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1" r:id="rId2"/>
  </p:sldMasterIdLst>
  <p:notesMasterIdLst>
    <p:notesMasterId r:id="rId60"/>
  </p:notesMasterIdLst>
  <p:handoutMasterIdLst>
    <p:handoutMasterId r:id="rId61"/>
  </p:handoutMasterIdLst>
  <p:sldIdLst>
    <p:sldId id="557" r:id="rId3"/>
    <p:sldId id="417" r:id="rId4"/>
    <p:sldId id="418" r:id="rId5"/>
    <p:sldId id="419" r:id="rId6"/>
    <p:sldId id="420" r:id="rId7"/>
    <p:sldId id="421" r:id="rId8"/>
    <p:sldId id="523" r:id="rId9"/>
    <p:sldId id="423" r:id="rId10"/>
    <p:sldId id="559" r:id="rId11"/>
    <p:sldId id="558" r:id="rId12"/>
    <p:sldId id="524" r:id="rId13"/>
    <p:sldId id="560" r:id="rId14"/>
    <p:sldId id="538" r:id="rId15"/>
    <p:sldId id="561" r:id="rId16"/>
    <p:sldId id="539" r:id="rId17"/>
    <p:sldId id="562" r:id="rId18"/>
    <p:sldId id="451" r:id="rId19"/>
    <p:sldId id="540" r:id="rId20"/>
    <p:sldId id="563" r:id="rId21"/>
    <p:sldId id="564" r:id="rId22"/>
    <p:sldId id="541" r:id="rId23"/>
    <p:sldId id="565" r:id="rId24"/>
    <p:sldId id="566" r:id="rId25"/>
    <p:sldId id="542" r:id="rId26"/>
    <p:sldId id="567" r:id="rId27"/>
    <p:sldId id="568" r:id="rId28"/>
    <p:sldId id="543" r:id="rId29"/>
    <p:sldId id="569" r:id="rId30"/>
    <p:sldId id="459" r:id="rId31"/>
    <p:sldId id="544" r:id="rId32"/>
    <p:sldId id="570" r:id="rId33"/>
    <p:sldId id="545" r:id="rId34"/>
    <p:sldId id="571" r:id="rId35"/>
    <p:sldId id="546" r:id="rId36"/>
    <p:sldId id="572" r:id="rId37"/>
    <p:sldId id="463" r:id="rId38"/>
    <p:sldId id="464" r:id="rId39"/>
    <p:sldId id="547" r:id="rId40"/>
    <p:sldId id="573" r:id="rId41"/>
    <p:sldId id="548" r:id="rId42"/>
    <p:sldId id="574" r:id="rId43"/>
    <p:sldId id="549" r:id="rId44"/>
    <p:sldId id="575" r:id="rId45"/>
    <p:sldId id="576" r:id="rId46"/>
    <p:sldId id="550" r:id="rId47"/>
    <p:sldId id="577" r:id="rId48"/>
    <p:sldId id="578" r:id="rId49"/>
    <p:sldId id="471" r:id="rId50"/>
    <p:sldId id="551" r:id="rId51"/>
    <p:sldId id="553" r:id="rId52"/>
    <p:sldId id="554" r:id="rId53"/>
    <p:sldId id="579" r:id="rId54"/>
    <p:sldId id="555" r:id="rId55"/>
    <p:sldId id="580" r:id="rId56"/>
    <p:sldId id="556" r:id="rId57"/>
    <p:sldId id="582" r:id="rId58"/>
    <p:sldId id="583"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E7FB7"/>
    <a:srgbClr val="FF9491"/>
    <a:srgbClr val="27D6FF"/>
    <a:srgbClr val="000000"/>
    <a:srgbClr val="B9D5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37" autoAdjust="0"/>
    <p:restoredTop sz="97167" autoAdjust="0"/>
  </p:normalViewPr>
  <p:slideViewPr>
    <p:cSldViewPr snapToGrid="0" snapToObjects="1">
      <p:cViewPr varScale="1">
        <p:scale>
          <a:sx n="190" d="100"/>
          <a:sy n="190" d="100"/>
        </p:scale>
        <p:origin x="208" y="75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1764"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6C5B96-40EF-974F-9124-271A63020904}" type="datetimeFigureOut">
              <a:rPr lang="en-US" smtClean="0"/>
              <a:t>10/31/23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C14CAB-61E6-1E48-B2E3-707226D4D906}" type="slidenum">
              <a:rPr lang="en-US" smtClean="0"/>
              <a:t>‹#›</a:t>
            </a:fld>
            <a:endParaRPr lang="en-US" dirty="0"/>
          </a:p>
        </p:txBody>
      </p:sp>
    </p:spTree>
    <p:extLst>
      <p:ext uri="{BB962C8B-B14F-4D97-AF65-F5344CB8AC3E}">
        <p14:creationId xmlns:p14="http://schemas.microsoft.com/office/powerpoint/2010/main" val="1674664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4C25C-9B28-9D4F-BD8B-A5A5BB70B080}" type="datetimeFigureOut">
              <a:rPr lang="en-US" smtClean="0"/>
              <a:t>10/31/23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2105A-C5AC-3C4A-909D-DD78A6853B00}" type="slidenum">
              <a:rPr lang="en-US" smtClean="0"/>
              <a:t>‹#›</a:t>
            </a:fld>
            <a:endParaRPr lang="en-US" dirty="0"/>
          </a:p>
        </p:txBody>
      </p:sp>
    </p:spTree>
    <p:extLst>
      <p:ext uri="{BB962C8B-B14F-4D97-AF65-F5344CB8AC3E}">
        <p14:creationId xmlns:p14="http://schemas.microsoft.com/office/powerpoint/2010/main" val="18648831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2105A-C5AC-3C4A-909D-DD78A6853B00}" type="slidenum">
              <a:rPr lang="en-US" smtClean="0"/>
              <a:t>11</a:t>
            </a:fld>
            <a:endParaRPr lang="en-US" dirty="0"/>
          </a:p>
        </p:txBody>
      </p:sp>
    </p:spTree>
    <p:extLst>
      <p:ext uri="{BB962C8B-B14F-4D97-AF65-F5344CB8AC3E}">
        <p14:creationId xmlns:p14="http://schemas.microsoft.com/office/powerpoint/2010/main" val="103153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2105A-C5AC-3C4A-909D-DD78A6853B00}" type="slidenum">
              <a:rPr lang="en-US" smtClean="0"/>
              <a:t>12</a:t>
            </a:fld>
            <a:endParaRPr lang="en-US" dirty="0"/>
          </a:p>
        </p:txBody>
      </p:sp>
    </p:spTree>
    <p:extLst>
      <p:ext uri="{BB962C8B-B14F-4D97-AF65-F5344CB8AC3E}">
        <p14:creationId xmlns:p14="http://schemas.microsoft.com/office/powerpoint/2010/main" val="382074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C12BE-0379-6C4B-B3CC-0D9417552CDB}" type="slidenum">
              <a:rPr lang="en-US" smtClean="0"/>
              <a:t>29</a:t>
            </a:fld>
            <a:endParaRPr lang="en-US" dirty="0"/>
          </a:p>
        </p:txBody>
      </p:sp>
    </p:spTree>
    <p:extLst>
      <p:ext uri="{BB962C8B-B14F-4D97-AF65-F5344CB8AC3E}">
        <p14:creationId xmlns:p14="http://schemas.microsoft.com/office/powerpoint/2010/main" val="301412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C12BE-0379-6C4B-B3CC-0D9417552CDB}" type="slidenum">
              <a:rPr lang="en-US" smtClean="0"/>
              <a:t>49</a:t>
            </a:fld>
            <a:endParaRPr lang="en-US" dirty="0"/>
          </a:p>
        </p:txBody>
      </p:sp>
    </p:spTree>
    <p:extLst>
      <p:ext uri="{BB962C8B-B14F-4D97-AF65-F5344CB8AC3E}">
        <p14:creationId xmlns:p14="http://schemas.microsoft.com/office/powerpoint/2010/main" val="301412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13109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340974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320099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50000"/>
                  </a:schemeClr>
                </a:solidFill>
              </a:defRPr>
            </a:lvl1pPr>
          </a:lstStyle>
          <a:p>
            <a:fld id="{F7AFFB9B-9FB8-469E-96F9-4D32314110B6}" type="datetimeFigureOut">
              <a:rPr lang="en-US" dirty="0"/>
              <a:t>10/31/23</a:t>
            </a:fld>
            <a:endParaRPr lang="en-US" dirty="0"/>
          </a:p>
        </p:txBody>
      </p:sp>
      <p:sp>
        <p:nvSpPr>
          <p:cNvPr id="5" name="Footer Placeholder 4"/>
          <p:cNvSpPr>
            <a:spLocks noGrp="1"/>
          </p:cNvSpPr>
          <p:nvPr>
            <p:ph type="ftr" sz="quarter" idx="11"/>
          </p:nvPr>
        </p:nvSpPr>
        <p:spPr>
          <a:xfrm rot="21420000">
            <a:off x="-4170" y="3662268"/>
            <a:ext cx="3035429" cy="896654"/>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fld id="{1B3FDF70-0D7E-274F-9F6F-98698103DA44}" type="slidenum">
              <a:rPr lang="en-US" smtClean="0"/>
              <a:t>‹#›</a:t>
            </a:fld>
            <a:endParaRPr lang="en-US" dirty="0"/>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83006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5832" y="134134"/>
            <a:ext cx="7797662" cy="863974"/>
          </a:xfrm>
        </p:spPr>
        <p:txBody>
          <a:bodyPr/>
          <a:lstStyle/>
          <a:p>
            <a:r>
              <a:rPr lang="en-US" dirty="0"/>
              <a:t>Click to edit Master title style</a:t>
            </a:r>
          </a:p>
        </p:txBody>
      </p:sp>
      <p:sp>
        <p:nvSpPr>
          <p:cNvPr id="12" name="Content Placeholder 2"/>
          <p:cNvSpPr>
            <a:spLocks noGrp="1"/>
          </p:cNvSpPr>
          <p:nvPr>
            <p:ph sz="quarter" idx="13"/>
          </p:nvPr>
        </p:nvSpPr>
        <p:spPr>
          <a:xfrm>
            <a:off x="514351" y="1547547"/>
            <a:ext cx="7796030" cy="2483392"/>
          </a:xfrm>
        </p:spPr>
        <p:txBody>
          <a:bodyPr/>
          <a:lstStyle>
            <a:lvl1pPr>
              <a:defRPr b="0">
                <a:latin typeface="Times New Roman" panose="02020603050405020304" pitchFamily="18" charset="0"/>
                <a:cs typeface="Times New Roman" panose="02020603050405020304" pitchFamily="18" charset="0"/>
              </a:defRPr>
            </a:lvl1pPr>
            <a:lvl2pPr>
              <a:defRPr b="0">
                <a:latin typeface="Times New Roman" panose="02020603050405020304" pitchFamily="18" charset="0"/>
                <a:cs typeface="Times New Roman" panose="02020603050405020304" pitchFamily="18" charset="0"/>
              </a:defRPr>
            </a:lvl2pPr>
            <a:lvl3pPr>
              <a:defRPr b="0">
                <a:latin typeface="Times New Roman" panose="02020603050405020304" pitchFamily="18" charset="0"/>
                <a:cs typeface="Times New Roman" panose="02020603050405020304" pitchFamily="18" charset="0"/>
              </a:defRPr>
            </a:lvl3pPr>
            <a:lvl4pPr>
              <a:defRPr b="0">
                <a:latin typeface="Times New Roman" panose="02020603050405020304" pitchFamily="18" charset="0"/>
                <a:cs typeface="Times New Roman" panose="02020603050405020304" pitchFamily="18" charset="0"/>
              </a:defRPr>
            </a:lvl4pPr>
            <a:lvl5pPr>
              <a:defRPr b="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组合 24"/>
          <p:cNvGrpSpPr>
            <a:grpSpLocks/>
          </p:cNvGrpSpPr>
          <p:nvPr userDrawn="1"/>
        </p:nvGrpSpPr>
        <p:grpSpPr bwMode="auto">
          <a:xfrm>
            <a:off x="-9600" y="195730"/>
            <a:ext cx="9157755" cy="671848"/>
            <a:chOff x="0" y="242094"/>
            <a:chExt cx="6868341" cy="564984"/>
          </a:xfrm>
        </p:grpSpPr>
        <p:sp>
          <p:nvSpPr>
            <p:cNvPr id="13" name="矩形 16"/>
            <p:cNvSpPr/>
            <p:nvPr/>
          </p:nvSpPr>
          <p:spPr bwMode="auto">
            <a:xfrm flipH="1">
              <a:off x="6803254" y="242468"/>
              <a:ext cx="65087" cy="5646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nvGrpSpPr>
            <p:cNvPr id="9" name="组合 3"/>
            <p:cNvGrpSpPr>
              <a:grpSpLocks/>
            </p:cNvGrpSpPr>
            <p:nvPr/>
          </p:nvGrpSpPr>
          <p:grpSpPr bwMode="auto">
            <a:xfrm>
              <a:off x="0" y="242094"/>
              <a:ext cx="480244" cy="564356"/>
              <a:chOff x="0" y="242094"/>
              <a:chExt cx="480244" cy="564356"/>
            </a:xfrm>
          </p:grpSpPr>
          <p:sp>
            <p:nvSpPr>
              <p:cNvPr id="10" name="矩形 12"/>
              <p:cNvSpPr/>
              <p:nvPr/>
            </p:nvSpPr>
            <p:spPr>
              <a:xfrm>
                <a:off x="0" y="242468"/>
                <a:ext cx="425449" cy="5646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11" name="直接连接符 13"/>
              <p:cNvCxnSpPr/>
              <p:nvPr/>
            </p:nvCxnSpPr>
            <p:spPr>
              <a:xfrm>
                <a:off x="481012" y="242468"/>
                <a:ext cx="0" cy="5646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6413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9745416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4495478" y="1547547"/>
            <a:ext cx="3814904" cy="2483392"/>
          </a:xfrm>
        </p:spPr>
        <p:txBody>
          <a:bodyPr ancho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22DC73-F065-42F5-A9F2-D90B2E42A0B3}"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4316298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514352" y="2146300"/>
            <a:ext cx="3816534" cy="1884639"/>
          </a:xfrm>
        </p:spPr>
        <p:txBody>
          <a:bodyPr ancho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495477" y="2146300"/>
            <a:ext cx="3816535" cy="1884639"/>
          </a:xfrm>
        </p:spPr>
        <p:txBody>
          <a:bodyPr ancho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BEA702-9B29-41CC-9BCC-3DF8A0D379FE}" type="datetimeFigureOut">
              <a:rPr lang="en-US" dirty="0"/>
              <a:t>10/31/23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4018674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38492615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7C52E-2215-4889-8B82-57A670D56504}" type="datetimeFigureOut">
              <a:rPr lang="en-US" smtClean="0"/>
              <a:t>10/31/23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DDF01F-A8DE-4BBF-8B7D-7948B580FCC5}" type="slidenum">
              <a:rPr lang="en-US" smtClean="0"/>
              <a:t>‹#›</a:t>
            </a:fld>
            <a:endParaRPr lang="en-US" dirty="0"/>
          </a:p>
        </p:txBody>
      </p:sp>
    </p:spTree>
    <p:extLst>
      <p:ext uri="{BB962C8B-B14F-4D97-AF65-F5344CB8AC3E}">
        <p14:creationId xmlns:p14="http://schemas.microsoft.com/office/powerpoint/2010/main" val="190671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970439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60171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55678160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12458253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4825653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0876313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35063542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39164894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203289452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201950519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FDF70-0D7E-274F-9F6F-98698103DA44}" type="slidenum">
              <a:rPr lang="en-US" smtClean="0"/>
              <a:t>‹#›</a:t>
            </a:fld>
            <a:endParaRPr lang="en-US" dirty="0"/>
          </a:p>
        </p:txBody>
      </p:sp>
    </p:spTree>
    <p:extLst>
      <p:ext uri="{BB962C8B-B14F-4D97-AF65-F5344CB8AC3E}">
        <p14:creationId xmlns:p14="http://schemas.microsoft.com/office/powerpoint/2010/main" val="33349261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91451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242122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220866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407614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60510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414540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283371-E29E-43B2-8039-1D00E58B4CE0}" type="datetimeFigureOut">
              <a:rPr lang="en-US" smtClean="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FC828-CC09-46B1-8C0B-456C236B5E77}" type="slidenum">
              <a:rPr lang="en-US" smtClean="0"/>
              <a:t>‹#›</a:t>
            </a:fld>
            <a:endParaRPr lang="en-US" dirty="0"/>
          </a:p>
        </p:txBody>
      </p:sp>
    </p:spTree>
    <p:extLst>
      <p:ext uri="{BB962C8B-B14F-4D97-AF65-F5344CB8AC3E}">
        <p14:creationId xmlns:p14="http://schemas.microsoft.com/office/powerpoint/2010/main" val="207827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microsoft.com/office/2007/relationships/hdphoto" Target="../media/hdphoto1.wdp"/><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283371-E29E-43B2-8039-1D00E58B4CE0}" type="datetimeFigureOut">
              <a:rPr lang="en-US" smtClean="0"/>
              <a:t>10/31/23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B0FC828-CC09-46B1-8C0B-456C236B5E77}" type="slidenum">
              <a:rPr lang="en-US" smtClean="0"/>
              <a:t>‹#›</a:t>
            </a:fld>
            <a:endParaRPr lang="en-US" dirty="0"/>
          </a:p>
        </p:txBody>
      </p:sp>
    </p:spTree>
    <p:extLst>
      <p:ext uri="{BB962C8B-B14F-4D97-AF65-F5344CB8AC3E}">
        <p14:creationId xmlns:p14="http://schemas.microsoft.com/office/powerpoint/2010/main" val="7398360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10/31/23</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1B3FDF70-0D7E-274F-9F6F-98698103DA44}" type="slidenum">
              <a:rPr lang="en-US" smtClean="0"/>
              <a:t>‹#›</a:t>
            </a:fld>
            <a:endParaRPr lang="en-US" dirty="0"/>
          </a:p>
        </p:txBody>
      </p:sp>
      <p:cxnSp>
        <p:nvCxnSpPr>
          <p:cNvPr id="14" name="Straight Connector 13"/>
          <p:cNvCxnSpPr/>
          <p:nvPr userDrawn="1"/>
        </p:nvCxnSpPr>
        <p:spPr>
          <a:xfrm flipH="1">
            <a:off x="-1" y="4718511"/>
            <a:ext cx="913561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64008" y="4758292"/>
            <a:ext cx="1124712" cy="344912"/>
          </a:xfrm>
          <a:prstGeom prst="rect">
            <a:avLst/>
          </a:prstGeom>
        </p:spPr>
      </p:pic>
    </p:spTree>
    <p:extLst>
      <p:ext uri="{BB962C8B-B14F-4D97-AF65-F5344CB8AC3E}">
        <p14:creationId xmlns:p14="http://schemas.microsoft.com/office/powerpoint/2010/main" val="24975376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sec.gov/edgar.shtml"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idx="4294967295"/>
          </p:nvPr>
        </p:nvSpPr>
        <p:spPr>
          <a:xfrm>
            <a:off x="573907" y="1214843"/>
            <a:ext cx="7892249" cy="1612900"/>
          </a:xfrm>
          <a:solidFill>
            <a:schemeClr val="bg1">
              <a:alpha val="84000"/>
            </a:schemeClr>
          </a:solidFill>
          <a:ln>
            <a:solidFill>
              <a:schemeClr val="accent1"/>
            </a:solidFill>
          </a:ln>
          <a:scene3d>
            <a:camera prst="orthographicFront"/>
            <a:lightRig rig="threePt" dir="t"/>
          </a:scene3d>
          <a:sp3d>
            <a:bevelT/>
          </a:sp3d>
        </p:spPr>
        <p:txBody>
          <a:bodyPr>
            <a:normAutofit/>
          </a:bodyPr>
          <a:lstStyle/>
          <a:p>
            <a:pPr algn="ctr"/>
            <a:r>
              <a:rPr lang="en-US" sz="3600" b="1" dirty="0">
                <a:solidFill>
                  <a:schemeClr val="tx1">
                    <a:lumMod val="95000"/>
                    <a:lumOff val="5000"/>
                  </a:schemeClr>
                </a:solidFill>
                <a:latin typeface="Candara"/>
                <a:cs typeface="Candara"/>
              </a:rPr>
              <a:t>PRIVATE EQUITY &amp; SEC REGULATIONS</a:t>
            </a:r>
            <a:br>
              <a:rPr lang="en-US" sz="3600" b="1" dirty="0">
                <a:solidFill>
                  <a:schemeClr val="tx1">
                    <a:lumMod val="95000"/>
                    <a:lumOff val="5000"/>
                  </a:schemeClr>
                </a:solidFill>
                <a:latin typeface="Candara"/>
                <a:cs typeface="Candara"/>
              </a:rPr>
            </a:br>
            <a:br>
              <a:rPr lang="en-US" sz="3600" b="1" dirty="0">
                <a:solidFill>
                  <a:schemeClr val="tx1">
                    <a:lumMod val="95000"/>
                    <a:lumOff val="5000"/>
                  </a:schemeClr>
                </a:solidFill>
                <a:latin typeface="Candara"/>
                <a:cs typeface="Candara"/>
              </a:rPr>
            </a:br>
            <a:r>
              <a:rPr lang="en-US" sz="2000" b="1" dirty="0">
                <a:solidFill>
                  <a:schemeClr val="tx1">
                    <a:lumMod val="95000"/>
                    <a:lumOff val="5000"/>
                  </a:schemeClr>
                </a:solidFill>
                <a:latin typeface="Candara"/>
                <a:cs typeface="Candara"/>
              </a:rPr>
              <a:t>Josh Cantwell &amp; Joe Carney, Esq.</a:t>
            </a:r>
            <a:endParaRPr lang="nl-NL" sz="3600" b="1" dirty="0">
              <a:solidFill>
                <a:srgbClr val="1D5935"/>
              </a:solidFill>
              <a:latin typeface="Candara"/>
              <a:cs typeface="Candara"/>
            </a:endParaRPr>
          </a:p>
        </p:txBody>
      </p:sp>
      <p:cxnSp>
        <p:nvCxnSpPr>
          <p:cNvPr id="15" name="Straight Connector 14"/>
          <p:cNvCxnSpPr/>
          <p:nvPr/>
        </p:nvCxnSpPr>
        <p:spPr>
          <a:xfrm>
            <a:off x="1846967" y="3143617"/>
            <a:ext cx="5801459" cy="0"/>
          </a:xfrm>
          <a:prstGeom prst="line">
            <a:avLst/>
          </a:prstGeom>
          <a:ln w="3175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75405" y="1010287"/>
            <a:ext cx="5801459" cy="0"/>
          </a:xfrm>
          <a:prstGeom prst="line">
            <a:avLst/>
          </a:prstGeom>
          <a:ln w="3175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6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ppt_x"/>
                                          </p:val>
                                        </p:tav>
                                        <p:tav tm="100000">
                                          <p:val>
                                            <p:strVal val="#ppt_x"/>
                                          </p:val>
                                        </p:tav>
                                      </p:tavLst>
                                    </p:anim>
                                    <p:anim calcmode="lin" valueType="num">
                                      <p:cBhvr additive="base">
                                        <p:cTn id="8" dur="25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50" fill="hold"/>
                                        <p:tgtEl>
                                          <p:spTgt spid="18"/>
                                        </p:tgtEl>
                                        <p:attrNameLst>
                                          <p:attrName>ppt_x</p:attrName>
                                        </p:attrNameLst>
                                      </p:cBhvr>
                                      <p:tavLst>
                                        <p:tav tm="0">
                                          <p:val>
                                            <p:strVal val="#ppt_x"/>
                                          </p:val>
                                        </p:tav>
                                        <p:tav tm="100000">
                                          <p:val>
                                            <p:strVal val="#ppt_x"/>
                                          </p:val>
                                        </p:tav>
                                      </p:tavLst>
                                    </p:anim>
                                    <p:anim calcmode="lin" valueType="num">
                                      <p:cBhvr additive="base">
                                        <p:cTn id="13"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“IN STATE” OR NATIONWIDE OFFERINGS </a:t>
            </a:r>
          </a:p>
        </p:txBody>
      </p:sp>
      <p:sp>
        <p:nvSpPr>
          <p:cNvPr id="3" name="Content Placeholder 2"/>
          <p:cNvSpPr>
            <a:spLocks noGrp="1"/>
          </p:cNvSpPr>
          <p:nvPr>
            <p:ph sz="quarter" idx="13"/>
          </p:nvPr>
        </p:nvSpPr>
        <p:spPr>
          <a:xfrm>
            <a:off x="262583" y="1002323"/>
            <a:ext cx="8364582" cy="2536007"/>
          </a:xfrm>
        </p:spPr>
        <p:txBody>
          <a:bodyPr>
            <a:noAutofit/>
          </a:bodyPr>
          <a:lstStyle/>
          <a:p>
            <a:pPr marL="0" indent="0">
              <a:lnSpc>
                <a:spcPct val="120000"/>
              </a:lnSpc>
              <a:spcBef>
                <a:spcPts val="600"/>
              </a:spcBef>
              <a:buNone/>
            </a:pPr>
            <a:r>
              <a:rPr lang="en-US" sz="700" dirty="0"/>
              <a:t>	</a:t>
            </a:r>
          </a:p>
          <a:p>
            <a:pPr marL="0" indent="0">
              <a:lnSpc>
                <a:spcPct val="120000"/>
              </a:lnSpc>
              <a:spcBef>
                <a:spcPts val="600"/>
              </a:spcBef>
              <a:buNone/>
            </a:pPr>
            <a:endParaRPr lang="en-US" sz="700" dirty="0">
              <a:solidFill>
                <a:schemeClr val="accent1"/>
              </a:solidFill>
            </a:endParaRPr>
          </a:p>
          <a:p>
            <a:pPr marL="0" indent="0">
              <a:lnSpc>
                <a:spcPct val="120000"/>
              </a:lnSpc>
              <a:spcBef>
                <a:spcPts val="600"/>
              </a:spcBef>
              <a:buNone/>
            </a:pPr>
            <a:endParaRPr lang="en-US" sz="700" dirty="0">
              <a:solidFill>
                <a:schemeClr val="accent1"/>
              </a:solidFill>
            </a:endParaRPr>
          </a:p>
          <a:p>
            <a:pPr marL="0" indent="0">
              <a:lnSpc>
                <a:spcPct val="120000"/>
              </a:lnSpc>
              <a:spcBef>
                <a:spcPts val="600"/>
              </a:spcBef>
              <a:buNone/>
            </a:pPr>
            <a:r>
              <a:rPr lang="en-US" sz="1100" dirty="0">
                <a:solidFill>
                  <a:schemeClr val="accent1"/>
                </a:solidFill>
              </a:rPr>
              <a:t>Intrastate vs. Interstate</a:t>
            </a:r>
          </a:p>
          <a:p>
            <a:pPr lvl="2">
              <a:lnSpc>
                <a:spcPct val="120000"/>
              </a:lnSpc>
              <a:spcBef>
                <a:spcPts val="600"/>
              </a:spcBef>
              <a:buSzPct val="100000"/>
            </a:pPr>
            <a:r>
              <a:rPr lang="en-US" sz="1050" dirty="0">
                <a:solidFill>
                  <a:schemeClr val="tx1"/>
                </a:solidFill>
              </a:rPr>
              <a:t>Where Is Your Primary Residence;   Other Indicators - Driver's License And Registered To Vote </a:t>
            </a:r>
          </a:p>
          <a:p>
            <a:pPr lvl="3">
              <a:lnSpc>
                <a:spcPct val="120000"/>
              </a:lnSpc>
              <a:spcBef>
                <a:spcPts val="600"/>
              </a:spcBef>
              <a:buSzPct val="100000"/>
            </a:pPr>
            <a:r>
              <a:rPr lang="en-US" sz="1000" dirty="0">
                <a:solidFill>
                  <a:schemeClr val="tx1"/>
                </a:solidFill>
              </a:rPr>
              <a:t>That's Your Home State ; Entity Investors if formed to invest must have all owners in that State </a:t>
            </a:r>
          </a:p>
          <a:p>
            <a:pPr lvl="2">
              <a:lnSpc>
                <a:spcPct val="120000"/>
              </a:lnSpc>
              <a:spcBef>
                <a:spcPts val="600"/>
              </a:spcBef>
              <a:buSzPct val="100000"/>
            </a:pPr>
            <a:r>
              <a:rPr lang="en-US" sz="1050" dirty="0">
                <a:solidFill>
                  <a:schemeClr val="tx1"/>
                </a:solidFill>
              </a:rPr>
              <a:t>"Intrastate" Offering</a:t>
            </a:r>
          </a:p>
          <a:p>
            <a:pPr lvl="3">
              <a:lnSpc>
                <a:spcPct val="120000"/>
              </a:lnSpc>
              <a:spcBef>
                <a:spcPts val="600"/>
              </a:spcBef>
              <a:buSzPct val="100000"/>
            </a:pPr>
            <a:r>
              <a:rPr lang="en-US" sz="1000" dirty="0">
                <a:solidFill>
                  <a:schemeClr val="tx1"/>
                </a:solidFill>
              </a:rPr>
              <a:t>Rule 147 lays out what state an issuer is viewed to be In;  Look At Rule </a:t>
            </a:r>
          </a:p>
          <a:p>
            <a:pPr lvl="3">
              <a:lnSpc>
                <a:spcPct val="120000"/>
              </a:lnSpc>
              <a:spcBef>
                <a:spcPts val="600"/>
              </a:spcBef>
              <a:buSzPct val="100000"/>
            </a:pPr>
            <a:r>
              <a:rPr lang="en-US" sz="1000" dirty="0">
                <a:solidFill>
                  <a:schemeClr val="tx1"/>
                </a:solidFill>
              </a:rPr>
              <a:t>8</a:t>
            </a:r>
            <a:r>
              <a:rPr lang="en-US" sz="1000" b="1" dirty="0">
                <a:solidFill>
                  <a:schemeClr val="tx1"/>
                </a:solidFill>
              </a:rPr>
              <a:t>0 cents of each dollar raised must be used in that state</a:t>
            </a:r>
          </a:p>
          <a:p>
            <a:pPr lvl="2">
              <a:lnSpc>
                <a:spcPct val="120000"/>
              </a:lnSpc>
              <a:spcBef>
                <a:spcPts val="600"/>
              </a:spcBef>
              <a:buSzPct val="100000"/>
            </a:pPr>
            <a:r>
              <a:rPr lang="en-US" sz="1050" dirty="0">
                <a:solidFill>
                  <a:schemeClr val="tx1"/>
                </a:solidFill>
              </a:rPr>
              <a:t>"Interstate" Offering (Substantial Regulation /Registration use Section 4(a)(2) and Regulation D/Rule 506</a:t>
            </a:r>
          </a:p>
          <a:p>
            <a:pPr lvl="3">
              <a:lnSpc>
                <a:spcPct val="120000"/>
              </a:lnSpc>
              <a:spcBef>
                <a:spcPts val="600"/>
              </a:spcBef>
              <a:buSzPct val="100000"/>
            </a:pPr>
            <a:r>
              <a:rPr lang="en-US" sz="1000" dirty="0">
                <a:solidFill>
                  <a:schemeClr val="tx1"/>
                </a:solidFill>
              </a:rPr>
              <a:t>You in Home State, Investors in another state </a:t>
            </a:r>
          </a:p>
          <a:p>
            <a:pPr lvl="3">
              <a:lnSpc>
                <a:spcPct val="120000"/>
              </a:lnSpc>
              <a:spcBef>
                <a:spcPts val="600"/>
              </a:spcBef>
              <a:buSzPct val="100000"/>
            </a:pPr>
            <a:r>
              <a:rPr lang="en-US" sz="1000" dirty="0">
                <a:solidFill>
                  <a:schemeClr val="tx1"/>
                </a:solidFill>
              </a:rPr>
              <a:t>Crossing State Lines  (Cities close to state borders are problematic places for intrastate offerings )</a:t>
            </a:r>
          </a:p>
          <a:p>
            <a:pPr lvl="3">
              <a:lnSpc>
                <a:spcPct val="120000"/>
              </a:lnSpc>
              <a:spcBef>
                <a:spcPts val="600"/>
              </a:spcBef>
              <a:buSzPct val="100000"/>
            </a:pPr>
            <a:r>
              <a:rPr lang="en-US" sz="1000" dirty="0">
                <a:solidFill>
                  <a:schemeClr val="tx1"/>
                </a:solidFill>
              </a:rPr>
              <a:t>Investing In 2 Or More States At Same Time  (Having More Than 20 Cents  of What you Raised Used In Other States = Interstate Offering)</a:t>
            </a:r>
          </a:p>
          <a:p>
            <a:pPr marL="1371600" lvl="3" indent="0">
              <a:lnSpc>
                <a:spcPct val="120000"/>
              </a:lnSpc>
              <a:spcBef>
                <a:spcPts val="600"/>
              </a:spcBef>
              <a:buSzPct val="100000"/>
              <a:buNone/>
            </a:pPr>
            <a:endParaRPr lang="en-US" sz="500" dirty="0">
              <a:solidFill>
                <a:schemeClr val="tx1"/>
              </a:solidFill>
            </a:endParaRPr>
          </a:p>
        </p:txBody>
      </p:sp>
    </p:spTree>
    <p:extLst>
      <p:ext uri="{BB962C8B-B14F-4D97-AF65-F5344CB8AC3E}">
        <p14:creationId xmlns:p14="http://schemas.microsoft.com/office/powerpoint/2010/main" val="357465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107" y="205979"/>
            <a:ext cx="8323385" cy="684981"/>
          </a:xfrm>
        </p:spPr>
        <p:txBody>
          <a:bodyPr>
            <a:normAutofit fontScale="90000"/>
          </a:bodyPr>
          <a:lstStyle/>
          <a:p>
            <a:r>
              <a:rPr lang="en-US" dirty="0">
                <a:solidFill>
                  <a:schemeClr val="tx1"/>
                </a:solidFill>
              </a:rPr>
              <a:t>PRIOR EXISTING RELATIONSHIP VS. </a:t>
            </a:r>
            <a:br>
              <a:rPr lang="en-US" dirty="0">
                <a:solidFill>
                  <a:schemeClr val="tx1"/>
                </a:solidFill>
              </a:rPr>
            </a:br>
            <a:r>
              <a:rPr lang="en-US" dirty="0">
                <a:solidFill>
                  <a:schemeClr val="tx1"/>
                </a:solidFill>
              </a:rPr>
              <a:t>GENERAL SOLICITATION</a:t>
            </a:r>
          </a:p>
        </p:txBody>
      </p:sp>
      <p:sp>
        <p:nvSpPr>
          <p:cNvPr id="3" name="Content Placeholder 2"/>
          <p:cNvSpPr>
            <a:spLocks noGrp="1"/>
          </p:cNvSpPr>
          <p:nvPr>
            <p:ph sz="quarter" idx="13"/>
          </p:nvPr>
        </p:nvSpPr>
        <p:spPr>
          <a:xfrm>
            <a:off x="0" y="652007"/>
            <a:ext cx="8563555" cy="3942616"/>
          </a:xfrm>
        </p:spPr>
        <p:txBody>
          <a:bodyPr>
            <a:normAutofit/>
          </a:bodyPr>
          <a:lstStyle/>
          <a:p>
            <a:pPr marL="342900" lvl="1" indent="0">
              <a:buNone/>
            </a:pPr>
            <a:r>
              <a:rPr lang="en-US" sz="2100" dirty="0"/>
              <a:t>	</a:t>
            </a:r>
            <a:r>
              <a:rPr lang="en-US" sz="1600" dirty="0">
                <a:solidFill>
                  <a:schemeClr val="accent1"/>
                </a:solidFill>
              </a:rPr>
              <a:t>Prior Existing Relationship vs. General Solicitation</a:t>
            </a:r>
          </a:p>
          <a:p>
            <a:pPr lvl="2">
              <a:buSzPct val="100000"/>
            </a:pPr>
            <a:r>
              <a:rPr lang="en-US" sz="1400" dirty="0">
                <a:solidFill>
                  <a:schemeClr val="tx1"/>
                </a:solidFill>
              </a:rPr>
              <a:t>Prior Existing Relationship = Defined At Federal Level </a:t>
            </a:r>
          </a:p>
          <a:p>
            <a:pPr lvl="2">
              <a:buSzPct val="100000"/>
            </a:pPr>
            <a:r>
              <a:rPr lang="en-US" sz="1400" dirty="0">
                <a:solidFill>
                  <a:schemeClr val="tx1"/>
                </a:solidFill>
              </a:rPr>
              <a:t>It is a substantive</a:t>
            </a:r>
            <a:r>
              <a:rPr lang="en-US" sz="1400" dirty="0"/>
              <a:t>, pre-existing relationship between the investors and the company.</a:t>
            </a:r>
          </a:p>
          <a:p>
            <a:pPr lvl="2">
              <a:buSzPct val="100000"/>
            </a:pPr>
            <a:r>
              <a:rPr lang="en-US" sz="1400" dirty="0">
                <a:solidFill>
                  <a:schemeClr val="tx1"/>
                </a:solidFill>
              </a:rPr>
              <a:t>It is a matter of substance and does not relate to the time of a relationship or the context.  SEC says this is a fact specific determination. </a:t>
            </a:r>
          </a:p>
          <a:p>
            <a:pPr lvl="2">
              <a:buSzPct val="100000"/>
            </a:pPr>
            <a:r>
              <a:rPr lang="en-US" sz="1400" dirty="0">
                <a:solidFill>
                  <a:schemeClr val="tx1"/>
                </a:solidFill>
              </a:rPr>
              <a:t>Impersonal, non-selective means of communications indicate General Solicitation.</a:t>
            </a:r>
          </a:p>
          <a:p>
            <a:pPr lvl="2">
              <a:buSzPct val="100000"/>
            </a:pPr>
            <a:endParaRPr lang="en-US" sz="1400" dirty="0">
              <a:solidFill>
                <a:schemeClr val="tx1"/>
              </a:solidFill>
            </a:endParaRPr>
          </a:p>
        </p:txBody>
      </p:sp>
    </p:spTree>
    <p:extLst>
      <p:ext uri="{BB962C8B-B14F-4D97-AF65-F5344CB8AC3E}">
        <p14:creationId xmlns:p14="http://schemas.microsoft.com/office/powerpoint/2010/main" val="537148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107" y="205979"/>
            <a:ext cx="8323385" cy="684981"/>
          </a:xfrm>
        </p:spPr>
        <p:txBody>
          <a:bodyPr>
            <a:normAutofit fontScale="90000"/>
          </a:bodyPr>
          <a:lstStyle/>
          <a:p>
            <a:r>
              <a:rPr lang="en-US" dirty="0">
                <a:solidFill>
                  <a:schemeClr val="tx1"/>
                </a:solidFill>
              </a:rPr>
              <a:t>PRIOR EXISTING RELATIONSHIP VS. </a:t>
            </a:r>
            <a:br>
              <a:rPr lang="en-US" dirty="0">
                <a:solidFill>
                  <a:schemeClr val="tx1"/>
                </a:solidFill>
              </a:rPr>
            </a:br>
            <a:r>
              <a:rPr lang="en-US" dirty="0">
                <a:solidFill>
                  <a:schemeClr val="tx1"/>
                </a:solidFill>
              </a:rPr>
              <a:t>GENERAL SOLICITATION</a:t>
            </a:r>
          </a:p>
        </p:txBody>
      </p:sp>
      <p:sp>
        <p:nvSpPr>
          <p:cNvPr id="3" name="Content Placeholder 2"/>
          <p:cNvSpPr>
            <a:spLocks noGrp="1"/>
          </p:cNvSpPr>
          <p:nvPr>
            <p:ph sz="quarter" idx="13"/>
          </p:nvPr>
        </p:nvSpPr>
        <p:spPr>
          <a:xfrm>
            <a:off x="0" y="1002322"/>
            <a:ext cx="8563555" cy="3362943"/>
          </a:xfrm>
        </p:spPr>
        <p:txBody>
          <a:bodyPr>
            <a:normAutofit fontScale="92500" lnSpcReduction="20000"/>
          </a:bodyPr>
          <a:lstStyle/>
          <a:p>
            <a:pPr marL="342900" lvl="1" indent="0">
              <a:buNone/>
            </a:pPr>
            <a:r>
              <a:rPr lang="en-US" sz="2100" dirty="0"/>
              <a:t>	</a:t>
            </a:r>
            <a:r>
              <a:rPr lang="en-US" sz="1600" dirty="0">
                <a:solidFill>
                  <a:schemeClr val="accent1"/>
                </a:solidFill>
              </a:rPr>
              <a:t>Prior Existing Relationship vs. General Solicitation</a:t>
            </a:r>
          </a:p>
          <a:p>
            <a:pPr lvl="2">
              <a:buSzPct val="100000"/>
            </a:pPr>
            <a:r>
              <a:rPr lang="en-US" sz="1400" dirty="0">
                <a:solidFill>
                  <a:schemeClr val="tx1"/>
                </a:solidFill>
              </a:rPr>
              <a:t>What is a substantive relationship?  It is one in which the issuer (or a person acting on its behalf) has sufficient information to evaluate, and does in fact evaluate a prospective offerees financial circumstances and sophistication, in determining his or her status as an accredited or sophisticated investor. Self certification by an investor is alone not sufficient to create a substantive relationship. (CDI 256.31) </a:t>
            </a:r>
          </a:p>
          <a:p>
            <a:pPr lvl="2">
              <a:buSzPct val="100000"/>
            </a:pPr>
            <a:r>
              <a:rPr lang="en-US" sz="1400" dirty="0">
                <a:solidFill>
                  <a:schemeClr val="tx1"/>
                </a:solidFill>
              </a:rPr>
              <a:t>In the absence of a prior business relationship or duty to an offeree, it is difficult for an issuer to establish a pre-existing substantive relationship when contemplating an offering, especially when contemplating or engaged in an offering over the internet.  Issuers have to consider not only whether they have sufficient information about the particular offerees, but also whether they in fact use that information appropriately to evaluate the financial circumstances and sophistication of the prospective offerees prior to commencing the offering.   (CDI 256.32) </a:t>
            </a:r>
          </a:p>
          <a:p>
            <a:pPr lvl="2">
              <a:buSzPct val="100000"/>
            </a:pPr>
            <a:endParaRPr lang="en-US" sz="1400" dirty="0">
              <a:solidFill>
                <a:schemeClr val="tx1"/>
              </a:solidFill>
            </a:endParaRPr>
          </a:p>
        </p:txBody>
      </p:sp>
    </p:spTree>
    <p:extLst>
      <p:ext uri="{BB962C8B-B14F-4D97-AF65-F5344CB8AC3E}">
        <p14:creationId xmlns:p14="http://schemas.microsoft.com/office/powerpoint/2010/main" val="229138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UNDER REG “D” OFFERING </a:t>
            </a:r>
          </a:p>
        </p:txBody>
      </p:sp>
      <p:sp>
        <p:nvSpPr>
          <p:cNvPr id="3" name="Content Placeholder 2"/>
          <p:cNvSpPr>
            <a:spLocks noGrp="1"/>
          </p:cNvSpPr>
          <p:nvPr>
            <p:ph sz="quarter" idx="13"/>
          </p:nvPr>
        </p:nvSpPr>
        <p:spPr>
          <a:xfrm>
            <a:off x="262583" y="1693627"/>
            <a:ext cx="8648400" cy="3089387"/>
          </a:xfrm>
        </p:spPr>
        <p:txBody>
          <a:bodyPr>
            <a:noAutofit/>
          </a:bodyPr>
          <a:lstStyle/>
          <a:p>
            <a:pPr marL="342900" lvl="2" indent="0">
              <a:spcBef>
                <a:spcPts val="200"/>
              </a:spcBef>
              <a:buSzPct val="100000"/>
              <a:buNone/>
            </a:pPr>
            <a:r>
              <a:rPr lang="en-US" sz="1400" dirty="0">
                <a:solidFill>
                  <a:schemeClr val="accent1"/>
                </a:solidFill>
              </a:rPr>
              <a:t>FEDERAL LEVEL:  CLAIMING EXEMPTION UNDER REG D</a:t>
            </a:r>
          </a:p>
          <a:p>
            <a:pPr marL="342900" lvl="2" indent="0">
              <a:spcBef>
                <a:spcPts val="200"/>
              </a:spcBef>
              <a:buSzPct val="100000"/>
              <a:buNone/>
            </a:pPr>
            <a:r>
              <a:rPr lang="en-US" dirty="0">
                <a:solidFill>
                  <a:schemeClr val="tx1"/>
                </a:solidFill>
              </a:rPr>
              <a:t>REG “D” Exemption to Securities Act Registration Requirements</a:t>
            </a:r>
          </a:p>
          <a:p>
            <a:pPr marL="458787" lvl="3" indent="0">
              <a:spcBef>
                <a:spcPts val="200"/>
              </a:spcBef>
              <a:buNone/>
            </a:pPr>
            <a:r>
              <a:rPr lang="en-US" sz="1200" dirty="0">
                <a:solidFill>
                  <a:schemeClr val="tx1"/>
                </a:solidFill>
              </a:rPr>
              <a:t>Securities Act of 1933, passed in 1933</a:t>
            </a:r>
          </a:p>
          <a:p>
            <a:pPr marL="682625" lvl="3" indent="-223838">
              <a:spcBef>
                <a:spcPts val="200"/>
              </a:spcBef>
              <a:buFont typeface="Arial" panose="020B0604020202020204" pitchFamily="34" charset="0"/>
              <a:buChar char="•"/>
            </a:pPr>
            <a:r>
              <a:rPr lang="en-US" sz="1200" dirty="0">
                <a:solidFill>
                  <a:schemeClr val="tx1"/>
                </a:solidFill>
              </a:rPr>
              <a:t>Securities and Exchange Commission created in 1934, under the Securities Exchange Act of 1934</a:t>
            </a:r>
          </a:p>
          <a:p>
            <a:pPr marL="914400" lvl="3">
              <a:spcBef>
                <a:spcPts val="200"/>
              </a:spcBef>
              <a:buFont typeface="Arial" panose="020B0604020202020204" pitchFamily="34" charset="0"/>
              <a:buChar char="•"/>
            </a:pPr>
            <a:r>
              <a:rPr lang="en-US" sz="1200" dirty="0">
                <a:solidFill>
                  <a:schemeClr val="tx1"/>
                </a:solidFill>
              </a:rPr>
              <a:t>Both securities acts arose in the ashes of the Great Depression of the 1920s and documented abuses in the sales of stock. Basically, the 1933 Act deals with the new issuance of securities; and the 1934 Act deals with trading of securities and broker dealers. </a:t>
            </a:r>
          </a:p>
          <a:p>
            <a:pPr marL="917575" lvl="3" indent="-234950">
              <a:buFont typeface="Arial"/>
              <a:buChar char="•"/>
            </a:pPr>
            <a:r>
              <a:rPr lang="en-US" sz="1200" dirty="0">
                <a:solidFill>
                  <a:schemeClr val="tx1"/>
                </a:solidFill>
              </a:rPr>
              <a:t>1933 Act – SECTION 5:  Each and every sale of securities, no matter how small, de minimus or private must either be registered with the SEC or have an exemption from registration; exemptions were set up to deal with typical situations</a:t>
            </a:r>
          </a:p>
          <a:p>
            <a:pPr marL="685800" lvl="3" indent="0">
              <a:spcBef>
                <a:spcPts val="200"/>
              </a:spcBef>
              <a:buNone/>
            </a:pPr>
            <a:endParaRPr lang="en-US" sz="1200" dirty="0">
              <a:solidFill>
                <a:schemeClr val="tx1"/>
              </a:solidFill>
            </a:endParaRPr>
          </a:p>
          <a:p>
            <a:pPr marL="685800" lvl="3" indent="0">
              <a:spcBef>
                <a:spcPts val="200"/>
              </a:spcBef>
              <a:buNone/>
            </a:pPr>
            <a:endParaRPr lang="en-US" sz="1200" dirty="0">
              <a:solidFill>
                <a:schemeClr val="tx1"/>
              </a:solidFill>
            </a:endParaRPr>
          </a:p>
          <a:p>
            <a:pPr marL="685800" lvl="3" indent="0">
              <a:spcBef>
                <a:spcPts val="200"/>
              </a:spcBef>
              <a:buNone/>
            </a:pPr>
            <a:endParaRPr lang="en-US" sz="1200" dirty="0">
              <a:solidFill>
                <a:schemeClr val="tx1"/>
              </a:solidFill>
            </a:endParaRPr>
          </a:p>
          <a:p>
            <a:endParaRPr lang="en-US" sz="1200" dirty="0"/>
          </a:p>
          <a:p>
            <a:pPr marL="914400" lvl="3">
              <a:spcBef>
                <a:spcPts val="200"/>
              </a:spcBef>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08847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UNDER REG “D” OFFERING </a:t>
            </a:r>
          </a:p>
        </p:txBody>
      </p:sp>
      <p:sp>
        <p:nvSpPr>
          <p:cNvPr id="3" name="Content Placeholder 2"/>
          <p:cNvSpPr>
            <a:spLocks noGrp="1"/>
          </p:cNvSpPr>
          <p:nvPr>
            <p:ph sz="quarter" idx="13"/>
          </p:nvPr>
        </p:nvSpPr>
        <p:spPr>
          <a:xfrm>
            <a:off x="262583" y="1224501"/>
            <a:ext cx="8404339" cy="3558514"/>
          </a:xfrm>
        </p:spPr>
        <p:txBody>
          <a:bodyPr>
            <a:noAutofit/>
          </a:bodyPr>
          <a:lstStyle/>
          <a:p>
            <a:pPr marL="342900" lvl="2" indent="0">
              <a:spcBef>
                <a:spcPts val="200"/>
              </a:spcBef>
              <a:buSzPct val="100000"/>
              <a:buNone/>
            </a:pPr>
            <a:r>
              <a:rPr lang="en-US" sz="1400" dirty="0">
                <a:solidFill>
                  <a:schemeClr val="accent1"/>
                </a:solidFill>
              </a:rPr>
              <a:t>FEDERAL LEVEL:  CLAIMING EXEMPTION UNDER REG D</a:t>
            </a:r>
          </a:p>
          <a:p>
            <a:pPr marL="917575" lvl="3" indent="-234950">
              <a:buFont typeface="Arial"/>
              <a:buChar char="•"/>
            </a:pPr>
            <a:r>
              <a:rPr lang="en-US" sz="1200" dirty="0">
                <a:solidFill>
                  <a:schemeClr val="tx1"/>
                </a:solidFill>
              </a:rPr>
              <a:t>Dual Regulation -  In ADDITION to the federal securities laws, the state securities laws must also be complied with UNLESS THEY ARE PREMPTED.  (PARTIAL PREMPTION IN REG D FROM STATE NOTICE AND REGISTRATION BUT STATE ANTI FRAUD LAW CONTINUES TO APPLY)</a:t>
            </a:r>
          </a:p>
          <a:p>
            <a:pPr marL="917575" lvl="3" indent="-234950">
              <a:buFont typeface="Arial"/>
              <a:buChar char="•"/>
            </a:pPr>
            <a:r>
              <a:rPr lang="en-US" sz="1200" dirty="0">
                <a:solidFill>
                  <a:schemeClr val="tx1"/>
                </a:solidFill>
              </a:rPr>
              <a:t>Online offerings popular in the 1990s and shut down because of rampant fraud (old Rule 504) (Shut down was accomplished by just withdrawing the preemption of state law so that all online offerings had to fully register or be exempt on a state basis.</a:t>
            </a:r>
          </a:p>
          <a:p>
            <a:pPr marL="682625" lvl="3" indent="-223838">
              <a:spcBef>
                <a:spcPts val="200"/>
              </a:spcBef>
              <a:buFont typeface="Arial" panose="020B0604020202020204" pitchFamily="34" charset="0"/>
              <a:buChar char="•"/>
            </a:pPr>
            <a:r>
              <a:rPr lang="en-US" sz="1200" dirty="0">
                <a:solidFill>
                  <a:schemeClr val="tx1"/>
                </a:solidFill>
              </a:rPr>
              <a:t>Online offerings are PUBLIC OFFERINGS.</a:t>
            </a:r>
          </a:p>
          <a:p>
            <a:pPr marL="682625" lvl="3" indent="-223838">
              <a:spcBef>
                <a:spcPts val="200"/>
              </a:spcBef>
              <a:buFont typeface="Arial" panose="020B0604020202020204" pitchFamily="34" charset="0"/>
              <a:buChar char="•"/>
            </a:pPr>
            <a:r>
              <a:rPr lang="en-US" sz="1200" dirty="0">
                <a:solidFill>
                  <a:schemeClr val="tx1"/>
                </a:solidFill>
              </a:rPr>
              <a:t>Claiming Reg D Rule 506 is EASY (Form ID; Form D; all filed electronically with SEC; Hard copy to relevant states with fee)</a:t>
            </a:r>
          </a:p>
          <a:p>
            <a:pPr marL="685800" lvl="3" indent="0">
              <a:spcBef>
                <a:spcPts val="200"/>
              </a:spcBef>
              <a:buNone/>
            </a:pPr>
            <a:endParaRPr lang="en-US" sz="1200" dirty="0">
              <a:solidFill>
                <a:schemeClr val="tx1"/>
              </a:solidFill>
            </a:endParaRPr>
          </a:p>
          <a:p>
            <a:pPr marL="685800" lvl="3" indent="0">
              <a:spcBef>
                <a:spcPts val="200"/>
              </a:spcBef>
              <a:buNone/>
            </a:pPr>
            <a:endParaRPr lang="en-US" sz="1200" dirty="0">
              <a:solidFill>
                <a:schemeClr val="tx1"/>
              </a:solidFill>
            </a:endParaRPr>
          </a:p>
          <a:p>
            <a:pPr marL="685800" lvl="3" indent="0">
              <a:spcBef>
                <a:spcPts val="200"/>
              </a:spcBef>
              <a:buNone/>
            </a:pPr>
            <a:endParaRPr lang="en-US" sz="1200" dirty="0">
              <a:solidFill>
                <a:schemeClr val="tx1"/>
              </a:solidFill>
            </a:endParaRPr>
          </a:p>
          <a:p>
            <a:endParaRPr lang="en-US" sz="1200" dirty="0"/>
          </a:p>
          <a:p>
            <a:pPr marL="914400" lvl="3">
              <a:spcBef>
                <a:spcPts val="200"/>
              </a:spcBef>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51383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0" y="1002323"/>
            <a:ext cx="8910983" cy="3585580"/>
          </a:xfrm>
        </p:spPr>
        <p:txBody>
          <a:bodyPr>
            <a:noAutofit/>
          </a:bodyPr>
          <a:lstStyle/>
          <a:p>
            <a:pPr marL="342900" lvl="2" indent="0">
              <a:spcBef>
                <a:spcPts val="200"/>
              </a:spcBef>
              <a:buSzPct val="100000"/>
              <a:buNone/>
            </a:pPr>
            <a:r>
              <a:rPr lang="en-US" sz="1600" dirty="0">
                <a:solidFill>
                  <a:schemeClr val="accent1"/>
                </a:solidFill>
              </a:rPr>
              <a:t>FEDERAL LEVEL: EXEMPTION FROM REGISTRATION – REG “D”</a:t>
            </a:r>
          </a:p>
          <a:p>
            <a:pPr marL="342900" lvl="2" indent="0">
              <a:spcBef>
                <a:spcPts val="200"/>
              </a:spcBef>
              <a:buSzPct val="100000"/>
              <a:buNone/>
            </a:pPr>
            <a:r>
              <a:rPr lang="en-US" sz="1400" dirty="0">
                <a:solidFill>
                  <a:schemeClr val="tx1"/>
                </a:solidFill>
              </a:rPr>
              <a:t>FORMS D are visible on the SEC Web Site via EDGAR </a:t>
            </a:r>
          </a:p>
          <a:p>
            <a:pPr marL="682625" lvl="3" indent="-223838">
              <a:spcBef>
                <a:spcPts val="200"/>
              </a:spcBef>
              <a:buFont typeface="Arial" panose="020B0604020202020204" pitchFamily="34" charset="0"/>
              <a:buChar char="•"/>
            </a:pPr>
            <a:r>
              <a:rPr lang="en-US" sz="1400" dirty="0">
                <a:solidFill>
                  <a:schemeClr val="tx1"/>
                </a:solidFill>
              </a:rPr>
              <a:t>http://en.wikipedia.org/wiki/EDGAR</a:t>
            </a:r>
          </a:p>
          <a:p>
            <a:pPr marL="914400" lvl="3">
              <a:spcBef>
                <a:spcPts val="200"/>
              </a:spcBef>
              <a:buFont typeface="Arial" panose="020B0604020202020204" pitchFamily="34" charset="0"/>
              <a:buChar char="•"/>
            </a:pPr>
            <a:r>
              <a:rPr lang="en-US" sz="1400" i="1" dirty="0">
                <a:solidFill>
                  <a:schemeClr val="tx1"/>
                </a:solidFill>
              </a:rPr>
              <a:t>“Electronic Data Gathering, Analysis and Retrieval system performs automated collection, validation, acceptance and forwarding submissions by companies who are required by law to file forms with S.E.C.” </a:t>
            </a:r>
          </a:p>
          <a:p>
            <a:pPr marL="914400" lvl="3">
              <a:spcBef>
                <a:spcPts val="200"/>
              </a:spcBef>
              <a:buFont typeface="Arial" panose="020B0604020202020204" pitchFamily="34" charset="0"/>
              <a:buChar char="•"/>
            </a:pPr>
            <a:r>
              <a:rPr lang="en-US" sz="1400" i="1" dirty="0">
                <a:solidFill>
                  <a:schemeClr val="tx1"/>
                </a:solidFill>
              </a:rPr>
              <a:t>“Freely available to the public via the internet.”</a:t>
            </a:r>
          </a:p>
          <a:p>
            <a:pPr marL="682625" lvl="3" indent="-223838">
              <a:spcBef>
                <a:spcPts val="200"/>
              </a:spcBef>
              <a:buFont typeface="Arial" panose="020B0604020202020204" pitchFamily="34" charset="0"/>
              <a:buChar char="•"/>
            </a:pPr>
            <a:endParaRPr lang="en-US" sz="1400" dirty="0">
              <a:solidFill>
                <a:schemeClr val="tx1"/>
              </a:solidFill>
            </a:endParaRPr>
          </a:p>
          <a:p>
            <a:pPr marL="682625" lvl="3" indent="-223838">
              <a:spcBef>
                <a:spcPts val="200"/>
              </a:spcBef>
              <a:buFont typeface="Arial" panose="020B0604020202020204" pitchFamily="34" charset="0"/>
              <a:buChar char="•"/>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280625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0" y="1002323"/>
            <a:ext cx="8910983" cy="3585580"/>
          </a:xfrm>
        </p:spPr>
        <p:txBody>
          <a:bodyPr>
            <a:noAutofit/>
          </a:bodyPr>
          <a:lstStyle/>
          <a:p>
            <a:pPr marL="342900" lvl="2" indent="0">
              <a:spcBef>
                <a:spcPts val="200"/>
              </a:spcBef>
              <a:buSzPct val="100000"/>
              <a:buNone/>
            </a:pPr>
            <a:r>
              <a:rPr lang="en-US" sz="1600" dirty="0">
                <a:solidFill>
                  <a:schemeClr val="accent1"/>
                </a:solidFill>
              </a:rPr>
              <a:t>FEDERAL LEVEL: EXEMPTION FROM REGISTRATION – REG “D”</a:t>
            </a:r>
          </a:p>
          <a:p>
            <a:pPr marL="682625" lvl="3" indent="-223838">
              <a:spcBef>
                <a:spcPts val="200"/>
              </a:spcBef>
              <a:buFont typeface="Arial" panose="020B0604020202020204" pitchFamily="34" charset="0"/>
              <a:buChar char="•"/>
            </a:pPr>
            <a:r>
              <a:rPr lang="en-US" sz="1400" dirty="0">
                <a:solidFill>
                  <a:schemeClr val="tx1"/>
                </a:solidFill>
                <a:hlinkClick r:id="rId2"/>
              </a:rPr>
              <a:t>www.sec.gov/edgar.shtml</a:t>
            </a:r>
            <a:endParaRPr lang="en-US" sz="1400" dirty="0">
              <a:solidFill>
                <a:schemeClr val="tx1"/>
              </a:solidFill>
            </a:endParaRPr>
          </a:p>
          <a:p>
            <a:pPr marL="682625" lvl="3" indent="-223838">
              <a:spcBef>
                <a:spcPts val="200"/>
              </a:spcBef>
              <a:buFont typeface="Arial" panose="020B0604020202020204" pitchFamily="34" charset="0"/>
              <a:buChar char="•"/>
            </a:pPr>
            <a:r>
              <a:rPr lang="en-US" sz="1400" dirty="0">
                <a:solidFill>
                  <a:schemeClr val="tx1"/>
                </a:solidFill>
              </a:rPr>
              <a:t>Public Companies filed stock registrations; 10-Ks; 10-Q; Proxies; Annual Reports and substantial information to provide the investing public and investment professionals  with full, fair and adequate public information about those companies; available at no cost. </a:t>
            </a:r>
          </a:p>
          <a:p>
            <a:pPr marL="682625" lvl="3" indent="-223838">
              <a:spcBef>
                <a:spcPts val="200"/>
              </a:spcBef>
              <a:buFont typeface="Arial" panose="020B0604020202020204" pitchFamily="34" charset="0"/>
              <a:buChar char="•"/>
            </a:pPr>
            <a:r>
              <a:rPr lang="en-US" sz="1400" dirty="0">
                <a:solidFill>
                  <a:schemeClr val="tx1"/>
                </a:solidFill>
              </a:rPr>
              <a:t>Form D is just a claim of exemption; no offering document is filed. (Some states might have a rule stating a copy be provided.  E.g. Massachusetts)</a:t>
            </a:r>
          </a:p>
          <a:p>
            <a:pPr marL="682625" lvl="3" indent="-223838">
              <a:spcBef>
                <a:spcPts val="200"/>
              </a:spcBef>
              <a:buFont typeface="Arial" panose="020B0604020202020204" pitchFamily="34" charset="0"/>
              <a:buChar char="•"/>
            </a:pPr>
            <a:endParaRPr lang="en-US" sz="1400" dirty="0">
              <a:solidFill>
                <a:schemeClr val="tx1"/>
              </a:solidFill>
            </a:endParaRPr>
          </a:p>
          <a:p>
            <a:pPr marL="682625" lvl="3" indent="-223838">
              <a:spcBef>
                <a:spcPts val="200"/>
              </a:spcBef>
              <a:buFont typeface="Arial" panose="020B0604020202020204" pitchFamily="34" charset="0"/>
              <a:buChar char="•"/>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233801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5005" r="79614" b="12914"/>
          <a:stretch/>
        </p:blipFill>
        <p:spPr>
          <a:xfrm>
            <a:off x="0" y="0"/>
            <a:ext cx="9144000" cy="4705043"/>
          </a:xfrm>
          <a:prstGeom prst="rect">
            <a:avLst/>
          </a:prstGeom>
        </p:spPr>
      </p:pic>
      <p:pic>
        <p:nvPicPr>
          <p:cNvPr id="6" name="Picture 5"/>
          <p:cNvPicPr>
            <a:picLocks noChangeAspect="1"/>
          </p:cNvPicPr>
          <p:nvPr/>
        </p:nvPicPr>
        <p:blipFill rotWithShape="1">
          <a:blip r:embed="rId2"/>
          <a:srcRect l="23622" t="6987" r="1438" b="2443"/>
          <a:stretch/>
        </p:blipFill>
        <p:spPr>
          <a:xfrm>
            <a:off x="1516895" y="117598"/>
            <a:ext cx="5866776" cy="4504055"/>
          </a:xfrm>
          <a:prstGeom prst="rect">
            <a:avLst/>
          </a:prstGeom>
        </p:spPr>
      </p:pic>
    </p:spTree>
    <p:extLst>
      <p:ext uri="{BB962C8B-B14F-4D97-AF65-F5344CB8AC3E}">
        <p14:creationId xmlns:p14="http://schemas.microsoft.com/office/powerpoint/2010/main" val="428904322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EXEMPTIONS FROM REGISTRATION REG “D” OFFERING </a:t>
            </a:r>
          </a:p>
        </p:txBody>
      </p:sp>
      <p:sp>
        <p:nvSpPr>
          <p:cNvPr id="3" name="Content Placeholder 2"/>
          <p:cNvSpPr>
            <a:spLocks noGrp="1"/>
          </p:cNvSpPr>
          <p:nvPr>
            <p:ph sz="quarter" idx="13"/>
          </p:nvPr>
        </p:nvSpPr>
        <p:spPr>
          <a:xfrm>
            <a:off x="262583" y="1002323"/>
            <a:ext cx="8648400" cy="3203917"/>
          </a:xfrm>
        </p:spPr>
        <p:txBody>
          <a:bodyPr>
            <a:noAutofit/>
          </a:bodyPr>
          <a:lstStyle/>
          <a:p>
            <a:pPr marL="342900" lvl="2" indent="0">
              <a:spcBef>
                <a:spcPts val="200"/>
              </a:spcBef>
              <a:buSzPct val="100000"/>
              <a:buNone/>
            </a:pPr>
            <a:r>
              <a:rPr lang="en-US" sz="2000" dirty="0">
                <a:solidFill>
                  <a:schemeClr val="accent1"/>
                </a:solidFill>
              </a:rPr>
              <a:t>EXAMPLES OF REG D OFFERINGS</a:t>
            </a:r>
          </a:p>
          <a:p>
            <a:pPr marL="682625" lvl="3" indent="-223838">
              <a:spcBef>
                <a:spcPts val="200"/>
              </a:spcBef>
              <a:buFont typeface="Arial" panose="020B0604020202020204" pitchFamily="34" charset="0"/>
              <a:buChar char="•"/>
            </a:pPr>
            <a:r>
              <a:rPr lang="en-US" sz="1800" dirty="0">
                <a:solidFill>
                  <a:schemeClr val="tx1"/>
                </a:solidFill>
              </a:rPr>
              <a:t>504</a:t>
            </a:r>
          </a:p>
          <a:p>
            <a:pPr marL="682625" lvl="3" indent="-223838">
              <a:spcBef>
                <a:spcPts val="200"/>
              </a:spcBef>
              <a:buFont typeface="Arial" panose="020B0604020202020204" pitchFamily="34" charset="0"/>
              <a:buChar char="•"/>
            </a:pPr>
            <a:r>
              <a:rPr lang="en-US" sz="1800" dirty="0">
                <a:solidFill>
                  <a:schemeClr val="tx1"/>
                </a:solidFill>
              </a:rPr>
              <a:t>505</a:t>
            </a:r>
          </a:p>
          <a:p>
            <a:pPr marL="682625" lvl="3" indent="-223838">
              <a:spcBef>
                <a:spcPts val="200"/>
              </a:spcBef>
              <a:buFont typeface="Arial" panose="020B0604020202020204" pitchFamily="34" charset="0"/>
              <a:buChar char="•"/>
            </a:pPr>
            <a:r>
              <a:rPr lang="en-US" sz="1800" dirty="0">
                <a:solidFill>
                  <a:schemeClr val="tx1"/>
                </a:solidFill>
              </a:rPr>
              <a:t>506 (b)</a:t>
            </a:r>
          </a:p>
          <a:p>
            <a:pPr marL="682625" lvl="3" indent="-223838">
              <a:spcBef>
                <a:spcPts val="200"/>
              </a:spcBef>
              <a:buFont typeface="Arial" panose="020B0604020202020204" pitchFamily="34" charset="0"/>
              <a:buChar char="•"/>
            </a:pPr>
            <a:r>
              <a:rPr lang="en-US" sz="1800" dirty="0">
                <a:solidFill>
                  <a:schemeClr val="tx1"/>
                </a:solidFill>
              </a:rPr>
              <a:t>506 (c) </a:t>
            </a:r>
          </a:p>
          <a:p>
            <a:pPr marL="342900" lvl="2" indent="0">
              <a:spcBef>
                <a:spcPts val="200"/>
              </a:spcBef>
              <a:buSzPct val="100000"/>
              <a:buNone/>
            </a:pPr>
            <a:endParaRPr lang="en-US" sz="2000" dirty="0">
              <a:solidFill>
                <a:srgbClr val="4F81BD"/>
              </a:solidFill>
            </a:endParaRPr>
          </a:p>
        </p:txBody>
      </p:sp>
    </p:spTree>
    <p:extLst>
      <p:ext uri="{BB962C8B-B14F-4D97-AF65-F5344CB8AC3E}">
        <p14:creationId xmlns:p14="http://schemas.microsoft.com/office/powerpoint/2010/main" val="81036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EXEMPTIONS FROM REGISTRATION REG “D” OFFERING </a:t>
            </a:r>
          </a:p>
        </p:txBody>
      </p:sp>
      <p:sp>
        <p:nvSpPr>
          <p:cNvPr id="3" name="Content Placeholder 2"/>
          <p:cNvSpPr>
            <a:spLocks noGrp="1"/>
          </p:cNvSpPr>
          <p:nvPr>
            <p:ph sz="quarter" idx="13"/>
          </p:nvPr>
        </p:nvSpPr>
        <p:spPr>
          <a:xfrm>
            <a:off x="1" y="1002323"/>
            <a:ext cx="8690776" cy="2806352"/>
          </a:xfrm>
        </p:spPr>
        <p:txBody>
          <a:bodyPr>
            <a:noAutofit/>
          </a:bodyPr>
          <a:lstStyle/>
          <a:p>
            <a:pPr marL="342900" lvl="2" indent="0">
              <a:spcBef>
                <a:spcPts val="200"/>
              </a:spcBef>
              <a:buSzPct val="100000"/>
              <a:buNone/>
            </a:pPr>
            <a:r>
              <a:rPr lang="en-US" sz="1800" dirty="0">
                <a:solidFill>
                  <a:schemeClr val="accent1"/>
                </a:solidFill>
              </a:rPr>
              <a:t>REG D 504 FEDERAL FILING – NOT A SAFE HARBOR</a:t>
            </a:r>
          </a:p>
          <a:p>
            <a:pPr marL="682625" lvl="3" indent="-223838">
              <a:spcBef>
                <a:spcPts val="200"/>
              </a:spcBef>
              <a:buFont typeface="Arial" panose="020B0604020202020204" pitchFamily="34" charset="0"/>
              <a:buChar char="•"/>
            </a:pPr>
            <a:r>
              <a:rPr lang="en-US" sz="1600" dirty="0">
                <a:solidFill>
                  <a:schemeClr val="tx1"/>
                </a:solidFill>
              </a:rPr>
              <a:t>Raise Up to $1M</a:t>
            </a:r>
          </a:p>
          <a:p>
            <a:pPr marL="682625" lvl="3" indent="-223838">
              <a:spcBef>
                <a:spcPts val="200"/>
              </a:spcBef>
              <a:buFont typeface="Arial" panose="020B0604020202020204" pitchFamily="34" charset="0"/>
              <a:buChar char="•"/>
            </a:pPr>
            <a:r>
              <a:rPr lang="en-US" sz="1600" dirty="0">
                <a:solidFill>
                  <a:schemeClr val="tx1"/>
                </a:solidFill>
              </a:rPr>
              <a:t>Online Filing of Form D with SEC</a:t>
            </a:r>
          </a:p>
          <a:p>
            <a:pPr marL="682625" lvl="3" indent="-223838">
              <a:spcBef>
                <a:spcPts val="200"/>
              </a:spcBef>
              <a:buFont typeface="Arial" panose="020B0604020202020204" pitchFamily="34" charset="0"/>
              <a:buChar char="•"/>
            </a:pPr>
            <a:r>
              <a:rPr lang="en-US" sz="1600" dirty="0">
                <a:solidFill>
                  <a:schemeClr val="tx1"/>
                </a:solidFill>
              </a:rPr>
              <a:t>No Fee</a:t>
            </a:r>
          </a:p>
          <a:p>
            <a:pPr marL="682625" lvl="3" indent="-223838">
              <a:spcBef>
                <a:spcPts val="200"/>
              </a:spcBef>
              <a:buFont typeface="Arial" panose="020B0604020202020204" pitchFamily="34" charset="0"/>
              <a:buChar char="•"/>
            </a:pPr>
            <a:r>
              <a:rPr lang="en-US" sz="1600" dirty="0">
                <a:solidFill>
                  <a:schemeClr val="tx1"/>
                </a:solidFill>
              </a:rPr>
              <a:t>FULL STATE REGISTRATION OR EXEMPTION REQUIRED --  NO PREMPTION </a:t>
            </a:r>
          </a:p>
        </p:txBody>
      </p:sp>
    </p:spTree>
    <p:extLst>
      <p:ext uri="{BB962C8B-B14F-4D97-AF65-F5344CB8AC3E}">
        <p14:creationId xmlns:p14="http://schemas.microsoft.com/office/powerpoint/2010/main" val="301758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THE ELEPHANT IN THE ROOM!</a:t>
            </a:r>
            <a:endParaRPr lang="en-US" dirty="0">
              <a:solidFill>
                <a:schemeClr val="tx1"/>
              </a:solidFill>
            </a:endParaRPr>
          </a:p>
        </p:txBody>
      </p:sp>
      <p:sp>
        <p:nvSpPr>
          <p:cNvPr id="3" name="Content Placeholder 2"/>
          <p:cNvSpPr>
            <a:spLocks noGrp="1"/>
          </p:cNvSpPr>
          <p:nvPr>
            <p:ph sz="quarter" idx="13"/>
          </p:nvPr>
        </p:nvSpPr>
        <p:spPr>
          <a:xfrm>
            <a:off x="3842240" y="890547"/>
            <a:ext cx="4904196" cy="3391308"/>
          </a:xfrm>
        </p:spPr>
        <p:txBody>
          <a:bodyPr anchor="ctr">
            <a:normAutofit/>
          </a:bodyPr>
          <a:lstStyle/>
          <a:p>
            <a:pPr marL="0" lvl="3" indent="0">
              <a:spcBef>
                <a:spcPts val="1200"/>
              </a:spcBef>
              <a:buNone/>
            </a:pPr>
            <a:r>
              <a:rPr lang="en-US" sz="1200" b="1" dirty="0">
                <a:solidFill>
                  <a:schemeClr val="tx1"/>
                </a:solidFill>
              </a:rPr>
              <a:t>Because no one talks about real truth about private money and the securities laws! </a:t>
            </a:r>
          </a:p>
          <a:p>
            <a:pPr marL="0" lvl="3" indent="0">
              <a:spcBef>
                <a:spcPts val="1200"/>
              </a:spcBef>
              <a:buNone/>
            </a:pPr>
            <a:r>
              <a:rPr lang="en-US" sz="1200" b="1" dirty="0">
                <a:solidFill>
                  <a:schemeClr val="tx1"/>
                </a:solidFill>
              </a:rPr>
              <a:t>Once you understand the law and the rules you can use them to your advantage, be more professional and raise money in compliance with the law!</a:t>
            </a:r>
          </a:p>
          <a:p>
            <a:pPr marL="0" lvl="3" indent="0">
              <a:spcBef>
                <a:spcPts val="1200"/>
              </a:spcBef>
              <a:buNone/>
            </a:pPr>
            <a:r>
              <a:rPr lang="en-US" sz="1200" b="1" dirty="0">
                <a:solidFill>
                  <a:schemeClr val="accent1">
                    <a:lumMod val="75000"/>
                  </a:schemeClr>
                </a:solidFill>
              </a:rPr>
              <a:t>Once you offer to take someone’s money and offer them a ROI this is an offer of a “security”.</a:t>
            </a:r>
          </a:p>
          <a:p>
            <a:pPr marL="0" lvl="3" indent="0">
              <a:spcBef>
                <a:spcPts val="1200"/>
              </a:spcBef>
              <a:buNone/>
            </a:pPr>
            <a:r>
              <a:rPr lang="en-US" sz="1200" b="1" dirty="0">
                <a:solidFill>
                  <a:schemeClr val="tx1"/>
                </a:solidFill>
              </a:rPr>
              <a:t>Both the offer and the sale of a “security” are regulated by state and federal agencies.</a:t>
            </a:r>
          </a:p>
          <a:p>
            <a:pPr marL="0" lvl="3" indent="0">
              <a:spcBef>
                <a:spcPts val="1200"/>
              </a:spcBef>
              <a:buNone/>
            </a:pPr>
            <a:r>
              <a:rPr lang="en-US" sz="1200" b="1" dirty="0">
                <a:solidFill>
                  <a:schemeClr val="tx1"/>
                </a:solidFill>
              </a:rPr>
              <a:t>These slides are summaries and are not a substitute for working with your own attorneys, financial and tax advisors. </a:t>
            </a:r>
          </a:p>
        </p:txBody>
      </p:sp>
      <p:cxnSp>
        <p:nvCxnSpPr>
          <p:cNvPr id="5" name="Straight Connector 4"/>
          <p:cNvCxnSpPr/>
          <p:nvPr/>
        </p:nvCxnSpPr>
        <p:spPr>
          <a:xfrm>
            <a:off x="3754316" y="1283677"/>
            <a:ext cx="0" cy="299817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4640" y="2529933"/>
            <a:ext cx="3657599" cy="1200329"/>
          </a:xfrm>
          <a:prstGeom prst="rect">
            <a:avLst/>
          </a:prstGeom>
        </p:spPr>
        <p:txBody>
          <a:bodyPr wrap="square">
            <a:spAutoFit/>
          </a:bodyPr>
          <a:lstStyle/>
          <a:p>
            <a:pPr marL="0" lvl="3" indent="114300" algn="ctr">
              <a:buNone/>
            </a:pPr>
            <a:r>
              <a:rPr lang="en-US" sz="2400" dirty="0">
                <a:latin typeface="Candara" panose="020E0502030303020204" pitchFamily="34" charset="0"/>
              </a:rPr>
              <a:t>Why Am I Passionate About Real Estate and Private Money?</a:t>
            </a:r>
          </a:p>
        </p:txBody>
      </p:sp>
      <p:sp>
        <p:nvSpPr>
          <p:cNvPr id="10" name="Oval 9"/>
          <p:cNvSpPr/>
          <p:nvPr/>
        </p:nvSpPr>
        <p:spPr>
          <a:xfrm>
            <a:off x="1450729" y="1164983"/>
            <a:ext cx="1239715" cy="1206694"/>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06138" y="1283677"/>
            <a:ext cx="849770" cy="849770"/>
          </a:xfrm>
          <a:prstGeom prst="rect">
            <a:avLst/>
          </a:prstGeom>
        </p:spPr>
      </p:pic>
    </p:spTree>
    <p:extLst>
      <p:ext uri="{BB962C8B-B14F-4D97-AF65-F5344CB8AC3E}">
        <p14:creationId xmlns:p14="http://schemas.microsoft.com/office/powerpoint/2010/main" val="827371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EXEMPTIONS FROM REGISTRATION REG “D” OFFERING </a:t>
            </a:r>
          </a:p>
        </p:txBody>
      </p:sp>
      <p:sp>
        <p:nvSpPr>
          <p:cNvPr id="3" name="Content Placeholder 2"/>
          <p:cNvSpPr>
            <a:spLocks noGrp="1"/>
          </p:cNvSpPr>
          <p:nvPr>
            <p:ph sz="quarter" idx="13"/>
          </p:nvPr>
        </p:nvSpPr>
        <p:spPr>
          <a:xfrm>
            <a:off x="1" y="930762"/>
            <a:ext cx="8802094" cy="3450407"/>
          </a:xfrm>
        </p:spPr>
        <p:txBody>
          <a:bodyPr>
            <a:noAutofit/>
          </a:bodyPr>
          <a:lstStyle/>
          <a:p>
            <a:pPr marL="342900" lvl="2" indent="0">
              <a:spcBef>
                <a:spcPts val="200"/>
              </a:spcBef>
              <a:buSzPct val="100000"/>
              <a:buNone/>
            </a:pPr>
            <a:r>
              <a:rPr lang="en-US" sz="1600" dirty="0">
                <a:solidFill>
                  <a:schemeClr val="accent1"/>
                </a:solidFill>
              </a:rPr>
              <a:t>REG D 504 FEDERAL FILING – NOT A SAFE HARBOR</a:t>
            </a:r>
          </a:p>
          <a:p>
            <a:pPr marL="682625" lvl="3" indent="-223838">
              <a:spcBef>
                <a:spcPts val="200"/>
              </a:spcBef>
              <a:buFont typeface="Arial" panose="020B0604020202020204" pitchFamily="34" charset="0"/>
              <a:buChar char="•"/>
            </a:pPr>
            <a:r>
              <a:rPr lang="en-US" sz="1400" dirty="0">
                <a:solidFill>
                  <a:schemeClr val="tx1"/>
                </a:solidFill>
              </a:rPr>
              <a:t>MOST Rule 504 offerings now need a full registration for each state in which there will be OFFERS OR SALES. This is a very complex, expensive and time consuming process.  Your offering is reviewed and commented on by the State Securities staffs.  You need to get an order of effectiveness to initiate the offer and sale.  There are many “substantive”   regulatory” requirements, e.g. “BLUE SKY” if they don’t like how much you pay yourself, you don’t go effective; if they don’t like x,y,z you need to change it to go effective.  The Blue Sky laws protect small investors. </a:t>
            </a:r>
          </a:p>
          <a:p>
            <a:pPr marL="682625" lvl="3" indent="-223838">
              <a:spcBef>
                <a:spcPts val="200"/>
              </a:spcBef>
              <a:buFont typeface="Arial" panose="020B0604020202020204" pitchFamily="34" charset="0"/>
              <a:buChar char="•"/>
            </a:pPr>
            <a:r>
              <a:rPr lang="en-US" sz="1400" dirty="0">
                <a:solidFill>
                  <a:schemeClr val="tx1"/>
                </a:solidFill>
              </a:rPr>
              <a:t>Rules are under Section 3(b) of the 1933 Act – Not a safe harbor – if you go outside of the Rules you have created potential civil liabilities and the rights of investor to get their money back – you lose your risk transfer you sought.</a:t>
            </a:r>
          </a:p>
        </p:txBody>
      </p:sp>
    </p:spTree>
    <p:extLst>
      <p:ext uri="{BB962C8B-B14F-4D97-AF65-F5344CB8AC3E}">
        <p14:creationId xmlns:p14="http://schemas.microsoft.com/office/powerpoint/2010/main" val="410331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0" y="1002323"/>
            <a:ext cx="8910983" cy="3235722"/>
          </a:xfrm>
        </p:spPr>
        <p:txBody>
          <a:bodyPr>
            <a:noAutofit/>
          </a:bodyPr>
          <a:lstStyle/>
          <a:p>
            <a:pPr marL="342900" lvl="2" indent="0">
              <a:spcBef>
                <a:spcPts val="200"/>
              </a:spcBef>
              <a:buSzPct val="100000"/>
              <a:buNone/>
            </a:pPr>
            <a:r>
              <a:rPr lang="en-US" sz="1600" dirty="0">
                <a:solidFill>
                  <a:schemeClr val="accent1"/>
                </a:solidFill>
              </a:rPr>
              <a:t>REG D  Rule 505 FEDERAL CLAIM OF EXEMPTON (NOT A SAFE HARBOR)</a:t>
            </a:r>
          </a:p>
          <a:p>
            <a:pPr marL="682625" lvl="3" indent="-223838">
              <a:spcBef>
                <a:spcPts val="200"/>
              </a:spcBef>
              <a:buFont typeface="Arial" panose="020B0604020202020204" pitchFamily="34" charset="0"/>
              <a:buChar char="•"/>
            </a:pPr>
            <a:r>
              <a:rPr lang="en-US" sz="1400" dirty="0">
                <a:solidFill>
                  <a:schemeClr val="tx1"/>
                </a:solidFill>
              </a:rPr>
              <a:t>$5M Limit </a:t>
            </a:r>
          </a:p>
          <a:p>
            <a:pPr marL="682625" lvl="3" indent="-223838">
              <a:spcBef>
                <a:spcPts val="200"/>
              </a:spcBef>
              <a:buFont typeface="Arial" panose="020B0604020202020204" pitchFamily="34" charset="0"/>
              <a:buChar char="•"/>
            </a:pPr>
            <a:r>
              <a:rPr lang="en-US" sz="1400" dirty="0">
                <a:solidFill>
                  <a:schemeClr val="tx1"/>
                </a:solidFill>
              </a:rPr>
              <a:t>Federal filing claims the federal, but not state, exemptions from registration</a:t>
            </a:r>
          </a:p>
          <a:p>
            <a:pPr marL="682625" lvl="3" indent="-223838">
              <a:spcBef>
                <a:spcPts val="200"/>
              </a:spcBef>
              <a:buFont typeface="Arial" panose="020B0604020202020204" pitchFamily="34" charset="0"/>
              <a:buChar char="•"/>
            </a:pPr>
            <a:r>
              <a:rPr lang="en-US" sz="1400" dirty="0">
                <a:solidFill>
                  <a:schemeClr val="tx1"/>
                </a:solidFill>
              </a:rPr>
              <a:t>Like Rule 504, you need to perfect either state registration or a state claim of exemption</a:t>
            </a:r>
          </a:p>
          <a:p>
            <a:pPr marL="682625" lvl="3" indent="-223838">
              <a:spcBef>
                <a:spcPts val="200"/>
              </a:spcBef>
              <a:buFont typeface="Arial" panose="020B0604020202020204" pitchFamily="34" charset="0"/>
              <a:buChar char="•"/>
            </a:pPr>
            <a:r>
              <a:rPr lang="en-US" sz="1400" dirty="0">
                <a:solidFill>
                  <a:schemeClr val="tx1"/>
                </a:solidFill>
              </a:rPr>
              <a:t>Online Filing Form D with SEC: but you must file a registration in each state or find a state exemption, this is a very complex aspect</a:t>
            </a:r>
          </a:p>
          <a:p>
            <a:pPr marL="682625" lvl="3" indent="-223838">
              <a:spcBef>
                <a:spcPts val="200"/>
              </a:spcBef>
              <a:buFont typeface="Arial" panose="020B0604020202020204" pitchFamily="34" charset="0"/>
              <a:buChar char="•"/>
            </a:pPr>
            <a:r>
              <a:rPr lang="en-US" sz="1400" dirty="0">
                <a:solidFill>
                  <a:schemeClr val="tx1"/>
                </a:solidFill>
              </a:rPr>
              <a:t>Up to an unlimited number of accredited investors and up to 35 non accredited investors</a:t>
            </a:r>
          </a:p>
        </p:txBody>
      </p:sp>
    </p:spTree>
    <p:extLst>
      <p:ext uri="{BB962C8B-B14F-4D97-AF65-F5344CB8AC3E}">
        <p14:creationId xmlns:p14="http://schemas.microsoft.com/office/powerpoint/2010/main" val="64859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0" y="1002323"/>
            <a:ext cx="8786191" cy="3235722"/>
          </a:xfrm>
        </p:spPr>
        <p:txBody>
          <a:bodyPr>
            <a:noAutofit/>
          </a:bodyPr>
          <a:lstStyle/>
          <a:p>
            <a:pPr marL="342900" lvl="2" indent="0">
              <a:spcBef>
                <a:spcPts val="200"/>
              </a:spcBef>
              <a:buSzPct val="100000"/>
              <a:buNone/>
            </a:pPr>
            <a:r>
              <a:rPr lang="en-US" sz="1600" dirty="0">
                <a:solidFill>
                  <a:schemeClr val="accent1"/>
                </a:solidFill>
              </a:rPr>
              <a:t>REG D  Rule 505 FEDERAL CLAIM OF EXEMPTON (NOT A SAFE HARBOR)</a:t>
            </a:r>
          </a:p>
          <a:p>
            <a:pPr marL="682625" lvl="3" indent="-223838">
              <a:spcBef>
                <a:spcPts val="200"/>
              </a:spcBef>
              <a:buFont typeface="Arial" panose="020B0604020202020204" pitchFamily="34" charset="0"/>
              <a:buChar char="•"/>
            </a:pPr>
            <a:r>
              <a:rPr lang="en-US" sz="1400" dirty="0">
                <a:solidFill>
                  <a:schemeClr val="tx1"/>
                </a:solidFill>
              </a:rPr>
              <a:t>As compared to Rule 506(b) the Investors (alone or with their purchaser representatives) need not be sophisticated.  This can be a good situation for company employees where there is not the same level of sophistication as with a private placement. Rules are under Section 3(b) of the 1933 Act – Not a safe harbor – if you go outside of the Rules you have created potential civil liabilities and the rights of investor to get their money back – you lose your risk transfer you sought.</a:t>
            </a:r>
            <a:endParaRPr lang="en-US" sz="900" dirty="0"/>
          </a:p>
          <a:p>
            <a:pPr marL="682625" lvl="3" indent="-223838">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418713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1" y="1002323"/>
            <a:ext cx="8503494" cy="3323187"/>
          </a:xfrm>
        </p:spPr>
        <p:txBody>
          <a:bodyPr>
            <a:noAutofit/>
          </a:bodyPr>
          <a:lstStyle/>
          <a:p>
            <a:pPr marL="342900" lvl="2" indent="0">
              <a:spcBef>
                <a:spcPts val="200"/>
              </a:spcBef>
              <a:buSzPct val="100000"/>
              <a:buNone/>
            </a:pPr>
            <a:r>
              <a:rPr lang="en-US" sz="1600" dirty="0">
                <a:solidFill>
                  <a:schemeClr val="accent1"/>
                </a:solidFill>
              </a:rPr>
              <a:t>REG D 506 (b) FEDERAL FILING = THIS IS WHAT JOSH DID= SAFE HARBOR  TO SECTION 4 (a)(2), WHICH  IS ALSO A SELF EFFECTUATING FEDERAL EXEMPTION FROM REGISTRATION AND IS BROADER THAN RULE 506(b). This is the main and the best known and developed Private Placement Exemption. </a:t>
            </a:r>
          </a:p>
          <a:p>
            <a:pPr marL="342900" lvl="2" indent="0">
              <a:spcBef>
                <a:spcPts val="200"/>
              </a:spcBef>
              <a:buSzPct val="100000"/>
              <a:buNone/>
            </a:pPr>
            <a:r>
              <a:rPr lang="en-US" sz="1600" i="1" dirty="0">
                <a:solidFill>
                  <a:schemeClr val="tx1"/>
                </a:solidFill>
              </a:rPr>
              <a:t>506 (b) </a:t>
            </a:r>
          </a:p>
          <a:p>
            <a:pPr marL="682625" lvl="3" indent="-223838">
              <a:spcBef>
                <a:spcPts val="200"/>
              </a:spcBef>
              <a:buFont typeface="Arial" panose="020B0604020202020204" pitchFamily="34" charset="0"/>
              <a:buChar char="•"/>
            </a:pPr>
            <a:r>
              <a:rPr lang="en-US" sz="1400" dirty="0">
                <a:solidFill>
                  <a:schemeClr val="tx1"/>
                </a:solidFill>
              </a:rPr>
              <a:t>Allows You To Get Money From Accredited (Unlimited) And Non Accredited (Max 35) (Unaccredited - Sophisticated)</a:t>
            </a:r>
          </a:p>
          <a:p>
            <a:pPr marL="682625" lvl="3" indent="-223838">
              <a:spcBef>
                <a:spcPts val="200"/>
              </a:spcBef>
              <a:buFont typeface="Arial" panose="020B0604020202020204" pitchFamily="34" charset="0"/>
              <a:buChar char="•"/>
            </a:pPr>
            <a:r>
              <a:rPr lang="en-US" sz="1400" dirty="0">
                <a:solidFill>
                  <a:schemeClr val="tx1"/>
                </a:solidFill>
              </a:rPr>
              <a:t>NO LIMIT TO AMOUNT YOU CAN RAISE</a:t>
            </a:r>
          </a:p>
          <a:p>
            <a:pPr marL="682625" lvl="3" indent="-223838">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74115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262583" y="1002323"/>
            <a:ext cx="8380485" cy="3052842"/>
          </a:xfrm>
        </p:spPr>
        <p:txBody>
          <a:bodyPr>
            <a:noAutofit/>
          </a:bodyPr>
          <a:lstStyle/>
          <a:p>
            <a:pPr marL="342900" lvl="2" indent="0">
              <a:spcBef>
                <a:spcPts val="100"/>
              </a:spcBef>
              <a:buSzPct val="100000"/>
              <a:buNone/>
            </a:pPr>
            <a:r>
              <a:rPr lang="en-US" sz="1600" dirty="0">
                <a:solidFill>
                  <a:schemeClr val="accent1"/>
                </a:solidFill>
              </a:rPr>
              <a:t>REG D 506 (b) FEDERAL CLAIM OF EXEMPTION= THIS IS WHAT JOSH DID</a:t>
            </a:r>
          </a:p>
          <a:p>
            <a:pPr marL="342900" lvl="2" indent="0">
              <a:spcBef>
                <a:spcPts val="100"/>
              </a:spcBef>
              <a:buSzPct val="100000"/>
              <a:buNone/>
            </a:pPr>
            <a:r>
              <a:rPr lang="en-US" sz="1600" i="1" dirty="0">
                <a:solidFill>
                  <a:schemeClr val="tx1"/>
                </a:solidFill>
              </a:rPr>
              <a:t>506 (b) </a:t>
            </a:r>
          </a:p>
          <a:p>
            <a:pPr marL="682625" lvl="3" indent="-223838">
              <a:spcBef>
                <a:spcPts val="100"/>
              </a:spcBef>
              <a:buFont typeface="Arial" panose="020B0604020202020204" pitchFamily="34" charset="0"/>
              <a:buChar char="•"/>
            </a:pPr>
            <a:r>
              <a:rPr lang="en-US" sz="1400" dirty="0">
                <a:solidFill>
                  <a:schemeClr val="tx1"/>
                </a:solidFill>
              </a:rPr>
              <a:t>Well developed and well known exemption used by public and private companies</a:t>
            </a:r>
          </a:p>
          <a:p>
            <a:pPr marL="682625" lvl="3" indent="-223838">
              <a:spcBef>
                <a:spcPts val="100"/>
              </a:spcBef>
              <a:buFont typeface="Arial" panose="020B0604020202020204" pitchFamily="34" charset="0"/>
              <a:buChar char="•"/>
            </a:pPr>
            <a:r>
              <a:rPr lang="en-US" sz="1400" dirty="0">
                <a:solidFill>
                  <a:schemeClr val="tx1"/>
                </a:solidFill>
              </a:rPr>
              <a:t>Unlimited raise (may be pragmatically limited by number of investors) </a:t>
            </a:r>
          </a:p>
          <a:p>
            <a:pPr marL="682625" lvl="3" indent="-223838">
              <a:spcBef>
                <a:spcPts val="100"/>
              </a:spcBef>
              <a:buFont typeface="Arial" panose="020B0604020202020204" pitchFamily="34" charset="0"/>
              <a:buChar char="•"/>
            </a:pPr>
            <a:r>
              <a:rPr lang="en-US" sz="1400" dirty="0">
                <a:solidFill>
                  <a:schemeClr val="tx1"/>
                </a:solidFill>
              </a:rPr>
              <a:t>FORM D – Very few questions; federally no Fee (states have fees)</a:t>
            </a:r>
          </a:p>
          <a:p>
            <a:pPr marL="917575" lvl="3" indent="-234950">
              <a:spcBef>
                <a:spcPts val="100"/>
              </a:spcBef>
              <a:buFont typeface="Arial" panose="020B0604020202020204" pitchFamily="34" charset="0"/>
              <a:buChar char="•"/>
            </a:pPr>
            <a:r>
              <a:rPr lang="en-US" sz="1400" dirty="0">
                <a:solidFill>
                  <a:schemeClr val="tx1"/>
                </a:solidFill>
                <a:latin typeface="Candara"/>
                <a:cs typeface="Candara"/>
              </a:rPr>
              <a:t>Questionnaire to fill out</a:t>
            </a:r>
          </a:p>
          <a:p>
            <a:pPr marL="917575" lvl="3" indent="-234950">
              <a:spcBef>
                <a:spcPts val="100"/>
              </a:spcBef>
              <a:buFont typeface="Arial" panose="020B0604020202020204" pitchFamily="34" charset="0"/>
              <a:buChar char="•"/>
            </a:pPr>
            <a:r>
              <a:rPr lang="en-US" sz="1400" dirty="0">
                <a:solidFill>
                  <a:schemeClr val="tx1"/>
                </a:solidFill>
                <a:latin typeface="Candara"/>
                <a:cs typeface="Candara"/>
              </a:rPr>
              <a:t>Update with amendment but most of the time does not need updated or amended- Can cover up to 12 months</a:t>
            </a:r>
          </a:p>
        </p:txBody>
      </p:sp>
    </p:spTree>
    <p:extLst>
      <p:ext uri="{BB962C8B-B14F-4D97-AF65-F5344CB8AC3E}">
        <p14:creationId xmlns:p14="http://schemas.microsoft.com/office/powerpoint/2010/main" val="417590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1" y="1439185"/>
            <a:ext cx="8754386" cy="2496711"/>
          </a:xfrm>
        </p:spPr>
        <p:txBody>
          <a:bodyPr>
            <a:noAutofit/>
          </a:bodyPr>
          <a:lstStyle/>
          <a:p>
            <a:pPr marL="342900" lvl="2" indent="0">
              <a:spcBef>
                <a:spcPts val="100"/>
              </a:spcBef>
              <a:buSzPct val="100000"/>
              <a:buNone/>
            </a:pPr>
            <a:r>
              <a:rPr lang="en-US" sz="1600" dirty="0">
                <a:solidFill>
                  <a:schemeClr val="accent1"/>
                </a:solidFill>
              </a:rPr>
              <a:t>REG D 506 (b) FEDERAL CLAIM OF EXEMPTION= THIS IS WHAT JOSH DID</a:t>
            </a:r>
          </a:p>
          <a:p>
            <a:pPr marL="682625" lvl="3" indent="-223838">
              <a:spcBef>
                <a:spcPts val="100"/>
              </a:spcBef>
              <a:buFont typeface="Arial" panose="020B0604020202020204" pitchFamily="34" charset="0"/>
              <a:buChar char="•"/>
            </a:pPr>
            <a:r>
              <a:rPr lang="en-US" sz="1400" dirty="0">
                <a:solidFill>
                  <a:schemeClr val="tx1"/>
                </a:solidFill>
                <a:latin typeface="Candara"/>
                <a:cs typeface="Candara"/>
              </a:rPr>
              <a:t>No Waiting Period</a:t>
            </a:r>
          </a:p>
          <a:p>
            <a:pPr marL="917575" lvl="3" indent="-234950">
              <a:spcBef>
                <a:spcPts val="100"/>
              </a:spcBef>
              <a:buFont typeface="Arial" panose="020B0604020202020204" pitchFamily="34" charset="0"/>
              <a:buChar char="•"/>
            </a:pPr>
            <a:r>
              <a:rPr lang="en-US" sz="1400" dirty="0">
                <a:solidFill>
                  <a:schemeClr val="tx1"/>
                </a:solidFill>
                <a:latin typeface="Candara"/>
                <a:cs typeface="Candara"/>
              </a:rPr>
              <a:t>Within hours / minutes you get confirmation "ACCEPTED”</a:t>
            </a:r>
          </a:p>
          <a:p>
            <a:pPr marL="917575" lvl="3" indent="-234950">
              <a:spcBef>
                <a:spcPts val="100"/>
              </a:spcBef>
              <a:buFont typeface="Arial" panose="020B0604020202020204" pitchFamily="34" charset="0"/>
              <a:buChar char="•"/>
            </a:pPr>
            <a:r>
              <a:rPr lang="en-US" sz="1400" dirty="0">
                <a:solidFill>
                  <a:schemeClr val="tx1"/>
                </a:solidFill>
                <a:latin typeface="Candara"/>
                <a:cs typeface="Candara"/>
              </a:rPr>
              <a:t>YOU Can never say “Approved”</a:t>
            </a:r>
          </a:p>
          <a:p>
            <a:pPr marL="682625" lvl="3" indent="-223838">
              <a:spcBef>
                <a:spcPts val="100"/>
              </a:spcBef>
              <a:buFont typeface="Arial"/>
              <a:buChar char="•"/>
            </a:pPr>
            <a:r>
              <a:rPr lang="en-US" sz="1400" dirty="0">
                <a:solidFill>
                  <a:schemeClr val="tx1"/>
                </a:solidFill>
                <a:latin typeface="Candara"/>
                <a:cs typeface="Candara"/>
              </a:rPr>
              <a:t>Venture Funds; Hedge Funds; etc. use Rule 506(b) to form pools of money (other laws apply to funds depending)</a:t>
            </a:r>
          </a:p>
          <a:p>
            <a:pPr marL="682625" lvl="3" indent="-223838">
              <a:spcBef>
                <a:spcPts val="100"/>
              </a:spcBef>
              <a:buFont typeface="Arial"/>
              <a:buChar char="•"/>
            </a:pPr>
            <a:r>
              <a:rPr lang="en-US" sz="1400" dirty="0">
                <a:solidFill>
                  <a:schemeClr val="tx1"/>
                </a:solidFill>
                <a:latin typeface="Candara"/>
                <a:cs typeface="Candara"/>
              </a:rPr>
              <a:t>Form D when filed with a state caused the preemption of its state Blue Sky laws registration provisions, but not the State’s Anti-Fraud Laws; with only the short Q &amp; A Notice filing; its easy to enter and do business in various states </a:t>
            </a:r>
          </a:p>
          <a:p>
            <a:pPr marL="682625" lvl="3" indent="-223838">
              <a:spcBef>
                <a:spcPts val="1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195316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EXEMPTION FROM REGISTRATION REG “D” OFFERING </a:t>
            </a:r>
          </a:p>
        </p:txBody>
      </p:sp>
      <p:sp>
        <p:nvSpPr>
          <p:cNvPr id="3" name="Content Placeholder 2"/>
          <p:cNvSpPr>
            <a:spLocks noGrp="1"/>
          </p:cNvSpPr>
          <p:nvPr>
            <p:ph sz="quarter" idx="13"/>
          </p:nvPr>
        </p:nvSpPr>
        <p:spPr>
          <a:xfrm>
            <a:off x="1" y="1272209"/>
            <a:ext cx="8754386" cy="2441051"/>
          </a:xfrm>
        </p:spPr>
        <p:txBody>
          <a:bodyPr>
            <a:noAutofit/>
          </a:bodyPr>
          <a:lstStyle/>
          <a:p>
            <a:pPr marL="342900" lvl="2" indent="0">
              <a:spcBef>
                <a:spcPts val="100"/>
              </a:spcBef>
              <a:buSzPct val="100000"/>
              <a:buNone/>
            </a:pPr>
            <a:r>
              <a:rPr lang="en-US" sz="1600" dirty="0">
                <a:solidFill>
                  <a:schemeClr val="accent1"/>
                </a:solidFill>
              </a:rPr>
              <a:t>REG D 506 (b) FEDERAL CLAIM OF EXEMPTION= THIS IS WHAT JOSH DID</a:t>
            </a:r>
          </a:p>
          <a:p>
            <a:pPr marL="682625" lvl="3" indent="-223838">
              <a:spcBef>
                <a:spcPts val="100"/>
              </a:spcBef>
              <a:buFont typeface="Arial"/>
              <a:buChar char="•"/>
            </a:pPr>
            <a:r>
              <a:rPr lang="en-US" sz="1400" dirty="0">
                <a:solidFill>
                  <a:schemeClr val="tx1"/>
                </a:solidFill>
                <a:latin typeface="Candara"/>
                <a:cs typeface="Candara"/>
              </a:rPr>
              <a:t>Crisscross State Lines </a:t>
            </a:r>
          </a:p>
          <a:p>
            <a:pPr marL="917575" lvl="3" indent="-234950">
              <a:spcBef>
                <a:spcPts val="100"/>
              </a:spcBef>
              <a:buFont typeface="Arial"/>
              <a:buChar char="•"/>
            </a:pPr>
            <a:r>
              <a:rPr lang="en-US" sz="1400" dirty="0">
                <a:solidFill>
                  <a:schemeClr val="tx1"/>
                </a:solidFill>
                <a:latin typeface="Candara"/>
                <a:cs typeface="Candara"/>
              </a:rPr>
              <a:t>NO 80/20 Rule, raise it in any state and crisscross as often as you like; Apply the money in a different state; File Form D in each state where a sale is made within 15 days</a:t>
            </a:r>
          </a:p>
          <a:p>
            <a:pPr marL="917575" lvl="3" indent="-234950">
              <a:spcBef>
                <a:spcPts val="100"/>
              </a:spcBef>
              <a:buFont typeface="Arial"/>
              <a:buChar char="•"/>
            </a:pPr>
            <a:r>
              <a:rPr lang="en-US" sz="1400" dirty="0">
                <a:solidFill>
                  <a:schemeClr val="tx1"/>
                </a:solidFill>
                <a:latin typeface="Candara"/>
                <a:cs typeface="Candara"/>
              </a:rPr>
              <a:t>Used extensively by private businesses</a:t>
            </a:r>
          </a:p>
          <a:p>
            <a:pPr marL="682625" lvl="3" indent="-223838">
              <a:spcBef>
                <a:spcPts val="1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163593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EXEMPTON FROM REGISTRATION A.K.A. REG “D” OFFERING </a:t>
            </a:r>
          </a:p>
        </p:txBody>
      </p:sp>
      <p:sp>
        <p:nvSpPr>
          <p:cNvPr id="3" name="Content Placeholder 2"/>
          <p:cNvSpPr>
            <a:spLocks noGrp="1"/>
          </p:cNvSpPr>
          <p:nvPr>
            <p:ph sz="quarter" idx="13"/>
          </p:nvPr>
        </p:nvSpPr>
        <p:spPr>
          <a:xfrm>
            <a:off x="0" y="1200647"/>
            <a:ext cx="8910983" cy="3404244"/>
          </a:xfrm>
        </p:spPr>
        <p:txBody>
          <a:bodyPr>
            <a:noAutofit/>
          </a:bodyPr>
          <a:lstStyle/>
          <a:p>
            <a:pPr marL="342900" lvl="2" indent="0">
              <a:spcBef>
                <a:spcPts val="200"/>
              </a:spcBef>
              <a:buSzPct val="100000"/>
              <a:buNone/>
            </a:pPr>
            <a:r>
              <a:rPr lang="en-US" sz="1600" dirty="0">
                <a:solidFill>
                  <a:schemeClr val="accent1"/>
                </a:solidFill>
              </a:rPr>
              <a:t>REG D 506 (b) FEDERAL FILING </a:t>
            </a:r>
          </a:p>
          <a:p>
            <a:pPr marL="342900" lvl="2" indent="0">
              <a:spcBef>
                <a:spcPts val="200"/>
              </a:spcBef>
              <a:buSzPct val="100000"/>
              <a:buNone/>
            </a:pPr>
            <a:r>
              <a:rPr lang="en-US" sz="1600" i="1" dirty="0">
                <a:solidFill>
                  <a:schemeClr val="tx1"/>
                </a:solidFill>
              </a:rPr>
              <a:t>506 (b) </a:t>
            </a:r>
          </a:p>
          <a:p>
            <a:pPr marL="458787" lvl="3" indent="0">
              <a:spcBef>
                <a:spcPts val="200"/>
              </a:spcBef>
              <a:buNone/>
            </a:pPr>
            <a:endParaRPr lang="en-US" sz="1400" dirty="0">
              <a:solidFill>
                <a:schemeClr val="tx1"/>
              </a:solidFill>
            </a:endParaRPr>
          </a:p>
          <a:p>
            <a:pPr marL="917575" lvl="3" indent="-234950">
              <a:spcBef>
                <a:spcPts val="200"/>
              </a:spcBef>
              <a:buFont typeface="Arial" panose="020B0604020202020204" pitchFamily="34" charset="0"/>
              <a:buChar char="•"/>
            </a:pPr>
            <a:r>
              <a:rPr lang="en-US" sz="1400" dirty="0">
                <a:solidFill>
                  <a:schemeClr val="tx1"/>
                </a:solidFill>
                <a:latin typeface="Candara"/>
                <a:cs typeface="Candara"/>
              </a:rPr>
              <a:t>Investor Questionnaire to fill out (Investor must be sophisticated or have help rendering the investor sophisticated)</a:t>
            </a:r>
          </a:p>
          <a:p>
            <a:pPr marL="917575" lvl="3" indent="-234950">
              <a:spcBef>
                <a:spcPts val="200"/>
              </a:spcBef>
              <a:buFont typeface="Arial" panose="020B0604020202020204" pitchFamily="34" charset="0"/>
              <a:buChar char="•"/>
            </a:pPr>
            <a:r>
              <a:rPr lang="en-US" sz="1400" b="1" i="1" u="sng" dirty="0">
                <a:solidFill>
                  <a:schemeClr val="tx1"/>
                </a:solidFill>
              </a:rPr>
              <a:t>No general solicitation allowed ; This means no soliciting strangers;  No internet; No country club membership lists;  you must have a prior substantive existing relationship to offer them a deal </a:t>
            </a:r>
          </a:p>
          <a:p>
            <a:pPr marL="917575" lvl="3" indent="-234950">
              <a:spcBef>
                <a:spcPts val="200"/>
              </a:spcBef>
              <a:buFont typeface="Arial" panose="020B0604020202020204" pitchFamily="34" charset="0"/>
              <a:buChar char="•"/>
            </a:pPr>
            <a:r>
              <a:rPr lang="en-US" sz="1400" dirty="0">
                <a:solidFill>
                  <a:schemeClr val="tx1"/>
                </a:solidFill>
              </a:rPr>
              <a:t>It’s perfect if you know a lot of people or you can network well</a:t>
            </a:r>
          </a:p>
          <a:p>
            <a:pPr marL="917575" lvl="3" indent="-234950">
              <a:spcBef>
                <a:spcPts val="200"/>
              </a:spcBef>
              <a:buFont typeface="Arial" panose="020B0604020202020204" pitchFamily="34" charset="0"/>
              <a:buChar char="•"/>
            </a:pPr>
            <a:r>
              <a:rPr lang="en-US" sz="1400" dirty="0">
                <a:solidFill>
                  <a:schemeClr val="tx1"/>
                </a:solidFill>
              </a:rPr>
              <a:t>CANNOT take out a CRAIGSLIST AD saying “Get 12%”</a:t>
            </a:r>
          </a:p>
          <a:p>
            <a:pPr marL="1425575" lvl="4" indent="-285750">
              <a:spcBef>
                <a:spcPts val="200"/>
              </a:spcBef>
              <a:buFont typeface="Lucida Grande"/>
              <a:buChar char="–"/>
            </a:pPr>
            <a:r>
              <a:rPr lang="en-US" sz="1400" dirty="0">
                <a:solidFill>
                  <a:schemeClr val="tx1"/>
                </a:solidFill>
              </a:rPr>
              <a:t>Cannot Say “10% Guaranteed” </a:t>
            </a:r>
          </a:p>
          <a:p>
            <a:pPr marL="1425575" lvl="4" indent="-285750">
              <a:spcBef>
                <a:spcPts val="200"/>
              </a:spcBef>
              <a:buFont typeface="Lucida Grande"/>
              <a:buChar char="–"/>
            </a:pPr>
            <a:endParaRPr lang="en-US" sz="1400" dirty="0">
              <a:solidFill>
                <a:schemeClr val="tx1"/>
              </a:solidFill>
            </a:endParaRPr>
          </a:p>
          <a:p>
            <a:pPr marL="917575" lvl="3" indent="-234950">
              <a:spcBef>
                <a:spcPts val="200"/>
              </a:spcBef>
              <a:buFont typeface="Arial" panose="020B0604020202020204" pitchFamily="34" charset="0"/>
              <a:buChar char="•"/>
            </a:pPr>
            <a:endParaRPr lang="en-US" sz="1400" dirty="0">
              <a:solidFill>
                <a:schemeClr val="tx1"/>
              </a:solidFill>
              <a:latin typeface="Candara"/>
              <a:cs typeface="Candara"/>
            </a:endParaRPr>
          </a:p>
        </p:txBody>
      </p:sp>
    </p:spTree>
    <p:extLst>
      <p:ext uri="{BB962C8B-B14F-4D97-AF65-F5344CB8AC3E}">
        <p14:creationId xmlns:p14="http://schemas.microsoft.com/office/powerpoint/2010/main" val="297859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EXEMPTON FROM REGISTRATION A.K.A. REG “D” OFFERING </a:t>
            </a:r>
          </a:p>
        </p:txBody>
      </p:sp>
      <p:sp>
        <p:nvSpPr>
          <p:cNvPr id="3" name="Content Placeholder 2"/>
          <p:cNvSpPr>
            <a:spLocks noGrp="1"/>
          </p:cNvSpPr>
          <p:nvPr>
            <p:ph sz="quarter" idx="13"/>
          </p:nvPr>
        </p:nvSpPr>
        <p:spPr>
          <a:xfrm>
            <a:off x="0" y="1152939"/>
            <a:ext cx="8910983" cy="3451952"/>
          </a:xfrm>
        </p:spPr>
        <p:txBody>
          <a:bodyPr>
            <a:noAutofit/>
          </a:bodyPr>
          <a:lstStyle/>
          <a:p>
            <a:pPr marL="342900" lvl="2" indent="0">
              <a:spcBef>
                <a:spcPts val="200"/>
              </a:spcBef>
              <a:buSzPct val="100000"/>
              <a:buNone/>
            </a:pPr>
            <a:r>
              <a:rPr lang="en-US" sz="1600" dirty="0">
                <a:solidFill>
                  <a:schemeClr val="accent1"/>
                </a:solidFill>
              </a:rPr>
              <a:t>REG D 506 (b) FEDERAL FILING </a:t>
            </a:r>
          </a:p>
          <a:p>
            <a:pPr marL="917575" lvl="4" indent="-234950">
              <a:spcBef>
                <a:spcPts val="200"/>
              </a:spcBef>
              <a:buFont typeface="Arial"/>
              <a:buChar char="•"/>
            </a:pPr>
            <a:r>
              <a:rPr lang="en-US" sz="1400" dirty="0">
                <a:solidFill>
                  <a:schemeClr val="tx1"/>
                </a:solidFill>
              </a:rPr>
              <a:t>How do you deal with new persons?   New Persons – You don’t have Prior Substantive Existing Relationship (PSER); You must develop PSER before you make an offer for someone to invest in your ROI Offering </a:t>
            </a:r>
          </a:p>
          <a:p>
            <a:pPr marL="917575" lvl="4" indent="-234950">
              <a:spcBef>
                <a:spcPts val="200"/>
              </a:spcBef>
              <a:buFont typeface="Arial"/>
              <a:buChar char="•"/>
            </a:pPr>
            <a:r>
              <a:rPr lang="en-US" sz="1400" dirty="0">
                <a:solidFill>
                  <a:schemeClr val="tx1"/>
                </a:solidFill>
              </a:rPr>
              <a:t>Consider use of prior closed offerings can facilitate creating PSER, use for investor to teach issuer about his sophistication and via this and learning investors other investments </a:t>
            </a:r>
            <a:r>
              <a:rPr lang="en-US" sz="1400" b="1" u="sng" dirty="0">
                <a:solidFill>
                  <a:schemeClr val="tx1"/>
                </a:solidFill>
              </a:rPr>
              <a:t>you can create PSER </a:t>
            </a:r>
          </a:p>
          <a:p>
            <a:pPr marL="1425575" lvl="4" indent="-285750">
              <a:spcBef>
                <a:spcPts val="200"/>
              </a:spcBef>
              <a:buFont typeface="Lucida Grande"/>
              <a:buChar char="–"/>
            </a:pPr>
            <a:r>
              <a:rPr lang="en-US" sz="1400" dirty="0">
                <a:solidFill>
                  <a:schemeClr val="tx1"/>
                </a:solidFill>
              </a:rPr>
              <a:t>Can't put offer on website (visible to the world) (some exceptions if you have highly qualified technology; but typically not worth it.)</a:t>
            </a:r>
          </a:p>
          <a:p>
            <a:pPr marL="1425575" lvl="4" indent="-285750">
              <a:spcBef>
                <a:spcPts val="200"/>
              </a:spcBef>
              <a:buFont typeface="Lucida Grande"/>
              <a:buChar char="–"/>
            </a:pPr>
            <a:r>
              <a:rPr lang="en-US" sz="1400" dirty="0">
                <a:solidFill>
                  <a:schemeClr val="tx1"/>
                </a:solidFill>
              </a:rPr>
              <a:t>Keep it password protected (still a significant risk) Or Take Off Web All Together </a:t>
            </a:r>
          </a:p>
          <a:p>
            <a:pPr marL="1425575" lvl="4" indent="-285750">
              <a:spcBef>
                <a:spcPts val="200"/>
              </a:spcBef>
              <a:buFont typeface="Lucida Grande"/>
              <a:buChar char="–"/>
            </a:pPr>
            <a:endParaRPr lang="en-US" sz="1400" dirty="0">
              <a:solidFill>
                <a:schemeClr val="tx1"/>
              </a:solidFill>
            </a:endParaRPr>
          </a:p>
          <a:p>
            <a:pPr marL="917575" lvl="3" indent="-234950">
              <a:spcBef>
                <a:spcPts val="200"/>
              </a:spcBef>
              <a:buFont typeface="Arial" panose="020B0604020202020204" pitchFamily="34" charset="0"/>
              <a:buChar char="•"/>
            </a:pPr>
            <a:endParaRPr lang="en-US" sz="1400" dirty="0">
              <a:solidFill>
                <a:schemeClr val="tx1"/>
              </a:solidFill>
              <a:latin typeface="Candara"/>
              <a:cs typeface="Candara"/>
            </a:endParaRPr>
          </a:p>
        </p:txBody>
      </p:sp>
    </p:spTree>
    <p:extLst>
      <p:ext uri="{BB962C8B-B14F-4D97-AF65-F5344CB8AC3E}">
        <p14:creationId xmlns:p14="http://schemas.microsoft.com/office/powerpoint/2010/main" val="220789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6978407"/>
              </p:ext>
            </p:extLst>
          </p:nvPr>
        </p:nvGraphicFramePr>
        <p:xfrm>
          <a:off x="0" y="1053683"/>
          <a:ext cx="8889027" cy="3915641"/>
        </p:xfrm>
        <a:graphic>
          <a:graphicData uri="http://schemas.openxmlformats.org/drawingml/2006/table">
            <a:tbl>
              <a:tblPr firstRow="1" bandRow="1">
                <a:tableStyleId>{6E25E649-3F16-4E02-A733-19D2CDBF48F0}</a:tableStyleId>
              </a:tblPr>
              <a:tblGrid>
                <a:gridCol w="4507803">
                  <a:extLst>
                    <a:ext uri="{9D8B030D-6E8A-4147-A177-3AD203B41FA5}">
                      <a16:colId xmlns:a16="http://schemas.microsoft.com/office/drawing/2014/main" val="20000"/>
                    </a:ext>
                  </a:extLst>
                </a:gridCol>
                <a:gridCol w="4381224">
                  <a:extLst>
                    <a:ext uri="{9D8B030D-6E8A-4147-A177-3AD203B41FA5}">
                      <a16:colId xmlns:a16="http://schemas.microsoft.com/office/drawing/2014/main" val="20001"/>
                    </a:ext>
                  </a:extLst>
                </a:gridCol>
              </a:tblGrid>
              <a:tr h="285908">
                <a:tc gridSpan="2">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REG D 506 (b) FEDERAL CLAIM OF EXEMPTON FROM REGISTRATION </a:t>
                      </a:r>
                    </a:p>
                  </a:txBody>
                  <a:tcPr anchor="ctr"/>
                </a:tc>
                <a:tc hMerge="1">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Candara" panose="020E0502030303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28862">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506(b) You Can Say "Come Learn About Private Mortgage Lending"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Can Give Examples </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80878">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“Is It Possible To Make More Than The Bank?” YES</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Your</a:t>
                      </a:r>
                      <a:r>
                        <a:rPr lang="en-US" sz="1200" baseline="0" dirty="0">
                          <a:latin typeface="Arial" panose="020B0604020202020204" pitchFamily="34" charset="0"/>
                          <a:cs typeface="Arial" panose="020B0604020202020204" pitchFamily="34" charset="0"/>
                        </a:rPr>
                        <a:t> loans are high risk however (mitigated by study of real estate market; mortgages; and other factors; but still high risk)</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36092">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But Banks They Have FDIC Insurance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Haven't Done It But Here's The Kinds Of Deals They Offered </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28862">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NEVER KNOCK The Other Companies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Focus</a:t>
                      </a:r>
                      <a:r>
                        <a:rPr lang="en-US" sz="1200" baseline="0" dirty="0">
                          <a:latin typeface="Arial" panose="020B0604020202020204" pitchFamily="34" charset="0"/>
                          <a:cs typeface="Arial" panose="020B0604020202020204" pitchFamily="34" charset="0"/>
                        </a:rPr>
                        <a:t> on Learning Investors History of Investing; Risk Tolerance; Sophistication when </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771952">
                <a:tc>
                  <a:txBody>
                    <a:bodyPr/>
                    <a:lstStyle/>
                    <a:p>
                      <a:pPr marL="0" marR="0" lvl="3" indent="0" algn="l" defTabSz="457200" rtl="0" eaLnBrk="1" fontAlgn="auto" latinLnBrk="0" hangingPunct="1">
                        <a:lnSpc>
                          <a:spcPct val="100000"/>
                        </a:lnSpc>
                        <a:spcBef>
                          <a:spcPts val="0"/>
                        </a:spcBef>
                        <a:spcAft>
                          <a:spcPts val="0"/>
                        </a:spcAft>
                        <a:buClrTx/>
                        <a:buSzPct val="100000"/>
                        <a:buFontTx/>
                        <a:buNone/>
                        <a:tabLst/>
                        <a:defRPr/>
                      </a:pPr>
                      <a:r>
                        <a:rPr lang="en-US" sz="1200" dirty="0">
                          <a:latin typeface="Arial" panose="020B0604020202020204" pitchFamily="34" charset="0"/>
                          <a:cs typeface="Arial" panose="020B0604020202020204" pitchFamily="34" charset="0"/>
                        </a:rPr>
                        <a:t>Here's Our Options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Until a</a:t>
                      </a:r>
                      <a:r>
                        <a:rPr lang="en-US" sz="1200" baseline="0" dirty="0">
                          <a:latin typeface="Arial" panose="020B0604020202020204" pitchFamily="34" charset="0"/>
                          <a:cs typeface="Arial" panose="020B0604020202020204" pitchFamily="34" charset="0"/>
                        </a:rPr>
                        <a:t> substantive relationship is established t</a:t>
                      </a:r>
                      <a:r>
                        <a:rPr lang="en-US" sz="1200" dirty="0">
                          <a:latin typeface="Arial" panose="020B0604020202020204" pitchFamily="34" charset="0"/>
                          <a:cs typeface="Arial" panose="020B0604020202020204" pitchFamily="34" charset="0"/>
                        </a:rPr>
                        <a:t>he SEC Prohibits Me To Make You An Offer; but I can show you a prior closed deal that you can NOT</a:t>
                      </a:r>
                      <a:r>
                        <a:rPr lang="en-US" sz="1200" baseline="0" dirty="0">
                          <a:latin typeface="Arial" panose="020B0604020202020204" pitchFamily="34" charset="0"/>
                          <a:cs typeface="Arial" panose="020B0604020202020204" pitchFamily="34" charset="0"/>
                        </a:rPr>
                        <a:t> invest in; this way you learn about how we do business and I the borrower learn about you the investor</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295323">
                <a:tc>
                  <a:txBody>
                    <a:bodyPr/>
                    <a:lstStyle/>
                    <a:p>
                      <a:pPr marL="0" marR="0" lvl="3" indent="0" algn="l" defTabSz="457200" rtl="0" eaLnBrk="1" fontAlgn="auto" latinLnBrk="0" hangingPunct="1">
                        <a:lnSpc>
                          <a:spcPct val="100000"/>
                        </a:lnSpc>
                        <a:spcBef>
                          <a:spcPts val="0"/>
                        </a:spcBef>
                        <a:spcAft>
                          <a:spcPts val="0"/>
                        </a:spcAft>
                        <a:buClrTx/>
                        <a:buSzPct val="100000"/>
                        <a:buFontTx/>
                        <a:buNone/>
                        <a:tabLst/>
                        <a:defRPr/>
                      </a:pPr>
                      <a:r>
                        <a:rPr lang="en-US" sz="1200" dirty="0">
                          <a:latin typeface="Arial" panose="020B0604020202020204" pitchFamily="34" charset="0"/>
                          <a:cs typeface="Arial" panose="020B0604020202020204" pitchFamily="34" charset="0"/>
                        </a:rPr>
                        <a:t>Invite To Webinar Or Seminar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Don't Give The R.O.I. </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428862">
                <a:tc>
                  <a:txBody>
                    <a:bodyPr/>
                    <a:lstStyle/>
                    <a:p>
                      <a:pPr marL="0" marR="0" lvl="3" indent="0" algn="l" defTabSz="457200" rtl="0" eaLnBrk="1" fontAlgn="auto" latinLnBrk="0" hangingPunct="1">
                        <a:lnSpc>
                          <a:spcPct val="100000"/>
                        </a:lnSpc>
                        <a:spcBef>
                          <a:spcPts val="0"/>
                        </a:spcBef>
                        <a:spcAft>
                          <a:spcPts val="0"/>
                        </a:spcAft>
                        <a:buClrTx/>
                        <a:buSzPct val="100000"/>
                        <a:buFontTx/>
                        <a:buNone/>
                        <a:tabLst/>
                        <a:defRPr/>
                      </a:pPr>
                      <a:r>
                        <a:rPr lang="en-US" sz="1200" dirty="0">
                          <a:latin typeface="Arial" panose="020B0604020202020204" pitchFamily="34" charset="0"/>
                          <a:cs typeface="Arial" panose="020B0604020202020204" pitchFamily="34" charset="0"/>
                        </a:rPr>
                        <a:t>Tell You About Company And Its History  No Offer</a:t>
                      </a:r>
                      <a:r>
                        <a:rPr lang="en-US" sz="1200" baseline="0" dirty="0">
                          <a:latin typeface="Arial" panose="020B0604020202020204" pitchFamily="34" charset="0"/>
                          <a:cs typeface="Arial" panose="020B0604020202020204" pitchFamily="34" charset="0"/>
                        </a:rPr>
                        <a:t> of a Current Deal – Tell about a closed done deal; learn about the attendees.</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sp>
        <p:nvSpPr>
          <p:cNvPr id="7"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Tree>
    <p:extLst>
      <p:ext uri="{BB962C8B-B14F-4D97-AF65-F5344CB8AC3E}">
        <p14:creationId xmlns:p14="http://schemas.microsoft.com/office/powerpoint/2010/main" val="318668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059" y="1121021"/>
            <a:ext cx="3597240" cy="30201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618875" y="1121021"/>
            <a:ext cx="3597240" cy="302015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tx1"/>
                </a:solidFill>
                <a:effectLst/>
              </a:rPr>
              <a:t>SEC REGULATIONS </a:t>
            </a:r>
            <a:endParaRPr lang="en-US" dirty="0">
              <a:solidFill>
                <a:schemeClr val="tx1"/>
              </a:solidFill>
            </a:endParaRPr>
          </a:p>
        </p:txBody>
      </p:sp>
      <p:sp>
        <p:nvSpPr>
          <p:cNvPr id="6" name="Rectangle 5"/>
          <p:cNvSpPr/>
          <p:nvPr/>
        </p:nvSpPr>
        <p:spPr>
          <a:xfrm>
            <a:off x="4618875" y="1692401"/>
            <a:ext cx="3597240" cy="1846659"/>
          </a:xfrm>
          <a:prstGeom prst="rect">
            <a:avLst/>
          </a:prstGeom>
        </p:spPr>
        <p:txBody>
          <a:bodyPr wrap="square">
            <a:spAutoFit/>
          </a:bodyPr>
          <a:lstStyle/>
          <a:p>
            <a:pPr marL="0" lvl="1" algn="ctr">
              <a:buNone/>
            </a:pPr>
            <a:r>
              <a:rPr lang="en-US" b="1" dirty="0">
                <a:latin typeface="Candara" panose="020E0502030303020204" pitchFamily="34" charset="0"/>
              </a:rPr>
              <a:t>SEC INVESTIGATIONS </a:t>
            </a:r>
          </a:p>
          <a:p>
            <a:pPr marL="0" lvl="1" algn="ctr">
              <a:buSzPct val="100000"/>
            </a:pPr>
            <a:r>
              <a:rPr lang="en-US" sz="1600" dirty="0">
                <a:latin typeface="Candara" panose="020E0502030303020204" pitchFamily="34" charset="0"/>
              </a:rPr>
              <a:t>People demonstrating compliance with proper documents and activity do not worry regulators; but no such thing as  “finders fees” which are commissions payable only to registered broker dealers (These worry SEC)</a:t>
            </a:r>
          </a:p>
        </p:txBody>
      </p:sp>
      <p:sp>
        <p:nvSpPr>
          <p:cNvPr id="7" name="Rectangle 6"/>
          <p:cNvSpPr/>
          <p:nvPr/>
        </p:nvSpPr>
        <p:spPr>
          <a:xfrm>
            <a:off x="623059" y="2138678"/>
            <a:ext cx="3597240" cy="1200329"/>
          </a:xfrm>
          <a:prstGeom prst="rect">
            <a:avLst/>
          </a:prstGeom>
        </p:spPr>
        <p:txBody>
          <a:bodyPr wrap="square">
            <a:spAutoFit/>
          </a:bodyPr>
          <a:lstStyle/>
          <a:p>
            <a:pPr marL="0" lvl="1" algn="ctr">
              <a:buNone/>
            </a:pPr>
            <a:r>
              <a:rPr lang="en-US" b="1" dirty="0">
                <a:solidFill>
                  <a:schemeClr val="bg1"/>
                </a:solidFill>
                <a:latin typeface="Candara" panose="020E0502030303020204" pitchFamily="34" charset="0"/>
              </a:rPr>
              <a:t>PRIVATE PLACEMENT </a:t>
            </a:r>
          </a:p>
          <a:p>
            <a:pPr marL="0" lvl="1" algn="ctr">
              <a:buSzPct val="100000"/>
            </a:pPr>
            <a:r>
              <a:rPr lang="en-US" dirty="0">
                <a:solidFill>
                  <a:schemeClr val="bg1"/>
                </a:solidFill>
                <a:latin typeface="Candara" panose="020E0502030303020204" pitchFamily="34" charset="0"/>
              </a:rPr>
              <a:t>An offer to raise private money</a:t>
            </a:r>
          </a:p>
          <a:p>
            <a:pPr marL="0" lvl="1" algn="ctr">
              <a:buSzPct val="100000"/>
            </a:pPr>
            <a:r>
              <a:rPr lang="en-US" dirty="0">
                <a:solidFill>
                  <a:schemeClr val="bg1"/>
                </a:solidFill>
                <a:latin typeface="Candara" panose="020E0502030303020204" pitchFamily="34" charset="0"/>
              </a:rPr>
              <a:t>without any form of “general solicitation”  </a:t>
            </a:r>
          </a:p>
        </p:txBody>
      </p:sp>
    </p:spTree>
    <p:extLst>
      <p:ext uri="{BB962C8B-B14F-4D97-AF65-F5344CB8AC3E}">
        <p14:creationId xmlns:p14="http://schemas.microsoft.com/office/powerpoint/2010/main" val="3015964651"/>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1232452"/>
            <a:ext cx="8762337" cy="2707125"/>
          </a:xfrm>
        </p:spPr>
        <p:txBody>
          <a:bodyPr>
            <a:noAutofit/>
          </a:bodyPr>
          <a:lstStyle/>
          <a:p>
            <a:pPr marL="342900" lvl="2" indent="0">
              <a:spcBef>
                <a:spcPts val="200"/>
              </a:spcBef>
              <a:buSzPct val="100000"/>
              <a:buNone/>
            </a:pPr>
            <a:r>
              <a:rPr lang="en-US" sz="1600" dirty="0">
                <a:solidFill>
                  <a:schemeClr val="accent1"/>
                </a:solidFill>
              </a:rPr>
              <a:t>REG D 506 (b) FEDERAL EXEMPTION FROM REGISTRATION (SAFE HARBOR</a:t>
            </a:r>
            <a:r>
              <a:rPr lang="en-US" sz="1600" dirty="0">
                <a:solidFill>
                  <a:srgbClr val="4F81BD"/>
                </a:solidFill>
              </a:rPr>
              <a:t>) </a:t>
            </a:r>
          </a:p>
          <a:p>
            <a:pPr marL="342900" lvl="2" indent="0">
              <a:spcBef>
                <a:spcPts val="200"/>
              </a:spcBef>
              <a:buSzPct val="100000"/>
              <a:buNone/>
            </a:pPr>
            <a:r>
              <a:rPr lang="en-US" sz="1600" i="1" dirty="0">
                <a:solidFill>
                  <a:schemeClr val="tx1"/>
                </a:solidFill>
              </a:rPr>
              <a:t>506 (b) </a:t>
            </a:r>
          </a:p>
          <a:p>
            <a:pPr marL="682625" lvl="3" indent="-223838">
              <a:spcBef>
                <a:spcPts val="200"/>
              </a:spcBef>
              <a:buFont typeface="Arial" panose="020B0604020202020204" pitchFamily="34" charset="0"/>
              <a:buChar char="•"/>
            </a:pPr>
            <a:r>
              <a:rPr lang="en-US" sz="1400" dirty="0">
                <a:solidFill>
                  <a:schemeClr val="tx1"/>
                </a:solidFill>
              </a:rPr>
              <a:t>Specific Offering – But you design the terms; use Form 1-A , Model B as disclosure guideline * Google it*</a:t>
            </a:r>
          </a:p>
          <a:p>
            <a:pPr marL="682625" lvl="3" indent="-223838">
              <a:spcBef>
                <a:spcPts val="200"/>
              </a:spcBef>
              <a:buFont typeface="Arial" panose="020B0604020202020204" pitchFamily="34" charset="0"/>
              <a:buChar char="•"/>
            </a:pPr>
            <a:r>
              <a:rPr lang="en-US" sz="1400" dirty="0">
                <a:solidFill>
                  <a:schemeClr val="tx1"/>
                </a:solidFill>
              </a:rPr>
              <a:t>Note </a:t>
            </a:r>
          </a:p>
          <a:p>
            <a:pPr marL="917575" lvl="3" indent="-234950">
              <a:spcBef>
                <a:spcPts val="200"/>
              </a:spcBef>
              <a:buFont typeface="Arial" panose="020B0604020202020204" pitchFamily="34" charset="0"/>
              <a:buChar char="•"/>
            </a:pPr>
            <a:r>
              <a:rPr lang="en-US" sz="1400" dirty="0">
                <a:solidFill>
                  <a:schemeClr val="tx1"/>
                </a:solidFill>
                <a:latin typeface="Candara"/>
                <a:cs typeface="Candara"/>
              </a:rPr>
              <a:t>Interest rate</a:t>
            </a:r>
          </a:p>
          <a:p>
            <a:pPr marL="917575" lvl="3" indent="-234950">
              <a:spcBef>
                <a:spcPts val="200"/>
              </a:spcBef>
              <a:buFont typeface="Arial" panose="020B0604020202020204" pitchFamily="34" charset="0"/>
              <a:buChar char="•"/>
            </a:pPr>
            <a:r>
              <a:rPr lang="en-US" sz="1400" dirty="0">
                <a:solidFill>
                  <a:schemeClr val="tx1"/>
                </a:solidFill>
              </a:rPr>
              <a:t>Minimum or max amount</a:t>
            </a:r>
          </a:p>
          <a:p>
            <a:pPr marL="917575" lvl="3" indent="-234950">
              <a:spcBef>
                <a:spcPts val="200"/>
              </a:spcBef>
              <a:buFont typeface="Arial" panose="020B0604020202020204" pitchFamily="34" charset="0"/>
              <a:buChar char="•"/>
            </a:pPr>
            <a:r>
              <a:rPr lang="en-US" sz="1400" dirty="0">
                <a:solidFill>
                  <a:schemeClr val="tx1"/>
                </a:solidFill>
              </a:rPr>
              <a:t>Investing in particular property or properties</a:t>
            </a:r>
          </a:p>
          <a:p>
            <a:pPr marL="917575" lvl="3" indent="-234950">
              <a:spcBef>
                <a:spcPts val="200"/>
              </a:spcBef>
              <a:buFont typeface="Arial" panose="020B0604020202020204" pitchFamily="34" charset="0"/>
              <a:buChar char="•"/>
            </a:pPr>
            <a:endParaRPr lang="en-US" sz="1400" dirty="0">
              <a:solidFill>
                <a:schemeClr val="tx1"/>
              </a:solidFill>
              <a:latin typeface="Candara"/>
              <a:cs typeface="Candara"/>
            </a:endParaRPr>
          </a:p>
        </p:txBody>
      </p:sp>
    </p:spTree>
    <p:extLst>
      <p:ext uri="{BB962C8B-B14F-4D97-AF65-F5344CB8AC3E}">
        <p14:creationId xmlns:p14="http://schemas.microsoft.com/office/powerpoint/2010/main" val="2776500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998108"/>
            <a:ext cx="8910983" cy="2941469"/>
          </a:xfrm>
        </p:spPr>
        <p:txBody>
          <a:bodyPr>
            <a:noAutofit/>
          </a:bodyPr>
          <a:lstStyle/>
          <a:p>
            <a:pPr marL="342900" lvl="2" indent="0">
              <a:spcBef>
                <a:spcPts val="200"/>
              </a:spcBef>
              <a:buSzPct val="100000"/>
              <a:buNone/>
            </a:pPr>
            <a:r>
              <a:rPr lang="en-US" sz="1600" dirty="0">
                <a:solidFill>
                  <a:schemeClr val="accent1"/>
                </a:solidFill>
              </a:rPr>
              <a:t>REG D 506 (b) FEDERAL EXEMPTION FROM REGISTRATION (SAFE HARBOR</a:t>
            </a:r>
            <a:r>
              <a:rPr lang="en-US" sz="1600" dirty="0">
                <a:solidFill>
                  <a:srgbClr val="4F81BD"/>
                </a:solidFill>
              </a:rPr>
              <a:t>) </a:t>
            </a:r>
          </a:p>
          <a:p>
            <a:pPr marL="917575" lvl="3" indent="-234950">
              <a:spcBef>
                <a:spcPts val="200"/>
              </a:spcBef>
              <a:buFont typeface="Arial" panose="020B0604020202020204" pitchFamily="34" charset="0"/>
              <a:buChar char="•"/>
            </a:pPr>
            <a:r>
              <a:rPr lang="en-US" sz="1400" dirty="0">
                <a:solidFill>
                  <a:schemeClr val="tx1"/>
                </a:solidFill>
              </a:rPr>
              <a:t>You can't say I will give you (X)</a:t>
            </a:r>
          </a:p>
          <a:p>
            <a:pPr marL="917575" lvl="3" indent="-234950">
              <a:spcBef>
                <a:spcPts val="200"/>
              </a:spcBef>
              <a:buFont typeface="Arial" panose="020B0604020202020204" pitchFamily="34" charset="0"/>
              <a:buChar char="•"/>
            </a:pPr>
            <a:r>
              <a:rPr lang="en-US" sz="1400" dirty="0">
                <a:solidFill>
                  <a:schemeClr val="tx1"/>
                </a:solidFill>
              </a:rPr>
              <a:t>You can say “This is what others have done" </a:t>
            </a:r>
          </a:p>
          <a:p>
            <a:pPr marL="917575" lvl="3" indent="-234950">
              <a:spcBef>
                <a:spcPts val="200"/>
              </a:spcBef>
              <a:buFont typeface="Arial" panose="020B0604020202020204" pitchFamily="34" charset="0"/>
              <a:buChar char="•"/>
            </a:pPr>
            <a:r>
              <a:rPr lang="en-US" sz="1400" dirty="0">
                <a:solidFill>
                  <a:schemeClr val="tx1"/>
                </a:solidFill>
              </a:rPr>
              <a:t>Tell the lender about the SEC</a:t>
            </a:r>
          </a:p>
          <a:p>
            <a:pPr marL="917575" lvl="3" indent="-234950">
              <a:spcBef>
                <a:spcPts val="200"/>
              </a:spcBef>
              <a:buFont typeface="Arial" panose="020B0604020202020204" pitchFamily="34" charset="0"/>
              <a:buChar char="•"/>
            </a:pPr>
            <a:r>
              <a:rPr lang="en-US" sz="1400" dirty="0">
                <a:solidFill>
                  <a:schemeClr val="tx1"/>
                </a:solidFill>
              </a:rPr>
              <a:t>You have a prior substantive existing relationship with your lenders </a:t>
            </a:r>
          </a:p>
          <a:p>
            <a:pPr marL="917575" lvl="3" indent="-234950">
              <a:spcBef>
                <a:spcPts val="200"/>
              </a:spcBef>
              <a:buFont typeface="Arial" panose="020B0604020202020204" pitchFamily="34" charset="0"/>
              <a:buChar char="•"/>
            </a:pPr>
            <a:r>
              <a:rPr lang="en-US" sz="1400" dirty="0">
                <a:solidFill>
                  <a:schemeClr val="tx1"/>
                </a:solidFill>
              </a:rPr>
              <a:t>Your lenders were NOT located with general solicitation of any type </a:t>
            </a:r>
          </a:p>
          <a:p>
            <a:pPr marL="917575" lvl="3" indent="-234950">
              <a:spcBef>
                <a:spcPts val="200"/>
              </a:spcBef>
              <a:buFont typeface="Arial" panose="020B0604020202020204" pitchFamily="34" charset="0"/>
              <a:buChar char="•"/>
            </a:pPr>
            <a:endParaRPr lang="en-US" sz="1400" dirty="0">
              <a:solidFill>
                <a:schemeClr val="tx1"/>
              </a:solidFill>
              <a:latin typeface="Candara"/>
              <a:cs typeface="Candara"/>
            </a:endParaRPr>
          </a:p>
        </p:txBody>
      </p:sp>
    </p:spTree>
    <p:extLst>
      <p:ext uri="{BB962C8B-B14F-4D97-AF65-F5344CB8AC3E}">
        <p14:creationId xmlns:p14="http://schemas.microsoft.com/office/powerpoint/2010/main" val="3073956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1" y="1002323"/>
            <a:ext cx="8730532" cy="3283430"/>
          </a:xfrm>
        </p:spPr>
        <p:txBody>
          <a:bodyPr>
            <a:noAutofit/>
          </a:bodyPr>
          <a:lstStyle/>
          <a:p>
            <a:pPr marL="342900" lvl="2" indent="0">
              <a:spcBef>
                <a:spcPts val="200"/>
              </a:spcBef>
              <a:buSzPct val="100000"/>
              <a:buNone/>
            </a:pPr>
            <a:r>
              <a:rPr lang="en-US" sz="1400" dirty="0">
                <a:solidFill>
                  <a:schemeClr val="accent1"/>
                </a:solidFill>
              </a:rPr>
              <a:t>REG D 506 (b) FEDERAL FILING </a:t>
            </a:r>
          </a:p>
          <a:p>
            <a:pPr marL="342900" lvl="2" indent="0">
              <a:spcBef>
                <a:spcPts val="200"/>
              </a:spcBef>
              <a:buSzPct val="100000"/>
              <a:buNone/>
            </a:pPr>
            <a:r>
              <a:rPr lang="en-US" sz="1400" i="1" dirty="0">
                <a:solidFill>
                  <a:schemeClr val="tx1"/>
                </a:solidFill>
              </a:rPr>
              <a:t>506 (b) </a:t>
            </a:r>
          </a:p>
          <a:p>
            <a:pPr marL="917575" lvl="3" indent="-234950">
              <a:spcBef>
                <a:spcPts val="200"/>
              </a:spcBef>
              <a:buFont typeface="Arial" panose="020B0604020202020204" pitchFamily="34" charset="0"/>
              <a:buChar char="•"/>
            </a:pPr>
            <a:r>
              <a:rPr lang="en-US" sz="1200" dirty="0">
                <a:solidFill>
                  <a:schemeClr val="tx1"/>
                </a:solidFill>
              </a:rPr>
              <a:t>506(b) Filing Form D with the State will preempt state law registration or exemption requirements;</a:t>
            </a:r>
          </a:p>
          <a:p>
            <a:pPr marL="917575" lvl="3" indent="-234950">
              <a:spcBef>
                <a:spcPts val="200"/>
              </a:spcBef>
              <a:buFont typeface="Arial" panose="020B0604020202020204" pitchFamily="34" charset="0"/>
              <a:buChar char="•"/>
            </a:pPr>
            <a:r>
              <a:rPr lang="en-US" sz="1200" dirty="0">
                <a:solidFill>
                  <a:schemeClr val="tx1"/>
                </a:solidFill>
              </a:rPr>
              <a:t>States maintain their anti fraud protections </a:t>
            </a:r>
          </a:p>
          <a:p>
            <a:pPr marL="1204913" lvl="3">
              <a:spcBef>
                <a:spcPts val="200"/>
              </a:spcBef>
              <a:buFont typeface="Candara" panose="020E0502030303020204" pitchFamily="34" charset="0"/>
              <a:buChar char="–"/>
            </a:pPr>
            <a:r>
              <a:rPr lang="en-US" sz="1200" dirty="0">
                <a:solidFill>
                  <a:schemeClr val="tx1"/>
                </a:solidFill>
              </a:rPr>
              <a:t>Overcomes State Registration and Sometimes onerous state private placement law and rules which are much more onerous than a single filing; Registration is like a mini going public process;  claims of exemptions on a state level often have an initial filing; updates every 6 months; a closing filing; a use of proceeds filing; audits by the state a few years later on use of proceeds and if proceeds used differently than disclosed a risk of enforcement action; all of these kinds of issues are preempted by a Regulation Rule 506(b) filing.</a:t>
            </a:r>
          </a:p>
        </p:txBody>
      </p:sp>
    </p:spTree>
    <p:extLst>
      <p:ext uri="{BB962C8B-B14F-4D97-AF65-F5344CB8AC3E}">
        <p14:creationId xmlns:p14="http://schemas.microsoft.com/office/powerpoint/2010/main" val="401054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1" y="1002323"/>
            <a:ext cx="8503494" cy="2937254"/>
          </a:xfrm>
        </p:spPr>
        <p:txBody>
          <a:bodyPr>
            <a:noAutofit/>
          </a:bodyPr>
          <a:lstStyle/>
          <a:p>
            <a:pPr marL="342900" lvl="2" indent="0">
              <a:spcBef>
                <a:spcPts val="200"/>
              </a:spcBef>
              <a:buSzPct val="100000"/>
              <a:buNone/>
            </a:pPr>
            <a:r>
              <a:rPr lang="en-US" sz="1400" dirty="0">
                <a:solidFill>
                  <a:schemeClr val="accent1"/>
                </a:solidFill>
              </a:rPr>
              <a:t>REG D 506 (b) FEDERAL FILING </a:t>
            </a:r>
          </a:p>
          <a:p>
            <a:pPr marL="342900" lvl="2" indent="0">
              <a:spcBef>
                <a:spcPts val="200"/>
              </a:spcBef>
              <a:buSzPct val="100000"/>
              <a:buNone/>
            </a:pPr>
            <a:r>
              <a:rPr lang="en-US" sz="1200" dirty="0">
                <a:solidFill>
                  <a:schemeClr val="tx1"/>
                </a:solidFill>
              </a:rPr>
              <a:t>.</a:t>
            </a:r>
          </a:p>
          <a:p>
            <a:pPr marL="1204913" lvl="3">
              <a:spcBef>
                <a:spcPts val="200"/>
              </a:spcBef>
              <a:buFont typeface="Candara" panose="020E0502030303020204" pitchFamily="34" charset="0"/>
              <a:buChar char="–"/>
            </a:pPr>
            <a:r>
              <a:rPr lang="en-US" sz="1200" dirty="0">
                <a:solidFill>
                  <a:schemeClr val="tx1"/>
                </a:solidFill>
              </a:rPr>
              <a:t>States can have certain dollar thresholds and limits; such that bigger dollar offerings or those to more than x number of people, e.g. 10, require more complex filings.  Regulation D,  Rule 506(b) allows freedom of action without the time, cost and effort to make these many filings.</a:t>
            </a:r>
          </a:p>
          <a:p>
            <a:pPr marL="1204913" lvl="3">
              <a:spcBef>
                <a:spcPts val="200"/>
              </a:spcBef>
              <a:buFont typeface="Candara" panose="020E0502030303020204" pitchFamily="34" charset="0"/>
              <a:buChar char="–"/>
            </a:pPr>
            <a:r>
              <a:rPr lang="en-US" sz="1200" dirty="0">
                <a:solidFill>
                  <a:schemeClr val="tx1"/>
                </a:solidFill>
              </a:rPr>
              <a:t>Full, Fair and Adequate Disclosure is always required and always enforceable by a state, e.g. the anti fraud state laws are never preempted.  </a:t>
            </a:r>
          </a:p>
        </p:txBody>
      </p:sp>
    </p:spTree>
    <p:extLst>
      <p:ext uri="{BB962C8B-B14F-4D97-AF65-F5344CB8AC3E}">
        <p14:creationId xmlns:p14="http://schemas.microsoft.com/office/powerpoint/2010/main" val="802636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1" y="1140470"/>
            <a:ext cx="8778240" cy="3129380"/>
          </a:xfrm>
        </p:spPr>
        <p:txBody>
          <a:bodyPr>
            <a:noAutofit/>
          </a:bodyPr>
          <a:lstStyle/>
          <a:p>
            <a:pPr marL="342900" lvl="2" indent="0">
              <a:spcBef>
                <a:spcPts val="200"/>
              </a:spcBef>
              <a:buSzPct val="100000"/>
              <a:buNone/>
            </a:pPr>
            <a:r>
              <a:rPr lang="en-US" sz="1400" dirty="0">
                <a:solidFill>
                  <a:schemeClr val="accent1"/>
                </a:solidFill>
              </a:rPr>
              <a:t>REG D 506 (b) FEDERAL CLAIM OF EXEMPTION FROM REGISTRATION </a:t>
            </a:r>
          </a:p>
          <a:p>
            <a:pPr marL="342900" lvl="2" indent="0">
              <a:spcBef>
                <a:spcPts val="200"/>
              </a:spcBef>
              <a:buSzPct val="100000"/>
              <a:buNone/>
            </a:pPr>
            <a:r>
              <a:rPr lang="en-US" sz="1400" i="1" dirty="0">
                <a:solidFill>
                  <a:schemeClr val="tx1"/>
                </a:solidFill>
              </a:rPr>
              <a:t>506 (b) </a:t>
            </a:r>
          </a:p>
          <a:p>
            <a:pPr marL="682625" lvl="3" indent="-223838">
              <a:spcBef>
                <a:spcPts val="200"/>
              </a:spcBef>
              <a:buFont typeface="Arial" panose="020B0604020202020204" pitchFamily="34" charset="0"/>
              <a:buChar char="•"/>
            </a:pPr>
            <a:r>
              <a:rPr lang="en-US" sz="1200" dirty="0">
                <a:solidFill>
                  <a:schemeClr val="tx1"/>
                </a:solidFill>
              </a:rPr>
              <a:t>Private Notes Are Most Popular</a:t>
            </a:r>
          </a:p>
          <a:p>
            <a:pPr marL="682625" lvl="3" indent="-223838">
              <a:spcBef>
                <a:spcPts val="200"/>
              </a:spcBef>
              <a:buFont typeface="Arial" panose="020B0604020202020204" pitchFamily="34" charset="0"/>
              <a:buChar char="•"/>
            </a:pPr>
            <a:r>
              <a:rPr lang="en-US" sz="1200" dirty="0">
                <a:solidFill>
                  <a:schemeClr val="tx1"/>
                </a:solidFill>
              </a:rPr>
              <a:t>Some people believe Notes are not Securities. This is not correct.  Notes are securities as are other forms of evidence of indebtedness.  The only classes of notes which are not securities are those that are purely commercial in nature such as those issued by borrowers to a bank.  That commercial interpretation for a note is a very narrow and limited interpretation which is a matter of case law, its not statutory.  It will not apply to any private company small investor situations. Any time you have an obligation of a borrower, e.g. your newly formed company which is borrowing investor money and it has to be successful to pay the investor  back, the investor is now dependent on your efforts for the return of his or her principal and return and these are all of the elements of a security, an investment of money where your return is dependent on the efforts of others. </a:t>
            </a:r>
          </a:p>
        </p:txBody>
      </p:sp>
    </p:spTree>
    <p:extLst>
      <p:ext uri="{BB962C8B-B14F-4D97-AF65-F5344CB8AC3E}">
        <p14:creationId xmlns:p14="http://schemas.microsoft.com/office/powerpoint/2010/main" val="245849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262583" y="1140470"/>
            <a:ext cx="8531560" cy="2906744"/>
          </a:xfrm>
        </p:spPr>
        <p:txBody>
          <a:bodyPr>
            <a:noAutofit/>
          </a:bodyPr>
          <a:lstStyle/>
          <a:p>
            <a:pPr marL="342900" lvl="2" indent="0">
              <a:spcBef>
                <a:spcPts val="200"/>
              </a:spcBef>
              <a:buSzPct val="100000"/>
              <a:buNone/>
            </a:pPr>
            <a:r>
              <a:rPr lang="en-US" sz="1400" dirty="0">
                <a:solidFill>
                  <a:schemeClr val="accent1"/>
                </a:solidFill>
              </a:rPr>
              <a:t>REG D 506 (b) FEDERAL CLAIM OF EXEMPTION FROM REGISTRATION </a:t>
            </a:r>
          </a:p>
          <a:p>
            <a:pPr marL="342900" lvl="2" indent="0">
              <a:spcBef>
                <a:spcPts val="200"/>
              </a:spcBef>
              <a:buSzPct val="100000"/>
              <a:buNone/>
            </a:pPr>
            <a:r>
              <a:rPr lang="en-US" sz="1200" dirty="0">
                <a:solidFill>
                  <a:schemeClr val="tx1"/>
                </a:solidFill>
              </a:rPr>
              <a:t>. </a:t>
            </a:r>
          </a:p>
          <a:p>
            <a:pPr marL="917575" lvl="3" indent="-234950">
              <a:spcBef>
                <a:spcPts val="200"/>
              </a:spcBef>
              <a:buFont typeface="Arial" panose="020B0604020202020204" pitchFamily="34" charset="0"/>
              <a:buChar char="•"/>
            </a:pPr>
            <a:r>
              <a:rPr lang="en-US" sz="1200" dirty="0">
                <a:solidFill>
                  <a:schemeClr val="tx1"/>
                </a:solidFill>
              </a:rPr>
              <a:t>Equity Sharing In House, Condo Is Another Option, </a:t>
            </a:r>
            <a:r>
              <a:rPr lang="en-US" sz="1200" b="1" i="1" u="sng" dirty="0">
                <a:solidFill>
                  <a:schemeClr val="tx1"/>
                </a:solidFill>
              </a:rPr>
              <a:t>and is a security</a:t>
            </a:r>
          </a:p>
          <a:p>
            <a:pPr marL="1374775" lvl="4" indent="-234950">
              <a:spcBef>
                <a:spcPts val="200"/>
              </a:spcBef>
              <a:buFont typeface="Arial" panose="020B0604020202020204" pitchFamily="34" charset="0"/>
              <a:buChar char="•"/>
            </a:pPr>
            <a:r>
              <a:rPr lang="en-US" sz="1200" dirty="0">
                <a:solidFill>
                  <a:schemeClr val="tx1"/>
                </a:solidFill>
              </a:rPr>
              <a:t>OR</a:t>
            </a:r>
          </a:p>
          <a:p>
            <a:pPr marL="917575" lvl="3" indent="-234950">
              <a:spcBef>
                <a:spcPts val="200"/>
              </a:spcBef>
              <a:buFont typeface="Arial" panose="020B0604020202020204" pitchFamily="34" charset="0"/>
              <a:buChar char="•"/>
            </a:pPr>
            <a:r>
              <a:rPr lang="en-US" sz="1200" dirty="0">
                <a:solidFill>
                  <a:schemeClr val="tx1"/>
                </a:solidFill>
              </a:rPr>
              <a:t>Equity Sharing In Your Company, </a:t>
            </a:r>
            <a:r>
              <a:rPr lang="en-US" sz="1200" b="1" i="1" u="sng" dirty="0">
                <a:solidFill>
                  <a:schemeClr val="tx1"/>
                </a:solidFill>
              </a:rPr>
              <a:t>is a security</a:t>
            </a:r>
            <a:endParaRPr lang="en-US" sz="1200" b="1" i="1" u="sng" dirty="0">
              <a:solidFill>
                <a:schemeClr val="tx1"/>
              </a:solidFill>
              <a:latin typeface="Candara"/>
              <a:cs typeface="Candara"/>
            </a:endParaRPr>
          </a:p>
          <a:p>
            <a:pPr marL="1204913" lvl="4">
              <a:spcBef>
                <a:spcPts val="200"/>
              </a:spcBef>
              <a:buFont typeface="Candara" panose="020E0502030303020204" pitchFamily="34" charset="0"/>
              <a:buChar char="–"/>
            </a:pPr>
            <a:r>
              <a:rPr lang="en-US" sz="1200" dirty="0">
                <a:solidFill>
                  <a:schemeClr val="tx1"/>
                </a:solidFill>
              </a:rPr>
              <a:t>If You Give Up Too Much Equity You May Give Up Control</a:t>
            </a:r>
          </a:p>
          <a:p>
            <a:pPr marL="1204913" lvl="4">
              <a:spcBef>
                <a:spcPts val="200"/>
              </a:spcBef>
              <a:buFont typeface="Candara" panose="020E0502030303020204" pitchFamily="34" charset="0"/>
              <a:buChar char="–"/>
            </a:pPr>
            <a:r>
              <a:rPr lang="en-US" sz="1200" dirty="0">
                <a:solidFill>
                  <a:schemeClr val="tx1"/>
                </a:solidFill>
              </a:rPr>
              <a:t> An option to acquire a security is a security</a:t>
            </a:r>
          </a:p>
          <a:p>
            <a:pPr marL="1204913" lvl="4">
              <a:spcBef>
                <a:spcPts val="200"/>
              </a:spcBef>
              <a:buFont typeface="Candara" panose="020E0502030303020204" pitchFamily="34" charset="0"/>
              <a:buChar char="–"/>
            </a:pPr>
            <a:r>
              <a:rPr lang="en-US" sz="1200" dirty="0">
                <a:solidFill>
                  <a:schemeClr val="tx1"/>
                </a:solidFill>
              </a:rPr>
              <a:t>The title of any instrument or document is not controlling the economic reality of the relationship controls the legal outcome. </a:t>
            </a:r>
          </a:p>
        </p:txBody>
      </p:sp>
    </p:spTree>
    <p:extLst>
      <p:ext uri="{BB962C8B-B14F-4D97-AF65-F5344CB8AC3E}">
        <p14:creationId xmlns:p14="http://schemas.microsoft.com/office/powerpoint/2010/main" val="310756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EXECUTIVE SUMMARY </a:t>
            </a:r>
          </a:p>
        </p:txBody>
      </p:sp>
      <p:sp>
        <p:nvSpPr>
          <p:cNvPr id="3" name="Content Placeholder 2"/>
          <p:cNvSpPr>
            <a:spLocks noGrp="1"/>
          </p:cNvSpPr>
          <p:nvPr>
            <p:ph sz="quarter" idx="13"/>
          </p:nvPr>
        </p:nvSpPr>
        <p:spPr>
          <a:xfrm>
            <a:off x="588397" y="906449"/>
            <a:ext cx="4245996" cy="3556294"/>
          </a:xfrm>
        </p:spPr>
        <p:txBody>
          <a:bodyPr>
            <a:noAutofit/>
          </a:bodyPr>
          <a:lstStyle/>
          <a:p>
            <a:pPr marL="0" indent="0">
              <a:spcBef>
                <a:spcPts val="600"/>
              </a:spcBef>
              <a:buNone/>
            </a:pPr>
            <a:r>
              <a:rPr lang="en-US" sz="1200" b="1" dirty="0">
                <a:solidFill>
                  <a:schemeClr val="tx1"/>
                </a:solidFill>
              </a:rPr>
              <a:t>Left Side: Executive Summary</a:t>
            </a:r>
          </a:p>
          <a:p>
            <a:pPr marL="228600" indent="-228600">
              <a:spcBef>
                <a:spcPts val="600"/>
              </a:spcBef>
            </a:pPr>
            <a:r>
              <a:rPr lang="en-US" sz="1200" dirty="0">
                <a:solidFill>
                  <a:schemeClr val="tx1"/>
                </a:solidFill>
              </a:rPr>
              <a:t>Section 1: Confidential </a:t>
            </a:r>
          </a:p>
          <a:p>
            <a:pPr marL="228600" indent="-228600">
              <a:spcBef>
                <a:spcPts val="600"/>
              </a:spcBef>
            </a:pPr>
            <a:r>
              <a:rPr lang="en-US" sz="1200" dirty="0">
                <a:solidFill>
                  <a:schemeClr val="tx1"/>
                </a:solidFill>
              </a:rPr>
              <a:t>Section 2: The Company </a:t>
            </a:r>
          </a:p>
          <a:p>
            <a:pPr marL="228600" indent="-228600">
              <a:spcBef>
                <a:spcPts val="600"/>
              </a:spcBef>
            </a:pPr>
            <a:r>
              <a:rPr lang="en-US" sz="1200" dirty="0">
                <a:solidFill>
                  <a:schemeClr val="tx1"/>
                </a:solidFill>
              </a:rPr>
              <a:t>Section 3: Risks </a:t>
            </a:r>
          </a:p>
          <a:p>
            <a:pPr marL="228600" indent="-228600">
              <a:spcBef>
                <a:spcPts val="600"/>
              </a:spcBef>
            </a:pPr>
            <a:r>
              <a:rPr lang="en-US" sz="1200" dirty="0">
                <a:solidFill>
                  <a:schemeClr val="tx1"/>
                </a:solidFill>
              </a:rPr>
              <a:t>Section 4: Management </a:t>
            </a:r>
          </a:p>
          <a:p>
            <a:pPr marL="228600" indent="-228600">
              <a:spcBef>
                <a:spcPts val="600"/>
              </a:spcBef>
            </a:pPr>
            <a:r>
              <a:rPr lang="en-US" sz="1200" dirty="0">
                <a:solidFill>
                  <a:schemeClr val="tx1"/>
                </a:solidFill>
              </a:rPr>
              <a:t>Section 5: Company Operations </a:t>
            </a:r>
          </a:p>
          <a:p>
            <a:pPr marL="228600" indent="-228600">
              <a:spcBef>
                <a:spcPts val="600"/>
              </a:spcBef>
            </a:pPr>
            <a:r>
              <a:rPr lang="en-US" sz="1200" dirty="0">
                <a:solidFill>
                  <a:schemeClr val="tx1"/>
                </a:solidFill>
              </a:rPr>
              <a:t>Section 6: Use of Funds </a:t>
            </a:r>
          </a:p>
          <a:p>
            <a:pPr marL="228600" indent="-228600">
              <a:spcBef>
                <a:spcPts val="600"/>
              </a:spcBef>
            </a:pPr>
            <a:r>
              <a:rPr lang="en-US" sz="1200" dirty="0">
                <a:solidFill>
                  <a:schemeClr val="tx1"/>
                </a:solidFill>
              </a:rPr>
              <a:t>Section 7: Financial Information </a:t>
            </a:r>
          </a:p>
          <a:p>
            <a:pPr marL="228600" indent="-228600">
              <a:spcBef>
                <a:spcPts val="600"/>
              </a:spcBef>
            </a:pPr>
            <a:r>
              <a:rPr lang="en-US" sz="1200" dirty="0">
                <a:solidFill>
                  <a:schemeClr val="tx1"/>
                </a:solidFill>
              </a:rPr>
              <a:t>Section 8: Securities Counsel  </a:t>
            </a:r>
          </a:p>
          <a:p>
            <a:pPr marL="228600" indent="-228600">
              <a:spcBef>
                <a:spcPts val="600"/>
              </a:spcBef>
            </a:pPr>
            <a:r>
              <a:rPr lang="en-US" sz="1200" dirty="0">
                <a:solidFill>
                  <a:schemeClr val="tx1"/>
                </a:solidFill>
              </a:rPr>
              <a:t>Section 9: Litigation</a:t>
            </a:r>
          </a:p>
          <a:p>
            <a:pPr marL="228600" indent="-228600">
              <a:spcBef>
                <a:spcPts val="600"/>
              </a:spcBef>
            </a:pPr>
            <a:r>
              <a:rPr lang="en-US" sz="1200" dirty="0">
                <a:solidFill>
                  <a:schemeClr val="tx1"/>
                </a:solidFill>
              </a:rPr>
              <a:t>Section 10: Disclaimers </a:t>
            </a:r>
          </a:p>
          <a:p>
            <a:pPr>
              <a:spcBef>
                <a:spcPts val="600"/>
              </a:spcBef>
            </a:pPr>
            <a:endParaRPr lang="en-US" sz="1200" dirty="0"/>
          </a:p>
        </p:txBody>
      </p:sp>
      <p:pic>
        <p:nvPicPr>
          <p:cNvPr id="4" name="Picture 3"/>
          <p:cNvPicPr>
            <a:picLocks noChangeAspect="1"/>
          </p:cNvPicPr>
          <p:nvPr/>
        </p:nvPicPr>
        <p:blipFill>
          <a:blip r:embed="rId2"/>
          <a:stretch>
            <a:fillRect/>
          </a:stretch>
        </p:blipFill>
        <p:spPr>
          <a:xfrm>
            <a:off x="5689051" y="218935"/>
            <a:ext cx="2814443" cy="3786166"/>
          </a:xfrm>
          <a:prstGeom prst="rect">
            <a:avLst/>
          </a:prstGeom>
          <a:ln w="3175">
            <a:solidFill>
              <a:schemeClr val="accent1"/>
            </a:solidFill>
          </a:ln>
        </p:spPr>
      </p:pic>
    </p:spTree>
    <p:extLst>
      <p:ext uri="{BB962C8B-B14F-4D97-AF65-F5344CB8AC3E}">
        <p14:creationId xmlns:p14="http://schemas.microsoft.com/office/powerpoint/2010/main" val="3910622387"/>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PRIVATE PLACEMENT MEMORANDUM </a:t>
            </a:r>
          </a:p>
        </p:txBody>
      </p:sp>
      <p:sp>
        <p:nvSpPr>
          <p:cNvPr id="3" name="Content Placeholder 2"/>
          <p:cNvSpPr>
            <a:spLocks noGrp="1"/>
          </p:cNvSpPr>
          <p:nvPr>
            <p:ph sz="quarter" idx="13"/>
          </p:nvPr>
        </p:nvSpPr>
        <p:spPr>
          <a:xfrm>
            <a:off x="4932487" y="1071660"/>
            <a:ext cx="3292698" cy="3394472"/>
          </a:xfrm>
        </p:spPr>
        <p:txBody>
          <a:bodyPr anchor="ctr">
            <a:normAutofit/>
          </a:bodyPr>
          <a:lstStyle/>
          <a:p>
            <a:pPr marL="0" indent="0">
              <a:spcBef>
                <a:spcPts val="1200"/>
              </a:spcBef>
              <a:buNone/>
            </a:pPr>
            <a:r>
              <a:rPr lang="en-US" sz="1600" b="1" dirty="0">
                <a:solidFill>
                  <a:schemeClr val="tx1"/>
                </a:solidFill>
              </a:rPr>
              <a:t>Left Side: </a:t>
            </a:r>
          </a:p>
          <a:p>
            <a:pPr indent="-228600">
              <a:spcBef>
                <a:spcPts val="1200"/>
              </a:spcBef>
            </a:pPr>
            <a:r>
              <a:rPr lang="en-US" sz="1400" dirty="0">
                <a:solidFill>
                  <a:schemeClr val="tx1"/>
                </a:solidFill>
              </a:rPr>
              <a:t>Private Placement     Memorandum </a:t>
            </a:r>
          </a:p>
          <a:p>
            <a:pPr indent="-228600">
              <a:spcBef>
                <a:spcPts val="1200"/>
              </a:spcBef>
            </a:pPr>
            <a:r>
              <a:rPr lang="en-US" sz="1400" dirty="0">
                <a:solidFill>
                  <a:schemeClr val="tx1"/>
                </a:solidFill>
              </a:rPr>
              <a:t>(Only If I’ve Established A Prior Existing Relationship) </a:t>
            </a:r>
          </a:p>
          <a:p>
            <a:pPr indent="-228600">
              <a:spcBef>
                <a:spcPts val="1200"/>
              </a:spcBef>
            </a:pPr>
            <a:endParaRPr lang="en-US" sz="1400" dirty="0">
              <a:solidFill>
                <a:schemeClr val="tx1">
                  <a:lumMod val="75000"/>
                  <a:lumOff val="25000"/>
                </a:schemeClr>
              </a:solidFill>
            </a:endParaRPr>
          </a:p>
        </p:txBody>
      </p:sp>
      <p:pic>
        <p:nvPicPr>
          <p:cNvPr id="4" name="Picture 3"/>
          <p:cNvPicPr>
            <a:picLocks noChangeAspect="1"/>
          </p:cNvPicPr>
          <p:nvPr/>
        </p:nvPicPr>
        <p:blipFill rotWithShape="1">
          <a:blip r:embed="rId2"/>
          <a:srcRect/>
          <a:stretch/>
        </p:blipFill>
        <p:spPr>
          <a:xfrm>
            <a:off x="1715932" y="882167"/>
            <a:ext cx="2645785" cy="3731493"/>
          </a:xfrm>
          <a:prstGeom prst="rect">
            <a:avLst/>
          </a:prstGeom>
          <a:ln w="3175">
            <a:solidFill>
              <a:schemeClr val="accent1"/>
            </a:solidFill>
          </a:ln>
        </p:spPr>
      </p:pic>
    </p:spTree>
    <p:extLst>
      <p:ext uri="{BB962C8B-B14F-4D97-AF65-F5344CB8AC3E}">
        <p14:creationId xmlns:p14="http://schemas.microsoft.com/office/powerpoint/2010/main" val="267705874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1002323"/>
            <a:ext cx="8910983" cy="2937254"/>
          </a:xfrm>
        </p:spPr>
        <p:txBody>
          <a:bodyPr>
            <a:noAutofit/>
          </a:bodyPr>
          <a:lstStyle/>
          <a:p>
            <a:pPr marL="342900" lvl="2" indent="0">
              <a:spcBef>
                <a:spcPts val="200"/>
              </a:spcBef>
              <a:buSzPct val="100000"/>
              <a:buNone/>
            </a:pPr>
            <a:r>
              <a:rPr lang="en-US" sz="1600" dirty="0">
                <a:solidFill>
                  <a:schemeClr val="accent1"/>
                </a:solidFill>
              </a:rPr>
              <a:t>REG D 506 (c) (PART OF JOBS ACT) FEDERAL CLAIM OF EXEMPTION FROM REGISTRATION FOR OFFERINGS THAT INCLUDE GENERAL SOLICITATION</a:t>
            </a:r>
          </a:p>
          <a:p>
            <a:pPr marL="682625" lvl="3" indent="-223838">
              <a:spcBef>
                <a:spcPts val="200"/>
              </a:spcBef>
              <a:buFont typeface="Arial" panose="020B0604020202020204" pitchFamily="34" charset="0"/>
              <a:buChar char="•"/>
            </a:pPr>
            <a:r>
              <a:rPr lang="en-US" sz="1400" b="1" u="sng" dirty="0">
                <a:solidFill>
                  <a:schemeClr val="tx1"/>
                </a:solidFill>
              </a:rPr>
              <a:t>THIS is Considered in Popular Articles to Become THE Most Popular IN THE FUTURE</a:t>
            </a:r>
          </a:p>
          <a:p>
            <a:pPr marL="682625" lvl="3" indent="-223838">
              <a:spcBef>
                <a:spcPts val="200"/>
              </a:spcBef>
              <a:buFont typeface="Arial" panose="020B0604020202020204" pitchFamily="34" charset="0"/>
              <a:buChar char="•"/>
            </a:pPr>
            <a:r>
              <a:rPr lang="en-US" sz="1400" b="1" u="sng" dirty="0">
                <a:solidFill>
                  <a:schemeClr val="tx1"/>
                </a:solidFill>
              </a:rPr>
              <a:t>In Our Opinion - This Will Be Huge; But there is limited experience </a:t>
            </a:r>
          </a:p>
          <a:p>
            <a:pPr marL="682625" lvl="3" indent="-223838">
              <a:spcBef>
                <a:spcPts val="200"/>
              </a:spcBef>
              <a:buFont typeface="Arial" panose="020B0604020202020204" pitchFamily="34" charset="0"/>
              <a:buChar char="•"/>
            </a:pPr>
            <a:r>
              <a:rPr lang="en-US" sz="1400" dirty="0">
                <a:solidFill>
                  <a:schemeClr val="tx1"/>
                </a:solidFill>
              </a:rPr>
              <a:t>Similarities to 506(b) </a:t>
            </a:r>
          </a:p>
          <a:p>
            <a:pPr marL="914400" lvl="3">
              <a:spcBef>
                <a:spcPts val="200"/>
              </a:spcBef>
              <a:buFont typeface="Arial" panose="020B0604020202020204" pitchFamily="34" charset="0"/>
              <a:buChar char="•"/>
            </a:pPr>
            <a:r>
              <a:rPr lang="en-US" sz="1400" dirty="0">
                <a:solidFill>
                  <a:schemeClr val="tx1"/>
                </a:solidFill>
              </a:rPr>
              <a:t>Still Unlimited Money </a:t>
            </a:r>
          </a:p>
          <a:p>
            <a:pPr marL="914400" lvl="3">
              <a:spcBef>
                <a:spcPts val="200"/>
              </a:spcBef>
              <a:buFont typeface="Arial" panose="020B0604020202020204" pitchFamily="34" charset="0"/>
              <a:buChar char="•"/>
            </a:pPr>
            <a:r>
              <a:rPr lang="en-US" sz="1400" dirty="0">
                <a:solidFill>
                  <a:schemeClr val="tx1"/>
                </a:solidFill>
              </a:rPr>
              <a:t>Unlimited Investors (Must Be Accredited) </a:t>
            </a:r>
          </a:p>
        </p:txBody>
      </p:sp>
    </p:spTree>
    <p:extLst>
      <p:ext uri="{BB962C8B-B14F-4D97-AF65-F5344CB8AC3E}">
        <p14:creationId xmlns:p14="http://schemas.microsoft.com/office/powerpoint/2010/main" val="3810775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1002323"/>
            <a:ext cx="8910983" cy="3164160"/>
          </a:xfrm>
        </p:spPr>
        <p:txBody>
          <a:bodyPr>
            <a:noAutofit/>
          </a:bodyPr>
          <a:lstStyle/>
          <a:p>
            <a:pPr marL="342900" lvl="2" indent="0">
              <a:spcBef>
                <a:spcPts val="200"/>
              </a:spcBef>
              <a:buSzPct val="100000"/>
              <a:buNone/>
            </a:pPr>
            <a:r>
              <a:rPr lang="en-US" sz="1600" dirty="0">
                <a:solidFill>
                  <a:schemeClr val="accent1"/>
                </a:solidFill>
              </a:rPr>
              <a:t>REG D 506 (c) (PART OF JOBS ACT) FEDERAL CLAIM OF EXEMPTION FROM REGISTRATION FOR OFFERINGS THAT INCLUDE GENERAL SOLICITATION</a:t>
            </a:r>
          </a:p>
          <a:p>
            <a:pPr marL="685800" lvl="3">
              <a:spcBef>
                <a:spcPts val="200"/>
              </a:spcBef>
              <a:buFont typeface="Arial" panose="020B0604020202020204" pitchFamily="34" charset="0"/>
              <a:buChar char="•"/>
            </a:pPr>
            <a:r>
              <a:rPr lang="en-US" sz="1400" b="1" i="1" u="sng" dirty="0">
                <a:solidFill>
                  <a:schemeClr val="tx1"/>
                </a:solidFill>
              </a:rPr>
              <a:t>General Solicitation IS NOW ALLOWED </a:t>
            </a:r>
            <a:endParaRPr lang="en-US" sz="1400" dirty="0">
              <a:solidFill>
                <a:schemeClr val="tx1"/>
              </a:solidFill>
            </a:endParaRPr>
          </a:p>
          <a:p>
            <a:pPr marL="917575" lvl="3" indent="-234950">
              <a:spcBef>
                <a:spcPts val="200"/>
              </a:spcBef>
              <a:buFont typeface="Arial" panose="020B0604020202020204" pitchFamily="34" charset="0"/>
              <a:buChar char="•"/>
            </a:pPr>
            <a:r>
              <a:rPr lang="en-US" sz="1400" dirty="0">
                <a:solidFill>
                  <a:schemeClr val="tx1"/>
                </a:solidFill>
              </a:rPr>
              <a:t>The BAD NEWS: DISCLAIMER &amp; “THE RUB” </a:t>
            </a:r>
          </a:p>
          <a:p>
            <a:pPr marL="1257300" lvl="3" indent="-280988">
              <a:spcBef>
                <a:spcPts val="200"/>
              </a:spcBef>
              <a:buFont typeface="Candara" panose="020E0502030303020204" pitchFamily="34" charset="0"/>
              <a:buChar char="–"/>
            </a:pPr>
            <a:r>
              <a:rPr lang="en-US" sz="1400" dirty="0">
                <a:solidFill>
                  <a:schemeClr val="tx1"/>
                </a:solidFill>
              </a:rPr>
              <a:t>You Can Only Accept Money From </a:t>
            </a:r>
            <a:r>
              <a:rPr lang="en-US" sz="1400" b="1" dirty="0">
                <a:solidFill>
                  <a:schemeClr val="tx1"/>
                </a:solidFill>
              </a:rPr>
              <a:t>Accredited Investors (estimated as maximum of 10% of all investors)</a:t>
            </a:r>
          </a:p>
          <a:p>
            <a:pPr marL="917575" lvl="3" indent="-234950">
              <a:spcBef>
                <a:spcPts val="200"/>
              </a:spcBef>
              <a:buFont typeface="Arial" panose="020B0604020202020204" pitchFamily="34" charset="0"/>
              <a:buChar char="•"/>
            </a:pPr>
            <a:r>
              <a:rPr lang="en-US" sz="1400" dirty="0">
                <a:solidFill>
                  <a:schemeClr val="tx1"/>
                </a:solidFill>
              </a:rPr>
              <a:t>The GOOD NEWS</a:t>
            </a:r>
          </a:p>
          <a:p>
            <a:pPr marL="1257300" lvl="3" indent="-280988">
              <a:spcBef>
                <a:spcPts val="200"/>
              </a:spcBef>
              <a:buFont typeface="Candara" panose="020E0502030303020204" pitchFamily="34" charset="0"/>
              <a:buChar char="–"/>
            </a:pPr>
            <a:r>
              <a:rPr lang="en-US" sz="1400" dirty="0">
                <a:solidFill>
                  <a:schemeClr val="tx1"/>
                </a:solidFill>
              </a:rPr>
              <a:t>You Can Make A Specific Offering On DAY 1 </a:t>
            </a:r>
          </a:p>
          <a:p>
            <a:pPr marL="1257300" lvl="3" indent="-280988">
              <a:spcBef>
                <a:spcPts val="200"/>
              </a:spcBef>
              <a:buFont typeface="Candara" panose="020E0502030303020204" pitchFamily="34" charset="0"/>
              <a:buChar char="–"/>
            </a:pPr>
            <a:r>
              <a:rPr lang="en-US" sz="1400" dirty="0">
                <a:solidFill>
                  <a:schemeClr val="tx1"/>
                </a:solidFill>
              </a:rPr>
              <a:t>Take Money On DAY 1 </a:t>
            </a:r>
          </a:p>
        </p:txBody>
      </p:sp>
    </p:spTree>
    <p:extLst>
      <p:ext uri="{BB962C8B-B14F-4D97-AF65-F5344CB8AC3E}">
        <p14:creationId xmlns:p14="http://schemas.microsoft.com/office/powerpoint/2010/main" val="24887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DID YOU KNOW?</a:t>
            </a:r>
          </a:p>
        </p:txBody>
      </p:sp>
      <p:sp>
        <p:nvSpPr>
          <p:cNvPr id="6" name="Rectangle 5"/>
          <p:cNvSpPr/>
          <p:nvPr/>
        </p:nvSpPr>
        <p:spPr>
          <a:xfrm>
            <a:off x="0" y="2769577"/>
            <a:ext cx="9144000" cy="640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9" name="Group 28"/>
          <p:cNvGrpSpPr/>
          <p:nvPr/>
        </p:nvGrpSpPr>
        <p:grpSpPr>
          <a:xfrm>
            <a:off x="378056" y="2832788"/>
            <a:ext cx="623603" cy="1712833"/>
            <a:chOff x="946910" y="3638068"/>
            <a:chExt cx="802462" cy="1951171"/>
          </a:xfrm>
        </p:grpSpPr>
        <p:cxnSp>
          <p:nvCxnSpPr>
            <p:cNvPr id="30" name="Straight Connector 29"/>
            <p:cNvCxnSpPr/>
            <p:nvPr/>
          </p:nvCxnSpPr>
          <p:spPr>
            <a:xfrm>
              <a:off x="1359455" y="3638068"/>
              <a:ext cx="0" cy="9254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7"/>
            <p:cNvSpPr>
              <a:spLocks noEditPoints="1"/>
            </p:cNvSpPr>
            <p:nvPr/>
          </p:nvSpPr>
          <p:spPr bwMode="auto">
            <a:xfrm rot="10800000">
              <a:off x="946910" y="4517010"/>
              <a:ext cx="802462" cy="1072229"/>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0" name="Rectangle 39"/>
          <p:cNvSpPr/>
          <p:nvPr/>
        </p:nvSpPr>
        <p:spPr>
          <a:xfrm>
            <a:off x="869779" y="2838424"/>
            <a:ext cx="1416211" cy="1015663"/>
          </a:xfrm>
          <a:prstGeom prst="rect">
            <a:avLst/>
          </a:prstGeom>
        </p:spPr>
        <p:txBody>
          <a:bodyPr wrap="square">
            <a:spAutoFit/>
          </a:bodyPr>
          <a:lstStyle/>
          <a:p>
            <a:pPr marL="0" lvl="2">
              <a:buNone/>
            </a:pPr>
            <a:r>
              <a:rPr lang="en-US" sz="1200" b="1" dirty="0">
                <a:latin typeface="Candara" panose="020E0502030303020204" pitchFamily="34" charset="0"/>
              </a:rPr>
              <a:t>More Money Was Raised From Private Placements Than I.P.O.'s </a:t>
            </a:r>
          </a:p>
        </p:txBody>
      </p:sp>
      <p:grpSp>
        <p:nvGrpSpPr>
          <p:cNvPr id="41" name="Group 40"/>
          <p:cNvGrpSpPr/>
          <p:nvPr/>
        </p:nvGrpSpPr>
        <p:grpSpPr>
          <a:xfrm rot="10800000">
            <a:off x="2438370" y="958362"/>
            <a:ext cx="623603" cy="1809726"/>
            <a:chOff x="946910" y="3638068"/>
            <a:chExt cx="802462" cy="1951171"/>
          </a:xfrm>
          <a:solidFill>
            <a:schemeClr val="accent1">
              <a:lumMod val="40000"/>
              <a:lumOff val="60000"/>
            </a:schemeClr>
          </a:solidFill>
        </p:grpSpPr>
        <p:cxnSp>
          <p:nvCxnSpPr>
            <p:cNvPr id="42" name="Straight Connector 41"/>
            <p:cNvCxnSpPr/>
            <p:nvPr/>
          </p:nvCxnSpPr>
          <p:spPr>
            <a:xfrm>
              <a:off x="1348142" y="3638068"/>
              <a:ext cx="0" cy="925415"/>
            </a:xfrm>
            <a:prstGeom prst="line">
              <a:avLst/>
            </a:prstGeom>
            <a:grp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Freeform 7"/>
            <p:cNvSpPr>
              <a:spLocks noEditPoints="1"/>
            </p:cNvSpPr>
            <p:nvPr/>
          </p:nvSpPr>
          <p:spPr bwMode="auto">
            <a:xfrm rot="10800000">
              <a:off x="946910" y="4517010"/>
              <a:ext cx="802462" cy="1072229"/>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Rectangle 43"/>
          <p:cNvSpPr/>
          <p:nvPr/>
        </p:nvSpPr>
        <p:spPr>
          <a:xfrm>
            <a:off x="2787143" y="1943037"/>
            <a:ext cx="2149410" cy="830997"/>
          </a:xfrm>
          <a:prstGeom prst="rect">
            <a:avLst/>
          </a:prstGeom>
        </p:spPr>
        <p:txBody>
          <a:bodyPr wrap="square">
            <a:spAutoFit/>
          </a:bodyPr>
          <a:lstStyle/>
          <a:p>
            <a:pPr marL="0" lvl="2">
              <a:buNone/>
            </a:pPr>
            <a:r>
              <a:rPr lang="en-US" sz="1200" b="1" dirty="0">
                <a:latin typeface="Candara" panose="020E0502030303020204" pitchFamily="34" charset="0"/>
              </a:rPr>
              <a:t>More Than $1 Trillion Dollars Was Raised By Private Companies And Public Companies </a:t>
            </a:r>
          </a:p>
        </p:txBody>
      </p:sp>
      <p:grpSp>
        <p:nvGrpSpPr>
          <p:cNvPr id="45" name="Group 44"/>
          <p:cNvGrpSpPr/>
          <p:nvPr/>
        </p:nvGrpSpPr>
        <p:grpSpPr>
          <a:xfrm>
            <a:off x="4572000" y="2831025"/>
            <a:ext cx="623603" cy="1837688"/>
            <a:chOff x="946910" y="3638068"/>
            <a:chExt cx="802462" cy="1951171"/>
          </a:xfrm>
          <a:solidFill>
            <a:schemeClr val="accent6">
              <a:lumMod val="75000"/>
            </a:schemeClr>
          </a:solidFill>
        </p:grpSpPr>
        <p:cxnSp>
          <p:nvCxnSpPr>
            <p:cNvPr id="46" name="Straight Connector 45"/>
            <p:cNvCxnSpPr/>
            <p:nvPr/>
          </p:nvCxnSpPr>
          <p:spPr>
            <a:xfrm>
              <a:off x="1359455" y="3638068"/>
              <a:ext cx="0" cy="925415"/>
            </a:xfrm>
            <a:prstGeom prst="line">
              <a:avLst/>
            </a:prstGeom>
            <a:grpFill/>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reeform 7"/>
            <p:cNvSpPr>
              <a:spLocks noEditPoints="1"/>
            </p:cNvSpPr>
            <p:nvPr/>
          </p:nvSpPr>
          <p:spPr bwMode="auto">
            <a:xfrm rot="10800000">
              <a:off x="946910" y="4517010"/>
              <a:ext cx="802462" cy="1072229"/>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8" name="Rectangle 47"/>
          <p:cNvSpPr/>
          <p:nvPr/>
        </p:nvSpPr>
        <p:spPr>
          <a:xfrm>
            <a:off x="5046785" y="2930756"/>
            <a:ext cx="1784838" cy="1015663"/>
          </a:xfrm>
          <a:prstGeom prst="rect">
            <a:avLst/>
          </a:prstGeom>
        </p:spPr>
        <p:txBody>
          <a:bodyPr wrap="square">
            <a:spAutoFit/>
          </a:bodyPr>
          <a:lstStyle/>
          <a:p>
            <a:pPr marL="0" lvl="2">
              <a:buNone/>
            </a:pPr>
            <a:r>
              <a:rPr lang="en-US" sz="1200" b="1" dirty="0">
                <a:latin typeface="Candara" panose="020E0502030303020204" pitchFamily="34" charset="0"/>
              </a:rPr>
              <a:t>Under Private Placements You Don't Generally Give Up Control Unless You Plan It That Way</a:t>
            </a:r>
          </a:p>
        </p:txBody>
      </p:sp>
      <p:grpSp>
        <p:nvGrpSpPr>
          <p:cNvPr id="49" name="Group 48"/>
          <p:cNvGrpSpPr/>
          <p:nvPr/>
        </p:nvGrpSpPr>
        <p:grpSpPr>
          <a:xfrm rot="10800000">
            <a:off x="6345102" y="958362"/>
            <a:ext cx="623603" cy="1809660"/>
            <a:chOff x="946910" y="3638068"/>
            <a:chExt cx="802462" cy="1951171"/>
          </a:xfrm>
          <a:solidFill>
            <a:schemeClr val="bg1">
              <a:lumMod val="75000"/>
            </a:schemeClr>
          </a:solidFill>
        </p:grpSpPr>
        <p:cxnSp>
          <p:nvCxnSpPr>
            <p:cNvPr id="50" name="Straight Connector 49"/>
            <p:cNvCxnSpPr/>
            <p:nvPr/>
          </p:nvCxnSpPr>
          <p:spPr>
            <a:xfrm>
              <a:off x="1348142" y="3638068"/>
              <a:ext cx="0" cy="925415"/>
            </a:xfrm>
            <a:prstGeom prst="line">
              <a:avLst/>
            </a:prstGeom>
            <a:grp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Freeform 7"/>
            <p:cNvSpPr>
              <a:spLocks noEditPoints="1"/>
            </p:cNvSpPr>
            <p:nvPr/>
          </p:nvSpPr>
          <p:spPr bwMode="auto">
            <a:xfrm rot="10800000">
              <a:off x="946910" y="4517010"/>
              <a:ext cx="802462" cy="1072229"/>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Rectangle 52"/>
          <p:cNvSpPr/>
          <p:nvPr/>
        </p:nvSpPr>
        <p:spPr>
          <a:xfrm>
            <a:off x="6901962" y="1679600"/>
            <a:ext cx="1892181" cy="646331"/>
          </a:xfrm>
          <a:prstGeom prst="rect">
            <a:avLst/>
          </a:prstGeom>
        </p:spPr>
        <p:txBody>
          <a:bodyPr wrap="square">
            <a:spAutoFit/>
          </a:bodyPr>
          <a:lstStyle/>
          <a:p>
            <a:pPr marL="0" lvl="2">
              <a:buNone/>
            </a:pPr>
            <a:r>
              <a:rPr lang="en-US" sz="1200" b="1" dirty="0">
                <a:latin typeface="Candara" panose="020E0502030303020204" pitchFamily="34" charset="0"/>
              </a:rPr>
              <a:t>Public Companies Use Private Placements Also To Raise Money</a:t>
            </a:r>
          </a:p>
        </p:txBody>
      </p:sp>
      <p:sp>
        <p:nvSpPr>
          <p:cNvPr id="54" name="Rectangle 53"/>
          <p:cNvSpPr/>
          <p:nvPr/>
        </p:nvSpPr>
        <p:spPr>
          <a:xfrm>
            <a:off x="45263" y="2025112"/>
            <a:ext cx="1656223" cy="1015663"/>
          </a:xfrm>
          <a:prstGeom prst="rect">
            <a:avLst/>
          </a:prstGeom>
        </p:spPr>
        <p:txBody>
          <a:bodyPr wrap="none">
            <a:spAutoFit/>
          </a:bodyPr>
          <a:lstStyle/>
          <a:p>
            <a:r>
              <a:rPr lang="en-US" sz="6000" dirty="0">
                <a:latin typeface="Candara" panose="020E0502030303020204" pitchFamily="34" charset="0"/>
              </a:rPr>
              <a:t>2010</a:t>
            </a:r>
          </a:p>
        </p:txBody>
      </p:sp>
    </p:spTree>
    <p:extLst>
      <p:ext uri="{BB962C8B-B14F-4D97-AF65-F5344CB8AC3E}">
        <p14:creationId xmlns:p14="http://schemas.microsoft.com/office/powerpoint/2010/main" val="4621060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A.K.A. REG “D” OFFERING </a:t>
            </a:r>
          </a:p>
        </p:txBody>
      </p:sp>
      <p:sp>
        <p:nvSpPr>
          <p:cNvPr id="3" name="Content Placeholder 2"/>
          <p:cNvSpPr>
            <a:spLocks noGrp="1"/>
          </p:cNvSpPr>
          <p:nvPr>
            <p:ph sz="quarter" idx="13"/>
          </p:nvPr>
        </p:nvSpPr>
        <p:spPr>
          <a:xfrm>
            <a:off x="0" y="1002322"/>
            <a:ext cx="8910983" cy="3219821"/>
          </a:xfrm>
        </p:spPr>
        <p:txBody>
          <a:bodyPr>
            <a:noAutofit/>
          </a:bodyPr>
          <a:lstStyle/>
          <a:p>
            <a:pPr marL="342900" lvl="2" indent="0">
              <a:spcBef>
                <a:spcPts val="200"/>
              </a:spcBef>
              <a:buSzPct val="100000"/>
              <a:buNone/>
            </a:pPr>
            <a:r>
              <a:rPr lang="en-US" sz="1600" dirty="0">
                <a:solidFill>
                  <a:schemeClr val="accent1"/>
                </a:solidFill>
              </a:rPr>
              <a:t>REG D 506 (c) (PART OF JOBS ACT) CLAIM OF EXEMPTION FROM FEDERAL REGISTRATION</a:t>
            </a:r>
          </a:p>
          <a:p>
            <a:pPr marL="682625" lvl="3" indent="-223838">
              <a:spcBef>
                <a:spcPts val="200"/>
              </a:spcBef>
              <a:buFont typeface="Arial" panose="020B0604020202020204" pitchFamily="34" charset="0"/>
              <a:buChar char="•"/>
            </a:pPr>
            <a:r>
              <a:rPr lang="en-US" sz="1400" b="1" u="sng" dirty="0">
                <a:solidFill>
                  <a:schemeClr val="tx1"/>
                </a:solidFill>
              </a:rPr>
              <a:t>THIS WILL Become THE Most Popular</a:t>
            </a:r>
          </a:p>
          <a:p>
            <a:pPr marL="682625" lvl="3" indent="-223838">
              <a:spcBef>
                <a:spcPts val="200"/>
              </a:spcBef>
              <a:buFont typeface="Arial" panose="020B0604020202020204" pitchFamily="34" charset="0"/>
              <a:buChar char="•"/>
            </a:pPr>
            <a:r>
              <a:rPr lang="en-US" sz="1400" b="1" u="sng" dirty="0">
                <a:solidFill>
                  <a:schemeClr val="tx1"/>
                </a:solidFill>
              </a:rPr>
              <a:t>SEC Requires</a:t>
            </a:r>
          </a:p>
          <a:p>
            <a:pPr marL="914400" lvl="3">
              <a:spcBef>
                <a:spcPts val="200"/>
              </a:spcBef>
              <a:buFont typeface="Arial" panose="020B0604020202020204" pitchFamily="34" charset="0"/>
              <a:buChar char="•"/>
            </a:pPr>
            <a:r>
              <a:rPr lang="en-US" sz="1400" dirty="0">
                <a:solidFill>
                  <a:schemeClr val="tx1"/>
                </a:solidFill>
              </a:rPr>
              <a:t>Private Documents From the Investor to Prove They are Accredited</a:t>
            </a:r>
          </a:p>
          <a:p>
            <a:pPr marL="1257300" lvl="3" indent="-280988">
              <a:spcBef>
                <a:spcPts val="200"/>
              </a:spcBef>
              <a:buFont typeface="Candara" panose="020E0502030303020204" pitchFamily="34" charset="0"/>
              <a:buChar char="–"/>
            </a:pPr>
            <a:r>
              <a:rPr lang="en-US" sz="1400" dirty="0">
                <a:solidFill>
                  <a:schemeClr val="tx1"/>
                </a:solidFill>
              </a:rPr>
              <a:t>Tax Returns </a:t>
            </a:r>
          </a:p>
          <a:p>
            <a:pPr marL="1257300" lvl="3" indent="-280988">
              <a:spcBef>
                <a:spcPts val="200"/>
              </a:spcBef>
              <a:buFont typeface="Candara" panose="020E0502030303020204" pitchFamily="34" charset="0"/>
              <a:buChar char="–"/>
            </a:pPr>
            <a:r>
              <a:rPr lang="en-US" sz="1400" dirty="0">
                <a:solidFill>
                  <a:schemeClr val="tx1"/>
                </a:solidFill>
              </a:rPr>
              <a:t>Bank Statement </a:t>
            </a:r>
          </a:p>
          <a:p>
            <a:pPr marL="1257300" lvl="3" indent="-280988">
              <a:spcBef>
                <a:spcPts val="200"/>
              </a:spcBef>
              <a:buFont typeface="Candara" panose="020E0502030303020204" pitchFamily="34" charset="0"/>
              <a:buChar char="–"/>
            </a:pPr>
            <a:r>
              <a:rPr lang="en-US" sz="1400" dirty="0">
                <a:solidFill>
                  <a:schemeClr val="tx1"/>
                </a:solidFill>
              </a:rPr>
              <a:t>Provided By Investor Through Financial Advisor (Lawyer, Accountant Or Banker) </a:t>
            </a:r>
          </a:p>
          <a:p>
            <a:pPr marL="1257300" lvl="3" indent="-280988">
              <a:spcBef>
                <a:spcPts val="200"/>
              </a:spcBef>
              <a:buFont typeface="Candara" panose="020E0502030303020204" pitchFamily="34" charset="0"/>
              <a:buChar char="–"/>
            </a:pPr>
            <a:r>
              <a:rPr lang="en-US" sz="1400" dirty="0">
                <a:solidFill>
                  <a:schemeClr val="tx1"/>
                </a:solidFill>
              </a:rPr>
              <a:t>Income </a:t>
            </a:r>
          </a:p>
          <a:p>
            <a:pPr marL="1257300" lvl="3" indent="-280988">
              <a:spcBef>
                <a:spcPts val="200"/>
              </a:spcBef>
              <a:buFont typeface="Candara" panose="020E0502030303020204" pitchFamily="34" charset="0"/>
              <a:buChar char="–"/>
            </a:pPr>
            <a:r>
              <a:rPr lang="en-US" sz="1400" dirty="0">
                <a:solidFill>
                  <a:schemeClr val="tx1"/>
                </a:solidFill>
              </a:rPr>
              <a:t>Assets / Net worth</a:t>
            </a:r>
          </a:p>
        </p:txBody>
      </p:sp>
    </p:spTree>
    <p:extLst>
      <p:ext uri="{BB962C8B-B14F-4D97-AF65-F5344CB8AC3E}">
        <p14:creationId xmlns:p14="http://schemas.microsoft.com/office/powerpoint/2010/main" val="3001382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A.K.A. REG “D” OFFERING </a:t>
            </a:r>
          </a:p>
        </p:txBody>
      </p:sp>
      <p:sp>
        <p:nvSpPr>
          <p:cNvPr id="3" name="Content Placeholder 2"/>
          <p:cNvSpPr>
            <a:spLocks noGrp="1"/>
          </p:cNvSpPr>
          <p:nvPr>
            <p:ph sz="quarter" idx="13"/>
          </p:nvPr>
        </p:nvSpPr>
        <p:spPr>
          <a:xfrm>
            <a:off x="0" y="1002322"/>
            <a:ext cx="8910983" cy="3370895"/>
          </a:xfrm>
        </p:spPr>
        <p:txBody>
          <a:bodyPr>
            <a:noAutofit/>
          </a:bodyPr>
          <a:lstStyle/>
          <a:p>
            <a:pPr marL="342900" lvl="2" indent="0">
              <a:spcBef>
                <a:spcPts val="200"/>
              </a:spcBef>
              <a:buSzPct val="100000"/>
              <a:buNone/>
            </a:pPr>
            <a:r>
              <a:rPr lang="en-US" sz="1400" dirty="0">
                <a:solidFill>
                  <a:schemeClr val="accent1"/>
                </a:solidFill>
              </a:rPr>
              <a:t>REG D 506 (c) (PART OF JOBS ACT) CLAIM OF EXEMPTION FROM FEDERAL REGISTRATION</a:t>
            </a:r>
          </a:p>
          <a:p>
            <a:pPr marL="685800" lvl="4">
              <a:buFont typeface="Arial" panose="020B0604020202020204" pitchFamily="34" charset="0"/>
              <a:buChar char="•"/>
            </a:pPr>
            <a:r>
              <a:rPr lang="en-US" sz="1200" b="1" dirty="0">
                <a:solidFill>
                  <a:schemeClr val="tx1"/>
                </a:solidFill>
              </a:rPr>
              <a:t>If You Want To Take Money From ACCREDITED INVESTORS YOU CAN ADVERTISE </a:t>
            </a:r>
          </a:p>
          <a:p>
            <a:pPr marL="914400" lvl="4">
              <a:buFont typeface="Arial" panose="020B0604020202020204" pitchFamily="34" charset="0"/>
              <a:buChar char="•"/>
            </a:pPr>
            <a:r>
              <a:rPr lang="en-US" sz="1200" b="1" dirty="0">
                <a:solidFill>
                  <a:schemeClr val="tx1"/>
                </a:solidFill>
              </a:rPr>
              <a:t>YES</a:t>
            </a:r>
            <a:r>
              <a:rPr lang="en-US" sz="1200" dirty="0">
                <a:solidFill>
                  <a:schemeClr val="tx1"/>
                </a:solidFill>
              </a:rPr>
              <a:t> </a:t>
            </a:r>
          </a:p>
          <a:p>
            <a:pPr marL="1257300" lvl="4" indent="-280988">
              <a:buFont typeface="Candara" panose="020E0502030303020204" pitchFamily="34" charset="0"/>
              <a:buChar char="–"/>
            </a:pPr>
            <a:r>
              <a:rPr lang="en-US" sz="1200" dirty="0">
                <a:solidFill>
                  <a:schemeClr val="tx1"/>
                </a:solidFill>
              </a:rPr>
              <a:t>Billboards, Flyers, Websites, Commercials</a:t>
            </a:r>
          </a:p>
          <a:p>
            <a:pPr marL="1257300" lvl="4" indent="-280988">
              <a:buFont typeface="Candara" panose="020E0502030303020204" pitchFamily="34" charset="0"/>
              <a:buChar char="–"/>
            </a:pPr>
            <a:r>
              <a:rPr lang="en-US" sz="1200" dirty="0">
                <a:solidFill>
                  <a:schemeClr val="tx1"/>
                </a:solidFill>
              </a:rPr>
              <a:t>We Will Be Focused On Experiential (Golf Outings &amp; Steak Dinners) And Digital/Online Marketing</a:t>
            </a:r>
          </a:p>
          <a:p>
            <a:pPr marL="1257300" lvl="4" indent="-280988">
              <a:buFont typeface="Candara" panose="020E0502030303020204" pitchFamily="34" charset="0"/>
              <a:buChar char="–"/>
            </a:pPr>
            <a:r>
              <a:rPr lang="en-US" sz="1200" dirty="0">
                <a:solidFill>
                  <a:schemeClr val="tx1"/>
                </a:solidFill>
              </a:rPr>
              <a:t>CAUTIONS FOR ALL SITUATIONS</a:t>
            </a:r>
          </a:p>
          <a:p>
            <a:pPr marL="1714500" lvl="5" indent="-280988">
              <a:buFont typeface="Candara" panose="020E0502030303020204" pitchFamily="34" charset="0"/>
              <a:buChar char="–"/>
            </a:pPr>
            <a:r>
              <a:rPr lang="en-US" sz="1200" b="1" dirty="0">
                <a:latin typeface="Times New Roman" panose="02020603050405020304" pitchFamily="18" charset="0"/>
                <a:cs typeface="Times New Roman" panose="02020603050405020304" pitchFamily="18" charset="0"/>
              </a:rPr>
              <a:t>Financial statements what are needed do you have them; if you don’t, have you met full fair and adequate disclosure, or have you omitted material information (negligent misrepresentation or fraud risks)</a:t>
            </a:r>
          </a:p>
          <a:p>
            <a:pPr marL="1433512" lvl="5" indent="0">
              <a:buNone/>
            </a:pPr>
            <a:r>
              <a:rPr lang="en-US" sz="1200" b="1" dirty="0">
                <a:solidFill>
                  <a:schemeClr val="tx1"/>
                </a:solidFill>
                <a:latin typeface="Times New Roman" panose="02020603050405020304" pitchFamily="18" charset="0"/>
                <a:cs typeface="Times New Roman" panose="02020603050405020304" pitchFamily="18" charset="0"/>
              </a:rPr>
              <a:t>Commissions; Finders Fees; either can only be paid to fully registered broker dealers; all other situations create substantial risks.  </a:t>
            </a:r>
          </a:p>
        </p:txBody>
      </p:sp>
    </p:spTree>
    <p:extLst>
      <p:ext uri="{BB962C8B-B14F-4D97-AF65-F5344CB8AC3E}">
        <p14:creationId xmlns:p14="http://schemas.microsoft.com/office/powerpoint/2010/main" val="2504412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1637969"/>
            <a:ext cx="8651019" cy="2995576"/>
          </a:xfrm>
        </p:spPr>
        <p:txBody>
          <a:bodyPr>
            <a:noAutofit/>
          </a:bodyPr>
          <a:lstStyle/>
          <a:p>
            <a:pPr marL="342900" lvl="2" indent="0">
              <a:spcBef>
                <a:spcPts val="200"/>
              </a:spcBef>
              <a:buSzPct val="100000"/>
              <a:buNone/>
            </a:pPr>
            <a:r>
              <a:rPr lang="en-US" sz="1600" dirty="0">
                <a:solidFill>
                  <a:schemeClr val="accent1"/>
                </a:solidFill>
              </a:rPr>
              <a:t>REG D 506 (c) (PART OF JOBS ACT) CLAIM OF EXEMPTION FROM FEDERAL REGISTRATION</a:t>
            </a:r>
          </a:p>
          <a:p>
            <a:pPr marL="682625" lvl="3" indent="-223838">
              <a:spcBef>
                <a:spcPts val="200"/>
              </a:spcBef>
              <a:buFont typeface="Arial" panose="020B0604020202020204" pitchFamily="34" charset="0"/>
              <a:buChar char="•"/>
            </a:pPr>
            <a:r>
              <a:rPr lang="en-US" sz="1200" dirty="0">
                <a:solidFill>
                  <a:schemeClr val="tx1"/>
                </a:solidFill>
              </a:rPr>
              <a:t>When You File Form D Federally Its A Free Open Database </a:t>
            </a:r>
            <a:endParaRPr lang="en-US" sz="1200" b="1" u="sng" dirty="0">
              <a:solidFill>
                <a:schemeClr val="tx1"/>
              </a:solidFill>
            </a:endParaRPr>
          </a:p>
          <a:p>
            <a:pPr marL="914400" lvl="3">
              <a:spcBef>
                <a:spcPts val="200"/>
              </a:spcBef>
              <a:buFont typeface="Arial" panose="020B0604020202020204" pitchFamily="34" charset="0"/>
              <a:buChar char="•"/>
            </a:pPr>
            <a:r>
              <a:rPr lang="en-US" sz="1200" dirty="0">
                <a:solidFill>
                  <a:schemeClr val="tx1"/>
                </a:solidFill>
              </a:rPr>
              <a:t>Its A Form Of  Public Communication</a:t>
            </a:r>
          </a:p>
          <a:p>
            <a:pPr marL="1143000" lvl="3">
              <a:spcBef>
                <a:spcPts val="200"/>
              </a:spcBef>
              <a:buFont typeface="Candara" panose="020E0502030303020204" pitchFamily="34" charset="0"/>
              <a:buChar char="–"/>
            </a:pPr>
            <a:r>
              <a:rPr lang="en-US" sz="1200" dirty="0">
                <a:solidFill>
                  <a:schemeClr val="tx1"/>
                </a:solidFill>
              </a:rPr>
              <a:t>Josh has gotten at least 6-8 calls from various vendors asking about his filings </a:t>
            </a:r>
          </a:p>
          <a:p>
            <a:pPr marL="914400" lvl="3">
              <a:spcBef>
                <a:spcPts val="200"/>
              </a:spcBef>
              <a:buFont typeface="Arial" panose="020B0604020202020204" pitchFamily="34" charset="0"/>
              <a:buChar char="•"/>
            </a:pPr>
            <a:r>
              <a:rPr lang="en-US" sz="1200" dirty="0">
                <a:solidFill>
                  <a:schemeClr val="tx1"/>
                </a:solidFill>
              </a:rPr>
              <a:t>Completely Legal, In Fact Required (as is filing with each state where there are purchasers)</a:t>
            </a:r>
          </a:p>
          <a:p>
            <a:pPr marL="914400" lvl="3">
              <a:spcBef>
                <a:spcPts val="200"/>
              </a:spcBef>
              <a:buFont typeface="Arial" panose="020B0604020202020204" pitchFamily="34" charset="0"/>
              <a:buChar char="•"/>
            </a:pPr>
            <a:r>
              <a:rPr lang="en-US" sz="1200" dirty="0">
                <a:solidFill>
                  <a:schemeClr val="tx1"/>
                </a:solidFill>
              </a:rPr>
              <a:t>Can We Connect With Your Client </a:t>
            </a:r>
          </a:p>
          <a:p>
            <a:pPr marL="914400" lvl="3">
              <a:spcBef>
                <a:spcPts val="200"/>
              </a:spcBef>
              <a:buFont typeface="Arial" panose="020B0604020202020204" pitchFamily="34" charset="0"/>
              <a:buChar char="•"/>
            </a:pPr>
            <a:r>
              <a:rPr lang="en-US" sz="1200" dirty="0">
                <a:solidFill>
                  <a:schemeClr val="tx1"/>
                </a:solidFill>
              </a:rPr>
              <a:t>States Typically Don't Have A Open, Digital Database, or if they do its not easily accessible </a:t>
            </a:r>
          </a:p>
          <a:p>
            <a:pPr marL="1143000" lvl="3">
              <a:spcBef>
                <a:spcPts val="200"/>
              </a:spcBef>
              <a:buFont typeface="Candara" panose="020E0502030303020204" pitchFamily="34" charset="0"/>
              <a:buChar char="–"/>
            </a:pPr>
            <a:r>
              <a:rPr lang="en-US" sz="1200" dirty="0">
                <a:solidFill>
                  <a:schemeClr val="tx1"/>
                </a:solidFill>
              </a:rPr>
              <a:t>IS (XYZ) Company Listed With You?? </a:t>
            </a: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2025761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0" y="1606164"/>
            <a:ext cx="8651019" cy="3027382"/>
          </a:xfrm>
        </p:spPr>
        <p:txBody>
          <a:bodyPr>
            <a:noAutofit/>
          </a:bodyPr>
          <a:lstStyle/>
          <a:p>
            <a:pPr marL="342900" lvl="2" indent="0">
              <a:spcBef>
                <a:spcPts val="200"/>
              </a:spcBef>
              <a:buSzPct val="100000"/>
              <a:buNone/>
            </a:pPr>
            <a:r>
              <a:rPr lang="en-US" sz="1600" dirty="0">
                <a:solidFill>
                  <a:schemeClr val="accent1"/>
                </a:solidFill>
              </a:rPr>
              <a:t>REG D 506 (c) (PART OF JOBS ACT) CLAIM OF EXEMPTION FROM FEDERAL REGISTRATION</a:t>
            </a:r>
          </a:p>
          <a:p>
            <a:pPr marL="685800" lvl="3">
              <a:spcBef>
                <a:spcPts val="200"/>
              </a:spcBef>
              <a:buFont typeface="Arial" panose="020B0604020202020204" pitchFamily="34" charset="0"/>
              <a:buChar char="•"/>
            </a:pPr>
            <a:r>
              <a:rPr lang="en-US" sz="1200" dirty="0">
                <a:solidFill>
                  <a:schemeClr val="tx1"/>
                </a:solidFill>
              </a:rPr>
              <a:t>The Companies Who File Their Forms D with the SEC and all required states Have Brought Themselves To The Attention To The SEC and the States And That’s Good </a:t>
            </a:r>
          </a:p>
          <a:p>
            <a:pPr marL="914400" lvl="3">
              <a:spcBef>
                <a:spcPts val="200"/>
              </a:spcBef>
              <a:buFont typeface="Arial" panose="020B0604020202020204" pitchFamily="34" charset="0"/>
              <a:buChar char="•"/>
            </a:pPr>
            <a:r>
              <a:rPr lang="en-US" sz="1200" dirty="0">
                <a:solidFill>
                  <a:schemeClr val="tx1"/>
                </a:solidFill>
              </a:rPr>
              <a:t>Its The Many Thousands Of Others Who Don't File Form D, who don’t claim another state or federal exemption or who don’t register or should and don't that SEC and the STATES are more likely to pursue </a:t>
            </a:r>
          </a:p>
          <a:p>
            <a:pPr marL="914400" lvl="3">
              <a:spcBef>
                <a:spcPts val="200"/>
              </a:spcBef>
              <a:buFont typeface="Arial" panose="020B0604020202020204" pitchFamily="34" charset="0"/>
              <a:buChar char="•"/>
            </a:pPr>
            <a:r>
              <a:rPr lang="en-US" sz="1200" dirty="0">
                <a:solidFill>
                  <a:schemeClr val="tx1"/>
                </a:solidFill>
              </a:rPr>
              <a:t>RULE 506(c) limitations :  ONLY ACCREDITED INVESTORS ; ONE NON ACCREDITED INVESTOR OR INSUFFICIENT EXAMINATION CAN CREATE RECISSION RIGHTS TO ALL INVESTORS;  YES RISK OF HAVING TO GIVE BACK ALL THE MONEY WITH INTEREST; NO PROBLEM FOR SUCCESSFUL DEALS: HUGE PROBLEM FOR UNSUCCESSFUL ONES: RISK TO INDIVIDUALS WHO RUN OR CONTROL</a:t>
            </a: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3534495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FEDERAL LEVEL: CLAIM OF EXEMPTION FROM REGISTRATION A.K.A. REG “D” OFFERING </a:t>
            </a:r>
          </a:p>
        </p:txBody>
      </p:sp>
      <p:sp>
        <p:nvSpPr>
          <p:cNvPr id="3" name="Content Placeholder 2"/>
          <p:cNvSpPr>
            <a:spLocks noGrp="1"/>
          </p:cNvSpPr>
          <p:nvPr>
            <p:ph sz="quarter" idx="13"/>
          </p:nvPr>
        </p:nvSpPr>
        <p:spPr>
          <a:xfrm>
            <a:off x="1" y="1192697"/>
            <a:ext cx="8714630" cy="3440850"/>
          </a:xfrm>
        </p:spPr>
        <p:txBody>
          <a:bodyPr>
            <a:noAutofit/>
          </a:bodyPr>
          <a:lstStyle/>
          <a:p>
            <a:pPr marL="342900" lvl="2" indent="0">
              <a:spcBef>
                <a:spcPts val="200"/>
              </a:spcBef>
              <a:buSzPct val="100000"/>
              <a:buNone/>
            </a:pPr>
            <a:r>
              <a:rPr lang="en-US" sz="1600" dirty="0">
                <a:solidFill>
                  <a:schemeClr val="accent1"/>
                </a:solidFill>
              </a:rPr>
              <a:t>REG D 506 (c) (PART OF JOBS ACT) CLAIM OF EXEMPTION FROM FEDERAL REGISTRATION</a:t>
            </a:r>
          </a:p>
          <a:p>
            <a:pPr marL="914400" lvl="3">
              <a:spcBef>
                <a:spcPts val="200"/>
              </a:spcBef>
              <a:buFont typeface="Arial" panose="020B0604020202020204" pitchFamily="34" charset="0"/>
              <a:buChar char="•"/>
            </a:pPr>
            <a:r>
              <a:rPr lang="en-US" sz="1200" b="1" i="1" u="sng" dirty="0">
                <a:solidFill>
                  <a:schemeClr val="tx1"/>
                </a:solidFill>
              </a:rPr>
              <a:t>RULE 506(c) IS NOT A SAFE HARBOR. IT’S A CLIFF</a:t>
            </a:r>
            <a:r>
              <a:rPr lang="en-US" sz="1200" dirty="0">
                <a:solidFill>
                  <a:schemeClr val="tx1"/>
                </a:solidFill>
              </a:rPr>
              <a:t>.  Go beyond it and you have fallen off.  There is no statute which is broader than the Rule.  In 506(b), section 4(a)(2) is broader than the Rule; if you go outside the rule you can try to rely on the statute; no possibility of this in Rule 506(c) offerings</a:t>
            </a:r>
            <a:r>
              <a:rPr lang="en-US" sz="1400" dirty="0">
                <a:solidFill>
                  <a:schemeClr val="tx1"/>
                </a:solidFill>
              </a:rPr>
              <a:t>. </a:t>
            </a: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solidFill>
                <a:schemeClr val="tx1"/>
              </a:solidFill>
            </a:endParaRPr>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1872758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CROWD FUNDING: (POOLING) / PART OF JOBS ACT</a:t>
            </a:r>
          </a:p>
        </p:txBody>
      </p:sp>
      <p:sp>
        <p:nvSpPr>
          <p:cNvPr id="3" name="Content Placeholder 2"/>
          <p:cNvSpPr>
            <a:spLocks noGrp="1"/>
          </p:cNvSpPr>
          <p:nvPr>
            <p:ph sz="quarter" idx="13"/>
          </p:nvPr>
        </p:nvSpPr>
        <p:spPr>
          <a:xfrm>
            <a:off x="0" y="1002323"/>
            <a:ext cx="8674873" cy="2750694"/>
          </a:xfrm>
        </p:spPr>
        <p:txBody>
          <a:bodyPr>
            <a:noAutofit/>
          </a:bodyPr>
          <a:lstStyle/>
          <a:p>
            <a:pPr marL="342900" lvl="2" indent="0">
              <a:spcBef>
                <a:spcPts val="200"/>
              </a:spcBef>
              <a:buSzPct val="100000"/>
              <a:buNone/>
            </a:pPr>
            <a:r>
              <a:rPr lang="en-US" sz="1600" dirty="0">
                <a:solidFill>
                  <a:schemeClr val="accent1"/>
                </a:solidFill>
              </a:rPr>
              <a:t>CROWD FUNDING “ORIGINALLY and OTHER TYPES “ (SOME PART OF JOBS ACT) </a:t>
            </a:r>
            <a:endParaRPr lang="en-US" sz="1400" dirty="0">
              <a:solidFill>
                <a:schemeClr val="accent1"/>
              </a:solidFill>
            </a:endParaRPr>
          </a:p>
          <a:p>
            <a:pPr marL="342900" lvl="2" indent="0">
              <a:spcBef>
                <a:spcPts val="200"/>
              </a:spcBef>
              <a:buSzPct val="100000"/>
              <a:buNone/>
            </a:pPr>
            <a:r>
              <a:rPr lang="en-US" sz="1400" dirty="0">
                <a:solidFill>
                  <a:schemeClr val="tx1"/>
                </a:solidFill>
              </a:rPr>
              <a:t>WORDS:  Crowdfunding by “Kickstarter and others”  You are getting donations and can’t provide securities - just products; t-shirts; emails; events; </a:t>
            </a:r>
          </a:p>
          <a:p>
            <a:pPr marL="514350" lvl="2" indent="-171450">
              <a:spcBef>
                <a:spcPts val="200"/>
              </a:spcBef>
              <a:buSzPct val="100000"/>
            </a:pPr>
            <a:r>
              <a:rPr lang="en-US" sz="1400" dirty="0">
                <a:solidFill>
                  <a:schemeClr val="tx1"/>
                </a:solidFill>
              </a:rPr>
              <a:t>Originally Could Not Get A Return on Investing (Donations Only)</a:t>
            </a:r>
          </a:p>
          <a:p>
            <a:pPr marL="514350" lvl="2" indent="-171450">
              <a:spcBef>
                <a:spcPts val="200"/>
              </a:spcBef>
              <a:buSzPct val="100000"/>
            </a:pPr>
            <a:r>
              <a:rPr lang="en-US" sz="1400" dirty="0">
                <a:solidFill>
                  <a:schemeClr val="tx1"/>
                </a:solidFill>
              </a:rPr>
              <a:t>Regulation A and Regulation A+; Regulation A is a form of modified SEC registration called “qualification” and is up to $5 million ;  Regulation A + is up to $50 million and now is active;  </a:t>
            </a:r>
          </a:p>
        </p:txBody>
      </p:sp>
    </p:spTree>
    <p:extLst>
      <p:ext uri="{BB962C8B-B14F-4D97-AF65-F5344CB8AC3E}">
        <p14:creationId xmlns:p14="http://schemas.microsoft.com/office/powerpoint/2010/main" val="154180241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CROWD FUNDING: (POOLING) / PART OF JOBS ACT</a:t>
            </a:r>
          </a:p>
        </p:txBody>
      </p:sp>
      <p:sp>
        <p:nvSpPr>
          <p:cNvPr id="3" name="Content Placeholder 2"/>
          <p:cNvSpPr>
            <a:spLocks noGrp="1"/>
          </p:cNvSpPr>
          <p:nvPr>
            <p:ph sz="quarter" idx="13"/>
          </p:nvPr>
        </p:nvSpPr>
        <p:spPr>
          <a:xfrm>
            <a:off x="1" y="1002322"/>
            <a:ext cx="8754386" cy="3577629"/>
          </a:xfrm>
        </p:spPr>
        <p:txBody>
          <a:bodyPr>
            <a:noAutofit/>
          </a:bodyPr>
          <a:lstStyle/>
          <a:p>
            <a:pPr marL="342900" lvl="2" indent="0">
              <a:spcBef>
                <a:spcPts val="200"/>
              </a:spcBef>
              <a:buSzPct val="100000"/>
              <a:buNone/>
            </a:pPr>
            <a:r>
              <a:rPr lang="en-US" sz="1600" dirty="0">
                <a:solidFill>
                  <a:schemeClr val="accent1"/>
                </a:solidFill>
              </a:rPr>
              <a:t>CROWD FUNDING “ORIGINALLY and OTHER TYPES “ (SOME PART OF JOBS ACT) </a:t>
            </a:r>
            <a:endParaRPr lang="en-US" sz="1400" dirty="0">
              <a:solidFill>
                <a:schemeClr val="accent1"/>
              </a:solidFill>
            </a:endParaRPr>
          </a:p>
          <a:p>
            <a:pPr marL="514350" lvl="2" indent="-171450">
              <a:spcBef>
                <a:spcPts val="200"/>
              </a:spcBef>
              <a:buSzPct val="100000"/>
            </a:pPr>
            <a:r>
              <a:rPr lang="en-US" sz="1400" dirty="0">
                <a:solidFill>
                  <a:schemeClr val="tx1"/>
                </a:solidFill>
              </a:rPr>
              <a:t>Future Crowdfunding to NON ACCREDITED INVESTORS (General Solicitation and ability to accept any investor) </a:t>
            </a:r>
          </a:p>
          <a:p>
            <a:pPr lvl="2">
              <a:tabLst>
                <a:tab pos="914400" algn="l"/>
              </a:tabLst>
            </a:pPr>
            <a:r>
              <a:rPr lang="en-US" sz="1400" dirty="0">
                <a:solidFill>
                  <a:schemeClr val="tx1"/>
                </a:solidFill>
              </a:rPr>
              <a:t>Will Not Do Raise Yourself </a:t>
            </a:r>
          </a:p>
          <a:p>
            <a:pPr lvl="3"/>
            <a:r>
              <a:rPr lang="en-US" sz="1400" dirty="0">
                <a:solidFill>
                  <a:schemeClr val="tx1"/>
                </a:solidFill>
              </a:rPr>
              <a:t>Advantage </a:t>
            </a:r>
          </a:p>
          <a:p>
            <a:pPr lvl="3"/>
            <a:r>
              <a:rPr lang="en-US" sz="1400" dirty="0">
                <a:solidFill>
                  <a:schemeClr val="tx1"/>
                </a:solidFill>
              </a:rPr>
              <a:t>Disadvantage </a:t>
            </a:r>
          </a:p>
          <a:p>
            <a:pPr lvl="2"/>
            <a:r>
              <a:rPr lang="en-US" sz="1400" dirty="0">
                <a:solidFill>
                  <a:schemeClr val="tx1"/>
                </a:solidFill>
              </a:rPr>
              <a:t>Must use an approved Funding Portal – FINRA TO BE INVOLVED: anticipate heavily examination of offerings; high likelihood of fraud by others in this space despite regulation; this is what happened in the 1990s with Rule 504 before it was shut down. </a:t>
            </a:r>
          </a:p>
          <a:p>
            <a:pPr lvl="2"/>
            <a:endParaRPr lang="en-US" sz="1400" dirty="0">
              <a:solidFill>
                <a:schemeClr val="tx1"/>
              </a:solidFill>
            </a:endParaRPr>
          </a:p>
        </p:txBody>
      </p:sp>
    </p:spTree>
    <p:extLst>
      <p:ext uri="{BB962C8B-B14F-4D97-AF65-F5344CB8AC3E}">
        <p14:creationId xmlns:p14="http://schemas.microsoft.com/office/powerpoint/2010/main" val="3398031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CROWD FUNDING: (POOLING) / PART OF JOBS ACT</a:t>
            </a:r>
          </a:p>
        </p:txBody>
      </p:sp>
      <p:sp>
        <p:nvSpPr>
          <p:cNvPr id="3" name="Content Placeholder 2"/>
          <p:cNvSpPr>
            <a:spLocks noGrp="1"/>
          </p:cNvSpPr>
          <p:nvPr>
            <p:ph sz="quarter" idx="13"/>
          </p:nvPr>
        </p:nvSpPr>
        <p:spPr>
          <a:xfrm>
            <a:off x="0" y="1002322"/>
            <a:ext cx="8587409" cy="3148259"/>
          </a:xfrm>
        </p:spPr>
        <p:txBody>
          <a:bodyPr>
            <a:noAutofit/>
          </a:bodyPr>
          <a:lstStyle/>
          <a:p>
            <a:pPr marL="342900" lvl="2" indent="0">
              <a:spcBef>
                <a:spcPts val="200"/>
              </a:spcBef>
              <a:buSzPct val="100000"/>
              <a:buNone/>
            </a:pPr>
            <a:r>
              <a:rPr lang="en-US" sz="1600" dirty="0">
                <a:solidFill>
                  <a:schemeClr val="accent1"/>
                </a:solidFill>
              </a:rPr>
              <a:t>CROWD FUNDING “ORIGINALLY and OTHER TYPES “ (SOME PART OF JOBS ACT) </a:t>
            </a:r>
            <a:endParaRPr lang="en-US" sz="1400" dirty="0">
              <a:solidFill>
                <a:schemeClr val="accent1"/>
              </a:solidFill>
            </a:endParaRPr>
          </a:p>
          <a:p>
            <a:pPr lvl="2"/>
            <a:r>
              <a:rPr lang="en-US" sz="1400" dirty="0">
                <a:solidFill>
                  <a:schemeClr val="tx1"/>
                </a:solidFill>
              </a:rPr>
              <a:t>These rules proposed but not adopted</a:t>
            </a:r>
            <a:endParaRPr lang="en-US" sz="1050" dirty="0">
              <a:solidFill>
                <a:schemeClr val="tx1"/>
              </a:solidFill>
            </a:endParaRPr>
          </a:p>
          <a:p>
            <a:pPr marL="914400" lvl="2" indent="0">
              <a:buNone/>
            </a:pPr>
            <a:r>
              <a:rPr lang="en-US" sz="1400" dirty="0">
                <a:solidFill>
                  <a:schemeClr val="tx1"/>
                </a:solidFill>
              </a:rPr>
              <a:t>INTRA STATE CROWDFUNDING  to NON ACCREDITED INVESTORS (General Solicitation and ability to accept any investor) ; Because its intrastate SEC not really involved;  States are adopting new sets of rules; Each state will be different; Actually Rule 147; Section 3(a)(11) allowed intrastate crowdfunding since 1933 if done properly but little used for that purpose</a:t>
            </a:r>
          </a:p>
          <a:p>
            <a:pPr lvl="2"/>
            <a:endParaRPr lang="en-US" sz="1400" dirty="0">
              <a:solidFill>
                <a:schemeClr val="tx1"/>
              </a:solidFill>
            </a:endParaRPr>
          </a:p>
        </p:txBody>
      </p:sp>
    </p:spTree>
    <p:extLst>
      <p:ext uri="{BB962C8B-B14F-4D97-AF65-F5344CB8AC3E}">
        <p14:creationId xmlns:p14="http://schemas.microsoft.com/office/powerpoint/2010/main" val="2621283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a:r>
              <a:rPr lang="en-US" sz="3600" dirty="0">
                <a:solidFill>
                  <a:schemeClr val="tx1"/>
                </a:solidFill>
                <a:latin typeface="+mj-lt"/>
              </a:rPr>
              <a:t>TOP CROWD FUNDING WEBSITES WWW.CROWDFUNDING.COM</a:t>
            </a:r>
          </a:p>
        </p:txBody>
      </p:sp>
      <p:sp>
        <p:nvSpPr>
          <p:cNvPr id="3" name="Content Placeholder 2"/>
          <p:cNvSpPr>
            <a:spLocks noGrp="1"/>
          </p:cNvSpPr>
          <p:nvPr>
            <p:ph sz="quarter" idx="13"/>
          </p:nvPr>
        </p:nvSpPr>
        <p:spPr/>
        <p:txBody>
          <a:bodyPr>
            <a:normAutofit/>
          </a:bodyPr>
          <a:lstStyle/>
          <a:p>
            <a:pPr lvl="5"/>
            <a:endParaRPr lang="en-US" b="1" dirty="0">
              <a:solidFill>
                <a:srgbClr val="0000FF"/>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890" y="1118210"/>
            <a:ext cx="2932490" cy="3690194"/>
          </a:xfrm>
          <a:prstGeom prst="rect">
            <a:avLst/>
          </a:prstGeom>
        </p:spPr>
      </p:pic>
    </p:spTree>
    <p:extLst>
      <p:ext uri="{BB962C8B-B14F-4D97-AF65-F5344CB8AC3E}">
        <p14:creationId xmlns:p14="http://schemas.microsoft.com/office/powerpoint/2010/main" val="3685859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solidFill>
                  <a:schemeClr val="tx1"/>
                </a:solidFill>
              </a:rPr>
              <a:t>CROWD FUNDING: (POOLING) / PART OF JOBS ACT</a:t>
            </a:r>
          </a:p>
        </p:txBody>
      </p:sp>
      <p:sp>
        <p:nvSpPr>
          <p:cNvPr id="2" name="TextBox 1"/>
          <p:cNvSpPr txBox="1"/>
          <p:nvPr/>
        </p:nvSpPr>
        <p:spPr>
          <a:xfrm>
            <a:off x="1371599" y="1446663"/>
            <a:ext cx="6126481" cy="1877437"/>
          </a:xfrm>
          <a:prstGeom prst="rect">
            <a:avLst/>
          </a:prstGeom>
          <a:noFill/>
        </p:spPr>
        <p:txBody>
          <a:bodyPr wrap="square" rtlCol="0">
            <a:spAutoFit/>
          </a:bodyPr>
          <a:lstStyle/>
          <a:p>
            <a:pPr algn="ctr"/>
            <a:r>
              <a:rPr lang="en-US" sz="2800" dirty="0"/>
              <a:t>What Are The Latest Updates On Crowdfunding For Real Estate Investors?</a:t>
            </a:r>
          </a:p>
          <a:p>
            <a:pPr algn="ctr"/>
            <a:endParaRPr lang="en-US" sz="2800" dirty="0"/>
          </a:p>
          <a:p>
            <a:pPr algn="ctr"/>
            <a:r>
              <a:rPr lang="en-US" sz="3200" b="1" dirty="0"/>
              <a:t>Reg A Plus</a:t>
            </a:r>
          </a:p>
        </p:txBody>
      </p:sp>
    </p:spTree>
    <p:extLst>
      <p:ext uri="{BB962C8B-B14F-4D97-AF65-F5344CB8AC3E}">
        <p14:creationId xmlns:p14="http://schemas.microsoft.com/office/powerpoint/2010/main" val="105458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3 THINGS TO CONSIDER </a:t>
            </a:r>
            <a:r>
              <a:rPr lang="en-US" dirty="0"/>
              <a:t>	</a:t>
            </a:r>
          </a:p>
        </p:txBody>
      </p:sp>
      <p:sp>
        <p:nvSpPr>
          <p:cNvPr id="4" name="Rectangle 3"/>
          <p:cNvSpPr/>
          <p:nvPr/>
        </p:nvSpPr>
        <p:spPr>
          <a:xfrm>
            <a:off x="244998" y="503518"/>
            <a:ext cx="651140" cy="1692771"/>
          </a:xfrm>
          <a:prstGeom prst="rect">
            <a:avLst/>
          </a:prstGeom>
        </p:spPr>
        <p:txBody>
          <a:bodyPr wrap="none">
            <a:spAutoFit/>
          </a:bodyPr>
          <a:lstStyle/>
          <a:p>
            <a:r>
              <a:rPr lang="en-US" sz="10400" dirty="0">
                <a:solidFill>
                  <a:schemeClr val="accent6">
                    <a:lumMod val="75000"/>
                  </a:schemeClr>
                </a:solidFill>
                <a:latin typeface="Candara" panose="020E0502030303020204" pitchFamily="34" charset="0"/>
              </a:rPr>
              <a:t>1</a:t>
            </a:r>
          </a:p>
        </p:txBody>
      </p:sp>
      <p:sp>
        <p:nvSpPr>
          <p:cNvPr id="5" name="Rectangle 4"/>
          <p:cNvSpPr/>
          <p:nvPr/>
        </p:nvSpPr>
        <p:spPr>
          <a:xfrm>
            <a:off x="1283678" y="1296771"/>
            <a:ext cx="7482253" cy="338554"/>
          </a:xfrm>
          <a:prstGeom prst="rect">
            <a:avLst/>
          </a:prstGeom>
        </p:spPr>
        <p:txBody>
          <a:bodyPr wrap="square">
            <a:spAutoFit/>
          </a:bodyPr>
          <a:lstStyle/>
          <a:p>
            <a:r>
              <a:rPr lang="en-US" sz="1600" b="1" dirty="0">
                <a:latin typeface="Candara" panose="020E0502030303020204" pitchFamily="34" charset="0"/>
              </a:rPr>
              <a:t>Are you going to be making offers to everyone or just accredited investors? (Y or N) </a:t>
            </a:r>
          </a:p>
        </p:txBody>
      </p:sp>
      <p:sp>
        <p:nvSpPr>
          <p:cNvPr id="6" name="Rectangle 5"/>
          <p:cNvSpPr/>
          <p:nvPr/>
        </p:nvSpPr>
        <p:spPr>
          <a:xfrm>
            <a:off x="215677" y="1635325"/>
            <a:ext cx="800219" cy="1692771"/>
          </a:xfrm>
          <a:prstGeom prst="rect">
            <a:avLst/>
          </a:prstGeom>
        </p:spPr>
        <p:txBody>
          <a:bodyPr wrap="none">
            <a:spAutoFit/>
          </a:bodyPr>
          <a:lstStyle/>
          <a:p>
            <a:r>
              <a:rPr lang="en-US" sz="10400" dirty="0">
                <a:solidFill>
                  <a:schemeClr val="accent6">
                    <a:lumMod val="75000"/>
                  </a:schemeClr>
                </a:solidFill>
                <a:latin typeface="Candara" panose="020E0502030303020204" pitchFamily="34" charset="0"/>
              </a:rPr>
              <a:t>2</a:t>
            </a:r>
          </a:p>
        </p:txBody>
      </p:sp>
      <p:sp>
        <p:nvSpPr>
          <p:cNvPr id="7" name="Rectangle 6"/>
          <p:cNvSpPr/>
          <p:nvPr/>
        </p:nvSpPr>
        <p:spPr>
          <a:xfrm>
            <a:off x="233309" y="2833506"/>
            <a:ext cx="782587" cy="1569660"/>
          </a:xfrm>
          <a:prstGeom prst="rect">
            <a:avLst/>
          </a:prstGeom>
        </p:spPr>
        <p:txBody>
          <a:bodyPr wrap="none">
            <a:spAutoFit/>
          </a:bodyPr>
          <a:lstStyle/>
          <a:p>
            <a:r>
              <a:rPr lang="en-US" sz="9600" dirty="0">
                <a:solidFill>
                  <a:schemeClr val="accent6">
                    <a:lumMod val="75000"/>
                  </a:schemeClr>
                </a:solidFill>
                <a:latin typeface="Candara" panose="020E0502030303020204" pitchFamily="34" charset="0"/>
              </a:rPr>
              <a:t>3</a:t>
            </a:r>
          </a:p>
        </p:txBody>
      </p:sp>
      <p:sp>
        <p:nvSpPr>
          <p:cNvPr id="8" name="Rectangle 7"/>
          <p:cNvSpPr/>
          <p:nvPr/>
        </p:nvSpPr>
        <p:spPr>
          <a:xfrm>
            <a:off x="1279265" y="2377802"/>
            <a:ext cx="7486666" cy="338554"/>
          </a:xfrm>
          <a:prstGeom prst="rect">
            <a:avLst/>
          </a:prstGeom>
        </p:spPr>
        <p:txBody>
          <a:bodyPr wrap="square">
            <a:spAutoFit/>
          </a:bodyPr>
          <a:lstStyle/>
          <a:p>
            <a:r>
              <a:rPr lang="en-US" sz="1600" b="1" dirty="0">
                <a:latin typeface="Candara" panose="020E0502030303020204" pitchFamily="34" charset="0"/>
              </a:rPr>
              <a:t>Are you going to be operating just within your state or across state lines? (Y or N) </a:t>
            </a:r>
          </a:p>
        </p:txBody>
      </p:sp>
      <p:sp>
        <p:nvSpPr>
          <p:cNvPr id="10" name="Rectangle 9"/>
          <p:cNvSpPr/>
          <p:nvPr/>
        </p:nvSpPr>
        <p:spPr>
          <a:xfrm>
            <a:off x="1283678" y="3534691"/>
            <a:ext cx="7219816" cy="584775"/>
          </a:xfrm>
          <a:prstGeom prst="rect">
            <a:avLst/>
          </a:prstGeom>
        </p:spPr>
        <p:txBody>
          <a:bodyPr wrap="square">
            <a:spAutoFit/>
          </a:bodyPr>
          <a:lstStyle/>
          <a:p>
            <a:r>
              <a:rPr lang="en-US" sz="1600" b="1" dirty="0">
                <a:latin typeface="Candara" panose="020E0502030303020204" pitchFamily="34" charset="0"/>
              </a:rPr>
              <a:t>Are you going to be raising money from just people you already know or do you want to solicit the general population (strangers)? (Y or N) </a:t>
            </a:r>
          </a:p>
        </p:txBody>
      </p:sp>
      <p:cxnSp>
        <p:nvCxnSpPr>
          <p:cNvPr id="12" name="Straight Connector 11"/>
          <p:cNvCxnSpPr/>
          <p:nvPr/>
        </p:nvCxnSpPr>
        <p:spPr>
          <a:xfrm>
            <a:off x="1085338" y="1138515"/>
            <a:ext cx="0" cy="795795"/>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79482" y="2258035"/>
            <a:ext cx="0" cy="795795"/>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82418" y="3544603"/>
            <a:ext cx="0" cy="795795"/>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30815"/>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solidFill>
                  <a:schemeClr val="tx1"/>
                </a:solidFill>
              </a:rPr>
              <a:t>MISC. FUNDING QUESTIONS ANSWERED</a:t>
            </a:r>
          </a:p>
        </p:txBody>
      </p:sp>
      <p:sp>
        <p:nvSpPr>
          <p:cNvPr id="3" name="Content Placeholder 2"/>
          <p:cNvSpPr>
            <a:spLocks noGrp="1"/>
          </p:cNvSpPr>
          <p:nvPr>
            <p:ph sz="quarter" idx="13"/>
          </p:nvPr>
        </p:nvSpPr>
        <p:spPr>
          <a:xfrm>
            <a:off x="262583" y="1661823"/>
            <a:ext cx="8648400" cy="2971722"/>
          </a:xfrm>
        </p:spPr>
        <p:txBody>
          <a:bodyPr>
            <a:noAutofit/>
          </a:bodyPr>
          <a:lstStyle/>
          <a:p>
            <a:pPr marL="914400" lvl="3">
              <a:spcBef>
                <a:spcPts val="200"/>
              </a:spcBef>
              <a:buFont typeface="Arial" panose="020B0604020202020204" pitchFamily="34" charset="0"/>
              <a:buChar char="•"/>
            </a:pPr>
            <a:r>
              <a:rPr lang="en-US" sz="1600" dirty="0">
                <a:solidFill>
                  <a:schemeClr val="tx1"/>
                </a:solidFill>
              </a:rPr>
              <a:t>Family and Friends Across State Borders </a:t>
            </a:r>
          </a:p>
          <a:p>
            <a:pPr marL="914400" lvl="3">
              <a:spcBef>
                <a:spcPts val="200"/>
              </a:spcBef>
              <a:buFont typeface="Arial" panose="020B0604020202020204" pitchFamily="34" charset="0"/>
              <a:buChar char="•"/>
            </a:pPr>
            <a:endParaRPr lang="en-US" sz="1600" dirty="0">
              <a:solidFill>
                <a:schemeClr val="tx1"/>
              </a:solidFill>
            </a:endParaRPr>
          </a:p>
          <a:p>
            <a:pPr marL="914400" lvl="3">
              <a:spcBef>
                <a:spcPts val="200"/>
              </a:spcBef>
              <a:buFont typeface="Arial" panose="020B0604020202020204" pitchFamily="34" charset="0"/>
              <a:buChar char="•"/>
            </a:pPr>
            <a:r>
              <a:rPr lang="en-US" sz="1600" dirty="0">
                <a:solidFill>
                  <a:schemeClr val="tx1"/>
                </a:solidFill>
              </a:rPr>
              <a:t>International Investors </a:t>
            </a:r>
          </a:p>
          <a:p>
            <a:pPr marL="914400" lvl="3">
              <a:spcBef>
                <a:spcPts val="200"/>
              </a:spcBef>
              <a:buFont typeface="Arial" panose="020B0604020202020204" pitchFamily="34" charset="0"/>
              <a:buChar char="•"/>
            </a:pPr>
            <a:endParaRPr lang="en-US" sz="1600" dirty="0">
              <a:solidFill>
                <a:schemeClr val="tx1"/>
              </a:solidFill>
            </a:endParaRPr>
          </a:p>
          <a:p>
            <a:pPr marL="914400" lvl="3">
              <a:spcBef>
                <a:spcPts val="200"/>
              </a:spcBef>
              <a:buFont typeface="Arial" panose="020B0604020202020204" pitchFamily="34" charset="0"/>
              <a:buChar char="•"/>
            </a:pPr>
            <a:r>
              <a:rPr lang="en-US" sz="1600" dirty="0">
                <a:solidFill>
                  <a:schemeClr val="tx1"/>
                </a:solidFill>
              </a:rPr>
              <a:t>Dodd Frank </a:t>
            </a:r>
          </a:p>
          <a:p>
            <a:pPr marL="914400" lvl="3">
              <a:spcBef>
                <a:spcPts val="200"/>
              </a:spcBef>
              <a:buFont typeface="Arial" panose="020B0604020202020204" pitchFamily="34" charset="0"/>
              <a:buChar char="•"/>
            </a:pPr>
            <a:endParaRPr lang="en-US" sz="1600" dirty="0">
              <a:solidFill>
                <a:schemeClr val="tx1"/>
              </a:solidFill>
            </a:endParaRPr>
          </a:p>
          <a:p>
            <a:pPr marL="914400" lvl="3">
              <a:spcBef>
                <a:spcPts val="200"/>
              </a:spcBef>
              <a:buFont typeface="Arial" panose="020B0604020202020204" pitchFamily="34" charset="0"/>
              <a:buChar char="•"/>
            </a:pPr>
            <a:r>
              <a:rPr lang="en-US" sz="1600" dirty="0">
                <a:solidFill>
                  <a:schemeClr val="tx1"/>
                </a:solidFill>
              </a:rPr>
              <a:t>Safe Act </a:t>
            </a:r>
          </a:p>
          <a:p>
            <a:pPr marL="914400" lvl="3">
              <a:spcBef>
                <a:spcPts val="200"/>
              </a:spcBef>
              <a:buFont typeface="Arial" panose="020B0604020202020204" pitchFamily="34" charset="0"/>
              <a:buChar char="•"/>
            </a:pPr>
            <a:endParaRPr lang="en-US" sz="1600" dirty="0">
              <a:solidFill>
                <a:schemeClr val="tx1"/>
              </a:solidFill>
            </a:endParaRPr>
          </a:p>
          <a:p>
            <a:pPr marL="914400" lvl="3">
              <a:spcBef>
                <a:spcPts val="200"/>
              </a:spcBef>
              <a:buFont typeface="Arial" panose="020B0604020202020204" pitchFamily="34" charset="0"/>
              <a:buChar char="•"/>
            </a:pPr>
            <a:r>
              <a:rPr lang="en-US" sz="1600" dirty="0">
                <a:solidFill>
                  <a:schemeClr val="tx1"/>
                </a:solidFill>
              </a:rPr>
              <a:t>Jobs Act </a:t>
            </a:r>
          </a:p>
          <a:p>
            <a:pPr lvl="5"/>
            <a:endParaRPr lang="en-US" sz="1800" b="1" dirty="0">
              <a:latin typeface="Times New Roman" panose="02020603050405020304" pitchFamily="18" charset="0"/>
              <a:cs typeface="Times New Roman" panose="02020603050405020304" pitchFamily="18" charset="0"/>
            </a:endParaRPr>
          </a:p>
          <a:p>
            <a:endParaRPr lang="en-US" sz="3200" dirty="0"/>
          </a:p>
          <a:p>
            <a:pPr marL="914400" lvl="3">
              <a:spcBef>
                <a:spcPts val="2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1332200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FAMILY ACROSS STATE BORDERS</a:t>
            </a:r>
          </a:p>
        </p:txBody>
      </p:sp>
      <p:sp>
        <p:nvSpPr>
          <p:cNvPr id="3" name="Content Placeholder 2"/>
          <p:cNvSpPr>
            <a:spLocks noGrp="1"/>
          </p:cNvSpPr>
          <p:nvPr>
            <p:ph sz="quarter" idx="13"/>
          </p:nvPr>
        </p:nvSpPr>
        <p:spPr>
          <a:xfrm>
            <a:off x="0" y="1002322"/>
            <a:ext cx="8579457" cy="2830207"/>
          </a:xfrm>
        </p:spPr>
        <p:txBody>
          <a:bodyPr>
            <a:noAutofit/>
          </a:bodyPr>
          <a:lstStyle/>
          <a:p>
            <a:pPr marL="342900" lvl="2" indent="0">
              <a:spcBef>
                <a:spcPts val="200"/>
              </a:spcBef>
              <a:buSzPct val="100000"/>
              <a:buNone/>
            </a:pPr>
            <a:r>
              <a:rPr lang="en-US" sz="1600" dirty="0">
                <a:solidFill>
                  <a:schemeClr val="accent1"/>
                </a:solidFill>
              </a:rPr>
              <a:t>FAMILY ACROSS STATE BORDERS</a:t>
            </a:r>
            <a:endParaRPr lang="en-US" sz="1400" dirty="0">
              <a:solidFill>
                <a:schemeClr val="accent1"/>
              </a:solidFill>
            </a:endParaRPr>
          </a:p>
          <a:p>
            <a:pPr marL="914400" lvl="3">
              <a:spcBef>
                <a:spcPts val="200"/>
              </a:spcBef>
              <a:buFont typeface="Arial" panose="020B0604020202020204" pitchFamily="34" charset="0"/>
              <a:buChar char="•"/>
            </a:pPr>
            <a:r>
              <a:rPr lang="en-US" sz="1400" dirty="0">
                <a:solidFill>
                  <a:schemeClr val="tx1"/>
                </a:solidFill>
              </a:rPr>
              <a:t>Raising from family in PA and do deals in Nebraska </a:t>
            </a:r>
          </a:p>
          <a:p>
            <a:pPr marL="1204913" lvl="3" indent="-290513">
              <a:spcBef>
                <a:spcPts val="200"/>
              </a:spcBef>
              <a:buFont typeface="Arial" panose="020B0604020202020204" pitchFamily="34" charset="0"/>
              <a:buChar char="•"/>
            </a:pPr>
            <a:r>
              <a:rPr lang="en-US" sz="1400" dirty="0">
                <a:solidFill>
                  <a:schemeClr val="tx1"/>
                </a:solidFill>
              </a:rPr>
              <a:t>Set up Company In Nebraska </a:t>
            </a:r>
          </a:p>
          <a:p>
            <a:pPr marL="1204913" lvl="3" indent="-290513">
              <a:spcBef>
                <a:spcPts val="200"/>
              </a:spcBef>
              <a:buFont typeface="Arial" panose="020B0604020202020204" pitchFamily="34" charset="0"/>
              <a:buChar char="•"/>
            </a:pPr>
            <a:r>
              <a:rPr lang="en-US" sz="1400" dirty="0">
                <a:solidFill>
                  <a:schemeClr val="tx1"/>
                </a:solidFill>
              </a:rPr>
              <a:t>Have AUNT become co-owner of company </a:t>
            </a:r>
          </a:p>
          <a:p>
            <a:pPr marL="1204913" lvl="3" indent="-290513">
              <a:spcBef>
                <a:spcPts val="200"/>
              </a:spcBef>
              <a:buFont typeface="Arial" panose="020B0604020202020204" pitchFamily="34" charset="0"/>
              <a:buChar char="•"/>
            </a:pPr>
            <a:r>
              <a:rPr lang="en-US" sz="1400" dirty="0">
                <a:solidFill>
                  <a:schemeClr val="tx1"/>
                </a:solidFill>
              </a:rPr>
              <a:t>Have her buy 1 unit / 1 share of the LLC </a:t>
            </a:r>
          </a:p>
          <a:p>
            <a:pPr marL="1204913" lvl="3" indent="-290513">
              <a:spcBef>
                <a:spcPts val="200"/>
              </a:spcBef>
              <a:buFont typeface="Arial" panose="020B0604020202020204" pitchFamily="34" charset="0"/>
              <a:buChar char="•"/>
            </a:pPr>
            <a:r>
              <a:rPr lang="en-US" sz="1400" dirty="0">
                <a:solidFill>
                  <a:schemeClr val="tx1"/>
                </a:solidFill>
              </a:rPr>
              <a:t>Have aunt start a business (LLC) in your state, aunt deposits money into her business and lends from her business</a:t>
            </a:r>
          </a:p>
        </p:txBody>
      </p:sp>
    </p:spTree>
    <p:extLst>
      <p:ext uri="{BB962C8B-B14F-4D97-AF65-F5344CB8AC3E}">
        <p14:creationId xmlns:p14="http://schemas.microsoft.com/office/powerpoint/2010/main" val="2509655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FAMILY ACROSS STATE BORDERS</a:t>
            </a:r>
          </a:p>
        </p:txBody>
      </p:sp>
      <p:sp>
        <p:nvSpPr>
          <p:cNvPr id="3" name="Content Placeholder 2"/>
          <p:cNvSpPr>
            <a:spLocks noGrp="1"/>
          </p:cNvSpPr>
          <p:nvPr>
            <p:ph sz="quarter" idx="13"/>
          </p:nvPr>
        </p:nvSpPr>
        <p:spPr>
          <a:xfrm>
            <a:off x="1" y="1002323"/>
            <a:ext cx="8682824" cy="3108502"/>
          </a:xfrm>
        </p:spPr>
        <p:txBody>
          <a:bodyPr>
            <a:noAutofit/>
          </a:bodyPr>
          <a:lstStyle/>
          <a:p>
            <a:pPr marL="342900" lvl="2" indent="0">
              <a:spcBef>
                <a:spcPts val="200"/>
              </a:spcBef>
              <a:buSzPct val="100000"/>
              <a:buNone/>
            </a:pPr>
            <a:r>
              <a:rPr lang="en-US" sz="1600" dirty="0">
                <a:solidFill>
                  <a:schemeClr val="accent1"/>
                </a:solidFill>
              </a:rPr>
              <a:t>FAMILY ACROSS STATE BORDERS</a:t>
            </a:r>
            <a:endParaRPr lang="en-US" sz="1400" dirty="0">
              <a:solidFill>
                <a:schemeClr val="accent1"/>
              </a:solidFill>
            </a:endParaRPr>
          </a:p>
          <a:p>
            <a:pPr marL="1204913" lvl="3" indent="-290513">
              <a:spcBef>
                <a:spcPts val="200"/>
              </a:spcBef>
              <a:buFont typeface="Arial" panose="020B0604020202020204" pitchFamily="34" charset="0"/>
              <a:buChar char="•"/>
            </a:pPr>
            <a:r>
              <a:rPr lang="en-US" sz="1400" dirty="0">
                <a:solidFill>
                  <a:schemeClr val="tx1"/>
                </a:solidFill>
              </a:rPr>
              <a:t>ALL IRA’s (anything of a retirement nature) as if her money was in PA </a:t>
            </a:r>
          </a:p>
          <a:p>
            <a:pPr marL="1204913" lvl="3" indent="-290513">
              <a:spcBef>
                <a:spcPts val="200"/>
              </a:spcBef>
              <a:buFont typeface="Arial" panose="020B0604020202020204" pitchFamily="34" charset="0"/>
              <a:buChar char="•"/>
            </a:pPr>
            <a:r>
              <a:rPr lang="en-US" sz="1400" dirty="0">
                <a:solidFill>
                  <a:schemeClr val="tx1"/>
                </a:solidFill>
              </a:rPr>
              <a:t>Special IRA Restrictions need to be understood and followed; risk of loss of tax exemption</a:t>
            </a:r>
          </a:p>
          <a:p>
            <a:pPr marL="914400" lvl="3">
              <a:spcBef>
                <a:spcPts val="200"/>
              </a:spcBef>
              <a:buFont typeface="Arial" panose="020B0604020202020204" pitchFamily="34" charset="0"/>
              <a:buChar char="•"/>
            </a:pPr>
            <a:r>
              <a:rPr lang="en-US" sz="1400" dirty="0">
                <a:solidFill>
                  <a:schemeClr val="tx1"/>
                </a:solidFill>
              </a:rPr>
              <a:t>Have them set up a LLC in your state / sell them a unit of your company and have them lend to that company; economic reality means this must be real and not a device to avoid regulation or law</a:t>
            </a:r>
          </a:p>
        </p:txBody>
      </p:sp>
    </p:spTree>
    <p:extLst>
      <p:ext uri="{BB962C8B-B14F-4D97-AF65-F5344CB8AC3E}">
        <p14:creationId xmlns:p14="http://schemas.microsoft.com/office/powerpoint/2010/main" val="2332346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INTERNATIONAL INVESTORS</a:t>
            </a:r>
          </a:p>
        </p:txBody>
      </p:sp>
      <p:sp>
        <p:nvSpPr>
          <p:cNvPr id="3" name="Content Placeholder 2"/>
          <p:cNvSpPr>
            <a:spLocks noGrp="1"/>
          </p:cNvSpPr>
          <p:nvPr>
            <p:ph sz="quarter" idx="13"/>
          </p:nvPr>
        </p:nvSpPr>
        <p:spPr>
          <a:xfrm>
            <a:off x="1" y="1002322"/>
            <a:ext cx="8682824" cy="3203918"/>
          </a:xfrm>
        </p:spPr>
        <p:txBody>
          <a:bodyPr>
            <a:noAutofit/>
          </a:bodyPr>
          <a:lstStyle/>
          <a:p>
            <a:pPr marL="342900" lvl="2" indent="0">
              <a:spcBef>
                <a:spcPts val="200"/>
              </a:spcBef>
              <a:buSzPct val="100000"/>
              <a:buNone/>
            </a:pPr>
            <a:r>
              <a:rPr lang="en-US" sz="1800" dirty="0">
                <a:solidFill>
                  <a:schemeClr val="accent1"/>
                </a:solidFill>
              </a:rPr>
              <a:t>INTERNATIONAL INVESTORS</a:t>
            </a:r>
            <a:endParaRPr lang="en-US" sz="1600" dirty="0">
              <a:solidFill>
                <a:schemeClr val="accent1"/>
              </a:solidFill>
            </a:endParaRPr>
          </a:p>
          <a:p>
            <a:pPr marL="914400" lvl="3">
              <a:spcBef>
                <a:spcPts val="200"/>
              </a:spcBef>
              <a:buFont typeface="Arial" panose="020B0604020202020204" pitchFamily="34" charset="0"/>
              <a:buChar char="•"/>
            </a:pPr>
            <a:r>
              <a:rPr lang="en-US" sz="1400" dirty="0">
                <a:solidFill>
                  <a:schemeClr val="tx1"/>
                </a:solidFill>
              </a:rPr>
              <a:t>Legal in all the offerings </a:t>
            </a:r>
          </a:p>
          <a:p>
            <a:pPr marL="914400" lvl="3">
              <a:spcBef>
                <a:spcPts val="200"/>
              </a:spcBef>
              <a:buFont typeface="Arial" panose="020B0604020202020204" pitchFamily="34" charset="0"/>
              <a:buChar char="•"/>
            </a:pPr>
            <a:r>
              <a:rPr lang="en-US" sz="1400" dirty="0">
                <a:solidFill>
                  <a:schemeClr val="tx1"/>
                </a:solidFill>
              </a:rPr>
              <a:t>Legal for you to accept money into your company (but international laws may  apply)</a:t>
            </a:r>
          </a:p>
          <a:p>
            <a:pPr marL="914400" lvl="3">
              <a:spcBef>
                <a:spcPts val="200"/>
              </a:spcBef>
              <a:buFont typeface="Arial" panose="020B0604020202020204" pitchFamily="34" charset="0"/>
              <a:buChar char="•"/>
            </a:pPr>
            <a:r>
              <a:rPr lang="en-US" sz="1400" dirty="0">
                <a:solidFill>
                  <a:schemeClr val="tx1"/>
                </a:solidFill>
              </a:rPr>
              <a:t>Buy property with your company </a:t>
            </a:r>
          </a:p>
          <a:p>
            <a:pPr marL="914400" lvl="3">
              <a:spcBef>
                <a:spcPts val="200"/>
              </a:spcBef>
              <a:buFont typeface="Arial" panose="020B0604020202020204" pitchFamily="34" charset="0"/>
              <a:buChar char="•"/>
            </a:pPr>
            <a:r>
              <a:rPr lang="en-US" sz="1400" dirty="0">
                <a:solidFill>
                  <a:schemeClr val="tx1"/>
                </a:solidFill>
              </a:rPr>
              <a:t>You can accept the money</a:t>
            </a:r>
          </a:p>
          <a:p>
            <a:pPr marL="914400" lvl="3">
              <a:spcBef>
                <a:spcPts val="200"/>
              </a:spcBef>
              <a:buFont typeface="Arial" panose="020B0604020202020204" pitchFamily="34" charset="0"/>
              <a:buChar char="•"/>
            </a:pPr>
            <a:r>
              <a:rPr lang="en-US" sz="1400" dirty="0">
                <a:solidFill>
                  <a:schemeClr val="tx1"/>
                </a:solidFill>
              </a:rPr>
              <a:t>Money laundering issues; FINCEN; Foreign Corrupt Practices Act; others these are real issues; not really as simple as it might seem. </a:t>
            </a:r>
          </a:p>
          <a:p>
            <a:pPr marL="342900" lvl="2" indent="0">
              <a:spcBef>
                <a:spcPts val="200"/>
              </a:spcBef>
              <a:buSzPct val="100000"/>
              <a:buNone/>
            </a:pPr>
            <a:r>
              <a:rPr lang="en-US" sz="1800" dirty="0">
                <a:solidFill>
                  <a:srgbClr val="4F81BD"/>
                </a:solidFill>
              </a:rPr>
              <a:t> </a:t>
            </a:r>
            <a:endParaRPr lang="en-US" sz="1600" dirty="0"/>
          </a:p>
        </p:txBody>
      </p:sp>
    </p:spTree>
    <p:extLst>
      <p:ext uri="{BB962C8B-B14F-4D97-AF65-F5344CB8AC3E}">
        <p14:creationId xmlns:p14="http://schemas.microsoft.com/office/powerpoint/2010/main" val="973375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INTERNATIONAL INVESTORS</a:t>
            </a:r>
          </a:p>
        </p:txBody>
      </p:sp>
      <p:sp>
        <p:nvSpPr>
          <p:cNvPr id="3" name="Content Placeholder 2"/>
          <p:cNvSpPr>
            <a:spLocks noGrp="1"/>
          </p:cNvSpPr>
          <p:nvPr>
            <p:ph sz="quarter" idx="13"/>
          </p:nvPr>
        </p:nvSpPr>
        <p:spPr>
          <a:xfrm>
            <a:off x="1" y="882596"/>
            <a:ext cx="8503494" cy="3331596"/>
          </a:xfrm>
        </p:spPr>
        <p:txBody>
          <a:bodyPr>
            <a:noAutofit/>
          </a:bodyPr>
          <a:lstStyle/>
          <a:p>
            <a:pPr marL="342900" lvl="2" indent="0">
              <a:spcBef>
                <a:spcPts val="200"/>
              </a:spcBef>
              <a:buSzPct val="100000"/>
              <a:buNone/>
            </a:pPr>
            <a:r>
              <a:rPr lang="en-US" dirty="0">
                <a:solidFill>
                  <a:schemeClr val="tx1"/>
                </a:solidFill>
              </a:rPr>
              <a:t> </a:t>
            </a:r>
          </a:p>
          <a:p>
            <a:pPr marL="342900" lvl="2" indent="0">
              <a:spcBef>
                <a:spcPts val="200"/>
              </a:spcBef>
              <a:buSzPct val="100000"/>
              <a:buNone/>
            </a:pPr>
            <a:r>
              <a:rPr lang="en-US" sz="1600" dirty="0">
                <a:solidFill>
                  <a:srgbClr val="4F81BD"/>
                </a:solidFill>
              </a:rPr>
              <a:t> </a:t>
            </a:r>
            <a:r>
              <a:rPr lang="en-US" sz="1600" dirty="0">
                <a:solidFill>
                  <a:schemeClr val="accent1"/>
                </a:solidFill>
              </a:rPr>
              <a:t>REG “S”</a:t>
            </a:r>
            <a:endParaRPr lang="en-US" sz="1400" dirty="0">
              <a:solidFill>
                <a:schemeClr val="accent1"/>
              </a:solidFill>
            </a:endParaRPr>
          </a:p>
          <a:p>
            <a:pPr marL="914400" lvl="3">
              <a:spcBef>
                <a:spcPts val="200"/>
              </a:spcBef>
              <a:buFont typeface="Arial" panose="020B0604020202020204" pitchFamily="34" charset="0"/>
              <a:buChar char="•"/>
            </a:pPr>
            <a:r>
              <a:rPr lang="en-US" sz="1200" dirty="0">
                <a:solidFill>
                  <a:schemeClr val="tx1"/>
                </a:solidFill>
              </a:rPr>
              <a:t>Living in another country </a:t>
            </a:r>
          </a:p>
          <a:p>
            <a:pPr marL="914400" lvl="3">
              <a:spcBef>
                <a:spcPts val="200"/>
              </a:spcBef>
              <a:buFont typeface="Arial" panose="020B0604020202020204" pitchFamily="34" charset="0"/>
              <a:buChar char="•"/>
            </a:pPr>
            <a:r>
              <a:rPr lang="en-US" sz="1200" dirty="0">
                <a:solidFill>
                  <a:schemeClr val="tx1"/>
                </a:solidFill>
              </a:rPr>
              <a:t>Physically in another country </a:t>
            </a:r>
          </a:p>
          <a:p>
            <a:pPr marL="914400" lvl="3">
              <a:spcBef>
                <a:spcPts val="200"/>
              </a:spcBef>
              <a:buFont typeface="Arial" panose="020B0604020202020204" pitchFamily="34" charset="0"/>
              <a:buChar char="•"/>
            </a:pPr>
            <a:r>
              <a:rPr lang="en-US" sz="1200" dirty="0">
                <a:solidFill>
                  <a:schemeClr val="tx1"/>
                </a:solidFill>
              </a:rPr>
              <a:t>4 countries that are forbidden </a:t>
            </a:r>
          </a:p>
          <a:p>
            <a:pPr marL="914400" lvl="3">
              <a:spcBef>
                <a:spcPts val="200"/>
              </a:spcBef>
              <a:buFont typeface="Arial" panose="020B0604020202020204" pitchFamily="34" charset="0"/>
              <a:buChar char="•"/>
            </a:pPr>
            <a:r>
              <a:rPr lang="en-US" sz="1200" dirty="0">
                <a:solidFill>
                  <a:schemeClr val="tx1"/>
                </a:solidFill>
              </a:rPr>
              <a:t>ONLY SELL to INTERNATIONAL investors</a:t>
            </a:r>
          </a:p>
          <a:p>
            <a:pPr marL="1143000" lvl="3">
              <a:spcBef>
                <a:spcPts val="200"/>
              </a:spcBef>
              <a:buFont typeface="Arial" panose="020B0604020202020204" pitchFamily="34" charset="0"/>
              <a:buChar char="•"/>
            </a:pPr>
            <a:r>
              <a:rPr lang="en-US" sz="1200" dirty="0">
                <a:solidFill>
                  <a:schemeClr val="tx1"/>
                </a:solidFill>
              </a:rPr>
              <a:t>Only take money from people in other countries</a:t>
            </a:r>
          </a:p>
          <a:p>
            <a:pPr marL="1143000" lvl="3">
              <a:spcBef>
                <a:spcPts val="200"/>
              </a:spcBef>
              <a:buFont typeface="Arial" panose="020B0604020202020204" pitchFamily="34" charset="0"/>
              <a:buChar char="•"/>
            </a:pPr>
            <a:r>
              <a:rPr lang="en-US" sz="1200" dirty="0">
                <a:solidFill>
                  <a:schemeClr val="tx1"/>
                </a:solidFill>
              </a:rPr>
              <a:t>Must make investors in writing that they cannot sell their investment for 12 months </a:t>
            </a:r>
          </a:p>
          <a:p>
            <a:pPr marL="914400" lvl="3">
              <a:spcBef>
                <a:spcPts val="200"/>
              </a:spcBef>
              <a:buFont typeface="Arial" panose="020B0604020202020204" pitchFamily="34" charset="0"/>
              <a:buChar char="•"/>
            </a:pPr>
            <a:r>
              <a:rPr lang="en-US" sz="1200" dirty="0">
                <a:solidFill>
                  <a:schemeClr val="tx1"/>
                </a:solidFill>
              </a:rPr>
              <a:t>Its up to the lender/ investor to follow their own countries laws; but if you are offering the securities while you have Reg S SEC exemption you may have to file or obtain rights or permissions in their countries; If you accept international money US DEPARTMENT OF COMMERCE FILINGS: FIRPTA (IRS) ISSUES (Foreign ownership of US Real Estate) </a:t>
            </a:r>
          </a:p>
          <a:p>
            <a:pPr marL="914400" lvl="3">
              <a:spcBef>
                <a:spcPts val="200"/>
              </a:spcBef>
              <a:buFont typeface="Arial" panose="020B0604020202020204" pitchFamily="34" charset="0"/>
              <a:buChar char="•"/>
            </a:pPr>
            <a:r>
              <a:rPr lang="en-US" sz="1200" dirty="0">
                <a:solidFill>
                  <a:schemeClr val="tx1"/>
                </a:solidFill>
              </a:rPr>
              <a:t>Our SEC attorney’s can only speak to US LAW</a:t>
            </a:r>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3561058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DODD FRANK / SAFE ACT</a:t>
            </a:r>
          </a:p>
        </p:txBody>
      </p:sp>
      <p:sp>
        <p:nvSpPr>
          <p:cNvPr id="3" name="Content Placeholder 2"/>
          <p:cNvSpPr>
            <a:spLocks noGrp="1"/>
          </p:cNvSpPr>
          <p:nvPr>
            <p:ph sz="quarter" idx="13"/>
          </p:nvPr>
        </p:nvSpPr>
        <p:spPr>
          <a:xfrm>
            <a:off x="0" y="1002322"/>
            <a:ext cx="8910983" cy="3631223"/>
          </a:xfrm>
        </p:spPr>
        <p:txBody>
          <a:bodyPr>
            <a:noAutofit/>
          </a:bodyPr>
          <a:lstStyle/>
          <a:p>
            <a:pPr marL="342900" lvl="2" indent="0">
              <a:spcBef>
                <a:spcPts val="200"/>
              </a:spcBef>
              <a:buSzPct val="100000"/>
              <a:buNone/>
            </a:pPr>
            <a:r>
              <a:rPr lang="en-US" sz="1600" dirty="0">
                <a:solidFill>
                  <a:schemeClr val="accent1"/>
                </a:solidFill>
              </a:rPr>
              <a:t>DODD FRANK REGULATES “PERSONS” DOING MORTGAGE LENDING</a:t>
            </a:r>
            <a:endParaRPr lang="en-US" sz="1400" dirty="0">
              <a:solidFill>
                <a:schemeClr val="accent1"/>
              </a:solidFill>
            </a:endParaRPr>
          </a:p>
          <a:p>
            <a:pPr marL="914400" lvl="3">
              <a:spcBef>
                <a:spcPts val="200"/>
              </a:spcBef>
              <a:buFont typeface="Arial" panose="020B0604020202020204" pitchFamily="34" charset="0"/>
              <a:buChar char="•"/>
            </a:pPr>
            <a:r>
              <a:rPr lang="en-US" sz="1400" dirty="0">
                <a:solidFill>
                  <a:schemeClr val="tx1"/>
                </a:solidFill>
              </a:rPr>
              <a:t>SAFE ACT under Dodd Frank (just for home loans) </a:t>
            </a:r>
          </a:p>
          <a:p>
            <a:pPr marL="914400" lvl="3">
              <a:spcBef>
                <a:spcPts val="200"/>
              </a:spcBef>
              <a:buFont typeface="Arial" panose="020B0604020202020204" pitchFamily="34" charset="0"/>
              <a:buChar char="•"/>
            </a:pPr>
            <a:r>
              <a:rPr lang="en-US" sz="1400" dirty="0">
                <a:solidFill>
                  <a:schemeClr val="tx1"/>
                </a:solidFill>
              </a:rPr>
              <a:t>Dodd Frank Legislation was going after unlicensed mortgage brokers and bankers </a:t>
            </a:r>
          </a:p>
          <a:p>
            <a:pPr marL="914400" lvl="3">
              <a:spcBef>
                <a:spcPts val="200"/>
              </a:spcBef>
              <a:buFont typeface="Arial" panose="020B0604020202020204" pitchFamily="34" charset="0"/>
              <a:buChar char="•"/>
            </a:pPr>
            <a:r>
              <a:rPr lang="en-US" sz="1400" dirty="0">
                <a:solidFill>
                  <a:schemeClr val="tx1"/>
                </a:solidFill>
              </a:rPr>
              <a:t>In a company there's no limit </a:t>
            </a:r>
          </a:p>
          <a:p>
            <a:pPr marL="914400" lvl="3">
              <a:spcBef>
                <a:spcPts val="200"/>
              </a:spcBef>
              <a:buFont typeface="Arial" panose="020B0604020202020204" pitchFamily="34" charset="0"/>
              <a:buChar char="•"/>
            </a:pPr>
            <a:r>
              <a:rPr lang="en-US" sz="1400" dirty="0">
                <a:solidFill>
                  <a:schemeClr val="tx1"/>
                </a:solidFill>
              </a:rPr>
              <a:t>You can do 4 owner finance deals a year IN YOUR OWN NAME </a:t>
            </a:r>
          </a:p>
          <a:p>
            <a:pPr marL="1143000" lvl="3">
              <a:spcBef>
                <a:spcPts val="200"/>
              </a:spcBef>
              <a:buFont typeface="Arial" panose="020B0604020202020204" pitchFamily="34" charset="0"/>
              <a:buChar char="•"/>
            </a:pPr>
            <a:r>
              <a:rPr lang="en-US" sz="1400" dirty="0">
                <a:solidFill>
                  <a:schemeClr val="tx1"/>
                </a:solidFill>
              </a:rPr>
              <a:t>HUSBAND / WIFE </a:t>
            </a:r>
          </a:p>
          <a:p>
            <a:pPr marL="1376362" lvl="3" indent="-285750">
              <a:spcBef>
                <a:spcPts val="200"/>
              </a:spcBef>
              <a:buFont typeface="Candara" panose="020E0502030303020204" pitchFamily="34" charset="0"/>
              <a:buChar char="–"/>
              <a:tabLst>
                <a:tab pos="571500" algn="l"/>
              </a:tabLst>
            </a:pPr>
            <a:r>
              <a:rPr lang="en-US" sz="1400" dirty="0">
                <a:solidFill>
                  <a:schemeClr val="tx1"/>
                </a:solidFill>
              </a:rPr>
              <a:t>Counts as one person </a:t>
            </a:r>
          </a:p>
          <a:p>
            <a:pPr marL="1376362" lvl="3" indent="-285750">
              <a:spcBef>
                <a:spcPts val="200"/>
              </a:spcBef>
              <a:buFont typeface="Candara" panose="020E0502030303020204" pitchFamily="34" charset="0"/>
              <a:buChar char="–"/>
              <a:tabLst>
                <a:tab pos="571500" algn="l"/>
              </a:tabLst>
            </a:pPr>
            <a:r>
              <a:rPr lang="en-US" sz="1400" dirty="0">
                <a:solidFill>
                  <a:schemeClr val="tx1"/>
                </a:solidFill>
              </a:rPr>
              <a:t>Plus same sex marriage states </a:t>
            </a:r>
          </a:p>
          <a:p>
            <a:pPr marL="1376362" lvl="3" indent="-285750">
              <a:spcBef>
                <a:spcPts val="200"/>
              </a:spcBef>
              <a:buFont typeface="Candara" panose="020E0502030303020204" pitchFamily="34" charset="0"/>
              <a:buChar char="–"/>
              <a:tabLst>
                <a:tab pos="571500" algn="l"/>
              </a:tabLst>
            </a:pPr>
            <a:r>
              <a:rPr lang="en-US" sz="1400" dirty="0">
                <a:solidFill>
                  <a:schemeClr val="tx1"/>
                </a:solidFill>
              </a:rPr>
              <a:t>Every other family relationship is considered 1 person </a:t>
            </a:r>
          </a:p>
          <a:p>
            <a:pPr marL="1376362" lvl="3" indent="-285750">
              <a:spcBef>
                <a:spcPts val="200"/>
              </a:spcBef>
              <a:buFont typeface="Candara" panose="020E0502030303020204" pitchFamily="34" charset="0"/>
              <a:buChar char="–"/>
              <a:tabLst>
                <a:tab pos="571500" algn="l"/>
              </a:tabLst>
            </a:pPr>
            <a:endParaRPr lang="en-US" sz="1400" dirty="0"/>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4201618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226 Units </a:t>
            </a:r>
          </a:p>
        </p:txBody>
      </p:sp>
      <p:sp>
        <p:nvSpPr>
          <p:cNvPr id="3" name="Content Placeholder 2"/>
          <p:cNvSpPr>
            <a:spLocks noGrp="1"/>
          </p:cNvSpPr>
          <p:nvPr>
            <p:ph sz="quarter" idx="13"/>
          </p:nvPr>
        </p:nvSpPr>
        <p:spPr>
          <a:xfrm>
            <a:off x="0" y="1002322"/>
            <a:ext cx="8910983" cy="3631223"/>
          </a:xfrm>
        </p:spPr>
        <p:txBody>
          <a:bodyPr>
            <a:noAutofit/>
          </a:bodyPr>
          <a:lstStyle/>
          <a:p>
            <a:pPr marL="685800" lvl="2" indent="-342900">
              <a:spcBef>
                <a:spcPts val="200"/>
              </a:spcBef>
              <a:buSzPct val="100000"/>
              <a:buFont typeface="+mj-lt"/>
              <a:buAutoNum type="arabicPeriod"/>
            </a:pPr>
            <a:r>
              <a:rPr lang="en-US" sz="1600" dirty="0">
                <a:solidFill>
                  <a:schemeClr val="accent1"/>
                </a:solidFill>
              </a:rPr>
              <a:t>96 – 40 2/1’s + 56 1/1’s </a:t>
            </a:r>
          </a:p>
          <a:p>
            <a:pPr marL="1028700" lvl="3" indent="-342900">
              <a:spcBef>
                <a:spcPts val="200"/>
              </a:spcBef>
              <a:buSzPct val="100000"/>
            </a:pPr>
            <a:r>
              <a:rPr lang="en-US" sz="1450" dirty="0">
                <a:solidFill>
                  <a:schemeClr val="accent1"/>
                </a:solidFill>
              </a:rPr>
              <a:t>GP 60% LP 40%</a:t>
            </a:r>
          </a:p>
          <a:p>
            <a:pPr marL="1028700" lvl="3" indent="-342900">
              <a:spcBef>
                <a:spcPts val="200"/>
              </a:spcBef>
              <a:buSzPct val="100000"/>
            </a:pPr>
            <a:r>
              <a:rPr lang="en-US" sz="1600" dirty="0">
                <a:solidFill>
                  <a:schemeClr val="accent1"/>
                </a:solidFill>
              </a:rPr>
              <a:t>96 Lorain LLC and its bank account  </a:t>
            </a:r>
          </a:p>
          <a:p>
            <a:pPr marL="685800" lvl="2" indent="-342900">
              <a:spcBef>
                <a:spcPts val="200"/>
              </a:spcBef>
              <a:buSzPct val="100000"/>
              <a:buFont typeface="+mj-lt"/>
              <a:buAutoNum type="arabicPeriod"/>
            </a:pPr>
            <a:r>
              <a:rPr lang="en-US" sz="1600" dirty="0">
                <a:solidFill>
                  <a:schemeClr val="accent1"/>
                </a:solidFill>
              </a:rPr>
              <a:t>64 – 48 2/1’s + 16 1/1’s </a:t>
            </a:r>
          </a:p>
          <a:p>
            <a:pPr marL="1028700" lvl="3" indent="-342900">
              <a:spcBef>
                <a:spcPts val="200"/>
              </a:spcBef>
              <a:buSzPct val="100000"/>
            </a:pPr>
            <a:r>
              <a:rPr lang="en-US" sz="1450" dirty="0">
                <a:solidFill>
                  <a:schemeClr val="accent1"/>
                </a:solidFill>
              </a:rPr>
              <a:t> GP 60% LP 40% LLC and its bank account </a:t>
            </a:r>
          </a:p>
          <a:p>
            <a:pPr marL="1028700" lvl="3" indent="-342900">
              <a:spcBef>
                <a:spcPts val="200"/>
              </a:spcBef>
              <a:buSzPct val="100000"/>
            </a:pPr>
            <a:r>
              <a:rPr lang="en-US" sz="1450" dirty="0">
                <a:solidFill>
                  <a:schemeClr val="accent1"/>
                </a:solidFill>
              </a:rPr>
              <a:t> 64 </a:t>
            </a:r>
            <a:r>
              <a:rPr lang="en-US" sz="1450" dirty="0" err="1">
                <a:solidFill>
                  <a:schemeClr val="accent1"/>
                </a:solidFill>
              </a:rPr>
              <a:t>mayberry</a:t>
            </a:r>
            <a:r>
              <a:rPr lang="en-US" sz="1450" dirty="0">
                <a:solidFill>
                  <a:schemeClr val="accent1"/>
                </a:solidFill>
              </a:rPr>
              <a:t>  LLC</a:t>
            </a:r>
          </a:p>
          <a:p>
            <a:pPr marL="685800" lvl="2" indent="-342900">
              <a:spcBef>
                <a:spcPts val="200"/>
              </a:spcBef>
              <a:buSzPct val="100000"/>
              <a:buFont typeface="+mj-lt"/>
              <a:buAutoNum type="arabicPeriod"/>
            </a:pPr>
            <a:r>
              <a:rPr lang="en-US" sz="1600" dirty="0">
                <a:solidFill>
                  <a:schemeClr val="accent1"/>
                </a:solidFill>
              </a:rPr>
              <a:t>66 – 66 1/1’s – LOI 100% CASH PURCHASE </a:t>
            </a:r>
          </a:p>
          <a:p>
            <a:pPr marL="1028700" lvl="3" indent="-342900">
              <a:spcBef>
                <a:spcPts val="200"/>
              </a:spcBef>
              <a:buSzPct val="100000"/>
            </a:pPr>
            <a:r>
              <a:rPr lang="en-US" sz="1450" dirty="0">
                <a:solidFill>
                  <a:schemeClr val="accent1"/>
                </a:solidFill>
              </a:rPr>
              <a:t>GP 60% LP </a:t>
            </a:r>
            <a:r>
              <a:rPr lang="en-US" sz="1450">
                <a:solidFill>
                  <a:schemeClr val="accent1"/>
                </a:solidFill>
              </a:rPr>
              <a:t>40% LLC</a:t>
            </a:r>
            <a:endParaRPr lang="en-US" sz="1450" dirty="0">
              <a:solidFill>
                <a:schemeClr val="accent1"/>
              </a:solidFill>
            </a:endParaRPr>
          </a:p>
          <a:p>
            <a:pPr marL="1028700" lvl="3" indent="-342900">
              <a:spcBef>
                <a:spcPts val="200"/>
              </a:spcBef>
              <a:buSzPct val="100000"/>
            </a:pPr>
            <a:r>
              <a:rPr lang="en-US" sz="1450" dirty="0">
                <a:solidFill>
                  <a:schemeClr val="accent1"/>
                </a:solidFill>
              </a:rPr>
              <a:t>66 Triskett LLC and its bank account </a:t>
            </a:r>
            <a:endParaRPr lang="en-US" sz="1250" dirty="0"/>
          </a:p>
        </p:txBody>
      </p:sp>
    </p:spTree>
    <p:extLst>
      <p:ext uri="{BB962C8B-B14F-4D97-AF65-F5344CB8AC3E}">
        <p14:creationId xmlns:p14="http://schemas.microsoft.com/office/powerpoint/2010/main" val="32561818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tx1"/>
                </a:solidFill>
              </a:rPr>
              <a:t>226 Units </a:t>
            </a:r>
          </a:p>
        </p:txBody>
      </p:sp>
      <p:sp>
        <p:nvSpPr>
          <p:cNvPr id="3" name="Content Placeholder 2"/>
          <p:cNvSpPr>
            <a:spLocks noGrp="1"/>
          </p:cNvSpPr>
          <p:nvPr>
            <p:ph sz="quarter" idx="13"/>
          </p:nvPr>
        </p:nvSpPr>
        <p:spPr>
          <a:xfrm>
            <a:off x="0" y="1002322"/>
            <a:ext cx="8910983" cy="3631223"/>
          </a:xfrm>
        </p:spPr>
        <p:txBody>
          <a:bodyPr>
            <a:noAutofit/>
          </a:bodyPr>
          <a:lstStyle/>
          <a:p>
            <a:pPr marL="342900" lvl="2" indent="0">
              <a:spcBef>
                <a:spcPts val="200"/>
              </a:spcBef>
              <a:buSzPct val="100000"/>
              <a:buNone/>
            </a:pPr>
            <a:r>
              <a:rPr lang="en-US" sz="1600" dirty="0">
                <a:solidFill>
                  <a:schemeClr val="accent1"/>
                </a:solidFill>
              </a:rPr>
              <a:t>Collectively – 88 2/1’s and 138 1/1’s</a:t>
            </a:r>
          </a:p>
          <a:p>
            <a:pPr marL="342900" lvl="2" indent="0">
              <a:spcBef>
                <a:spcPts val="200"/>
              </a:spcBef>
              <a:buSzPct val="100000"/>
              <a:buNone/>
            </a:pPr>
            <a:r>
              <a:rPr lang="en-US" sz="1600" dirty="0">
                <a:solidFill>
                  <a:schemeClr val="accent1"/>
                </a:solidFill>
              </a:rPr>
              <a:t>3 Separate Closings </a:t>
            </a:r>
          </a:p>
          <a:p>
            <a:pPr marL="342900" lvl="2" indent="0">
              <a:spcBef>
                <a:spcPts val="200"/>
              </a:spcBef>
              <a:buSzPct val="100000"/>
              <a:buNone/>
            </a:pPr>
            <a:r>
              <a:rPr lang="en-US" sz="1600" dirty="0">
                <a:solidFill>
                  <a:schemeClr val="accent1"/>
                </a:solidFill>
              </a:rPr>
              <a:t>3 Separate Books / UW’s </a:t>
            </a:r>
          </a:p>
          <a:p>
            <a:pPr marL="342900" lvl="2" indent="0">
              <a:spcBef>
                <a:spcPts val="200"/>
              </a:spcBef>
              <a:buSzPct val="100000"/>
              <a:buNone/>
            </a:pPr>
            <a:r>
              <a:rPr lang="en-US" sz="1600" dirty="0">
                <a:solidFill>
                  <a:schemeClr val="accent1"/>
                </a:solidFill>
              </a:rPr>
              <a:t>“226 Holdings LLC” - $$</a:t>
            </a:r>
          </a:p>
          <a:p>
            <a:pPr marL="342900" lvl="2" indent="0">
              <a:spcBef>
                <a:spcPts val="200"/>
              </a:spcBef>
              <a:buSzPct val="100000"/>
              <a:buNone/>
            </a:pPr>
            <a:r>
              <a:rPr lang="en-US" sz="1600" dirty="0">
                <a:solidFill>
                  <a:schemeClr val="accent1"/>
                </a:solidFill>
              </a:rPr>
              <a:t>	1% Managing Member  </a:t>
            </a:r>
          </a:p>
          <a:p>
            <a:pPr marL="342900" lvl="2" indent="0">
              <a:spcBef>
                <a:spcPts val="200"/>
              </a:spcBef>
              <a:buSzPct val="100000"/>
              <a:buNone/>
            </a:pPr>
            <a:r>
              <a:rPr lang="en-US" sz="1600" dirty="0">
                <a:solidFill>
                  <a:schemeClr val="accent1"/>
                </a:solidFill>
              </a:rPr>
              <a:t>1 PPM </a:t>
            </a:r>
          </a:p>
          <a:p>
            <a:pPr marL="342900" lvl="2" indent="0">
              <a:spcBef>
                <a:spcPts val="200"/>
              </a:spcBef>
              <a:buSzPct val="100000"/>
              <a:buNone/>
            </a:pPr>
            <a:r>
              <a:rPr lang="en-US" sz="1600" dirty="0">
                <a:solidFill>
                  <a:schemeClr val="accent1"/>
                </a:solidFill>
              </a:rPr>
              <a:t>$5M  </a:t>
            </a:r>
            <a:endParaRPr lang="en-US" sz="1400" dirty="0"/>
          </a:p>
          <a:p>
            <a:pPr marL="914400" lvl="3">
              <a:spcBef>
                <a:spcPts val="2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3855128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ACCREDITED INVESTORS </a:t>
            </a:r>
          </a:p>
        </p:txBody>
      </p:sp>
      <p:grpSp>
        <p:nvGrpSpPr>
          <p:cNvPr id="5" name="Group 4"/>
          <p:cNvGrpSpPr/>
          <p:nvPr/>
        </p:nvGrpSpPr>
        <p:grpSpPr>
          <a:xfrm>
            <a:off x="2714661" y="1320330"/>
            <a:ext cx="2563348" cy="2879932"/>
            <a:chOff x="888555" y="1518341"/>
            <a:chExt cx="1645276" cy="2159949"/>
          </a:xfrm>
        </p:grpSpPr>
        <p:sp>
          <p:nvSpPr>
            <p:cNvPr id="6" name="Rounded Rectangle 5"/>
            <p:cNvSpPr/>
            <p:nvPr/>
          </p:nvSpPr>
          <p:spPr>
            <a:xfrm>
              <a:off x="888555" y="1518341"/>
              <a:ext cx="1645276" cy="2159949"/>
            </a:xfrm>
            <a:prstGeom prst="roundRect">
              <a:avLst>
                <a:gd name="adj" fmla="val 421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itle 13"/>
            <p:cNvSpPr txBox="1">
              <a:spLocks/>
            </p:cNvSpPr>
            <p:nvPr/>
          </p:nvSpPr>
          <p:spPr>
            <a:xfrm>
              <a:off x="1000108" y="1616251"/>
              <a:ext cx="1422170" cy="323165"/>
            </a:xfrm>
            <a:prstGeom prst="rect">
              <a:avLst/>
            </a:prstGeom>
            <a:ln>
              <a:solidFill>
                <a:schemeClr val="accent1"/>
              </a:solidFill>
            </a:ln>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2000" dirty="0">
                <a:solidFill>
                  <a:schemeClr val="tx1">
                    <a:lumMod val="50000"/>
                    <a:lumOff val="50000"/>
                  </a:schemeClr>
                </a:solidFill>
                <a:latin typeface="+mn-lt"/>
              </a:endParaRPr>
            </a:p>
          </p:txBody>
        </p:sp>
        <p:cxnSp>
          <p:nvCxnSpPr>
            <p:cNvPr id="9" name="Straight Connector 8"/>
            <p:cNvCxnSpPr/>
            <p:nvPr/>
          </p:nvCxnSpPr>
          <p:spPr>
            <a:xfrm>
              <a:off x="888555" y="200563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8555" y="203489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676595" y="1320329"/>
            <a:ext cx="2727934" cy="2879932"/>
            <a:chOff x="888555" y="1518341"/>
            <a:chExt cx="1645276" cy="2159949"/>
          </a:xfrm>
        </p:grpSpPr>
        <p:sp>
          <p:nvSpPr>
            <p:cNvPr id="12" name="Rounded Rectangle 11"/>
            <p:cNvSpPr/>
            <p:nvPr/>
          </p:nvSpPr>
          <p:spPr>
            <a:xfrm>
              <a:off x="888555" y="1518341"/>
              <a:ext cx="1645276" cy="2159949"/>
            </a:xfrm>
            <a:prstGeom prst="roundRect">
              <a:avLst>
                <a:gd name="adj" fmla="val 421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en-US" dirty="0">
                <a:solidFill>
                  <a:schemeClr val="tx1">
                    <a:lumMod val="50000"/>
                    <a:lumOff val="50000"/>
                  </a:schemeClr>
                </a:solidFill>
              </a:endParaRPr>
            </a:p>
          </p:txBody>
        </p:sp>
        <p:sp>
          <p:nvSpPr>
            <p:cNvPr id="14" name="Title 13"/>
            <p:cNvSpPr txBox="1">
              <a:spLocks/>
            </p:cNvSpPr>
            <p:nvPr/>
          </p:nvSpPr>
          <p:spPr>
            <a:xfrm>
              <a:off x="1000108" y="1627792"/>
              <a:ext cx="1422170" cy="300083"/>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chemeClr val="tx1"/>
                  </a:solidFill>
                  <a:latin typeface="Candara" panose="020E0502030303020204" pitchFamily="34" charset="0"/>
                </a:rPr>
                <a:t>Income Based</a:t>
              </a:r>
            </a:p>
          </p:txBody>
        </p:sp>
        <p:cxnSp>
          <p:nvCxnSpPr>
            <p:cNvPr id="15" name="Straight Connector 14"/>
            <p:cNvCxnSpPr/>
            <p:nvPr/>
          </p:nvCxnSpPr>
          <p:spPr>
            <a:xfrm>
              <a:off x="888555" y="2005630"/>
              <a:ext cx="164527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88555" y="2034890"/>
              <a:ext cx="164527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714661" y="1512432"/>
            <a:ext cx="2563347" cy="369332"/>
          </a:xfrm>
          <a:prstGeom prst="rect">
            <a:avLst/>
          </a:prstGeom>
        </p:spPr>
        <p:txBody>
          <a:bodyPr wrap="square">
            <a:spAutoFit/>
          </a:bodyPr>
          <a:lstStyle/>
          <a:p>
            <a:pPr marL="0" lvl="2" algn="ctr">
              <a:buNone/>
            </a:pPr>
            <a:r>
              <a:rPr lang="en-US" dirty="0">
                <a:latin typeface="Candara" panose="020E0502030303020204" pitchFamily="34" charset="0"/>
              </a:rPr>
              <a:t>$1M Net Worth </a:t>
            </a:r>
          </a:p>
        </p:txBody>
      </p:sp>
      <p:sp>
        <p:nvSpPr>
          <p:cNvPr id="18" name="Rectangle 17"/>
          <p:cNvSpPr/>
          <p:nvPr/>
        </p:nvSpPr>
        <p:spPr>
          <a:xfrm>
            <a:off x="776651" y="2301243"/>
            <a:ext cx="1789272" cy="1061829"/>
          </a:xfrm>
          <a:prstGeom prst="rect">
            <a:avLst/>
          </a:prstGeom>
        </p:spPr>
        <p:txBody>
          <a:bodyPr wrap="none">
            <a:spAutoFit/>
          </a:bodyPr>
          <a:lstStyle/>
          <a:p>
            <a:pPr marL="0" lvl="2">
              <a:buNone/>
            </a:pPr>
            <a:r>
              <a:rPr lang="en-US" sz="2100" b="1" dirty="0">
                <a:latin typeface="Candara" panose="020E0502030303020204" pitchFamily="34" charset="0"/>
              </a:rPr>
              <a:t>Asset Based</a:t>
            </a:r>
          </a:p>
          <a:p>
            <a:pPr marL="0" lvl="2">
              <a:buNone/>
            </a:pPr>
            <a:r>
              <a:rPr lang="en-US" sz="2100" b="1" dirty="0">
                <a:latin typeface="Candara" panose="020E0502030303020204" pitchFamily="34" charset="0"/>
              </a:rPr>
              <a:t>Income Based</a:t>
            </a:r>
          </a:p>
          <a:p>
            <a:pPr marL="0" lvl="2">
              <a:buNone/>
            </a:pPr>
            <a:r>
              <a:rPr lang="en-US" sz="2100" b="1" dirty="0">
                <a:latin typeface="Candara" panose="020E0502030303020204" pitchFamily="34" charset="0"/>
              </a:rPr>
              <a:t> </a:t>
            </a:r>
          </a:p>
        </p:txBody>
      </p:sp>
      <p:cxnSp>
        <p:nvCxnSpPr>
          <p:cNvPr id="19" name="Straight Connector 18"/>
          <p:cNvCxnSpPr/>
          <p:nvPr/>
        </p:nvCxnSpPr>
        <p:spPr>
          <a:xfrm>
            <a:off x="874322" y="2738227"/>
            <a:ext cx="131227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714662" y="2086135"/>
            <a:ext cx="2563346" cy="2292935"/>
          </a:xfrm>
          <a:prstGeom prst="rect">
            <a:avLst/>
          </a:prstGeom>
        </p:spPr>
        <p:txBody>
          <a:bodyPr wrap="square">
            <a:spAutoFit/>
          </a:bodyPr>
          <a:lstStyle/>
          <a:p>
            <a:pPr marL="0" lvl="3" algn="ctr">
              <a:spcBef>
                <a:spcPts val="1800"/>
              </a:spcBef>
              <a:buSzPct val="100000"/>
            </a:pPr>
            <a:r>
              <a:rPr lang="en-US" sz="1600" dirty="0">
                <a:latin typeface="Candara" panose="020E0502030303020204" pitchFamily="34" charset="0"/>
              </a:rPr>
              <a:t>Cannot include value of home you are living in; can include all other assets and property; entities including Trusts have special rules;  all owners accredited or $5 million net worth</a:t>
            </a:r>
          </a:p>
          <a:p>
            <a:pPr marL="0" lvl="3" algn="ctr">
              <a:spcBef>
                <a:spcPts val="1800"/>
              </a:spcBef>
              <a:buSzPct val="100000"/>
            </a:pPr>
            <a:r>
              <a:rPr lang="en-US" sz="1600" dirty="0">
                <a:solidFill>
                  <a:srgbClr val="4F81BD"/>
                </a:solidFill>
                <a:latin typeface="Candara" panose="020E0502030303020204" pitchFamily="34" charset="0"/>
              </a:rPr>
              <a:t> </a:t>
            </a:r>
          </a:p>
        </p:txBody>
      </p:sp>
      <p:sp>
        <p:nvSpPr>
          <p:cNvPr id="23" name="Rectangle 22"/>
          <p:cNvSpPr/>
          <p:nvPr/>
        </p:nvSpPr>
        <p:spPr>
          <a:xfrm>
            <a:off x="5676595" y="2086135"/>
            <a:ext cx="2727934" cy="1969770"/>
          </a:xfrm>
          <a:prstGeom prst="rect">
            <a:avLst/>
          </a:prstGeom>
        </p:spPr>
        <p:txBody>
          <a:bodyPr wrap="square">
            <a:spAutoFit/>
          </a:bodyPr>
          <a:lstStyle/>
          <a:p>
            <a:pPr marL="0" lvl="3" algn="ctr">
              <a:buSzPct val="100000"/>
            </a:pPr>
            <a:r>
              <a:rPr lang="en-US" sz="1600" b="1" dirty="0">
                <a:latin typeface="Candara" panose="020E0502030303020204" pitchFamily="34" charset="0"/>
              </a:rPr>
              <a:t>Single - $200,000 + </a:t>
            </a:r>
          </a:p>
          <a:p>
            <a:pPr marL="0" lvl="5" algn="ctr">
              <a:buSzPct val="100000"/>
            </a:pPr>
            <a:r>
              <a:rPr lang="en-US" sz="1600" dirty="0">
                <a:latin typeface="Candara" panose="020E0502030303020204" pitchFamily="34" charset="0"/>
              </a:rPr>
              <a:t>Past 2 years and the current year of annual gross income </a:t>
            </a:r>
          </a:p>
          <a:p>
            <a:pPr marL="0" lvl="5" algn="ctr">
              <a:spcBef>
                <a:spcPts val="1200"/>
              </a:spcBef>
              <a:buSzPct val="100000"/>
            </a:pPr>
            <a:endParaRPr lang="en-US" sz="1600" dirty="0">
              <a:latin typeface="Candara" panose="020E0502030303020204" pitchFamily="34" charset="0"/>
            </a:endParaRPr>
          </a:p>
          <a:p>
            <a:pPr marL="0" lvl="3" algn="ctr">
              <a:buSzPct val="100000"/>
            </a:pPr>
            <a:r>
              <a:rPr lang="en-US" sz="1600" b="1" dirty="0">
                <a:latin typeface="Candara" panose="020E0502030303020204" pitchFamily="34" charset="0"/>
              </a:rPr>
              <a:t>Married - $300,000+ </a:t>
            </a:r>
          </a:p>
          <a:p>
            <a:pPr marL="0" lvl="5" algn="ctr">
              <a:buSzPct val="100000"/>
            </a:pPr>
            <a:r>
              <a:rPr lang="en-US" sz="1600" dirty="0">
                <a:latin typeface="Candara" panose="020E0502030303020204" pitchFamily="34" charset="0"/>
              </a:rPr>
              <a:t>Past 2 years and the current year of annual gross income </a:t>
            </a:r>
          </a:p>
        </p:txBody>
      </p:sp>
    </p:spTree>
    <p:extLst>
      <p:ext uri="{BB962C8B-B14F-4D97-AF65-F5344CB8AC3E}">
        <p14:creationId xmlns:p14="http://schemas.microsoft.com/office/powerpoint/2010/main" val="17244405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ACCREDITED INVESTORS </a:t>
            </a:r>
          </a:p>
        </p:txBody>
      </p:sp>
      <p:grpSp>
        <p:nvGrpSpPr>
          <p:cNvPr id="5" name="Group 4"/>
          <p:cNvGrpSpPr/>
          <p:nvPr/>
        </p:nvGrpSpPr>
        <p:grpSpPr>
          <a:xfrm>
            <a:off x="2743197" y="1320330"/>
            <a:ext cx="2534811" cy="2879932"/>
            <a:chOff x="888555" y="1518341"/>
            <a:chExt cx="1645276" cy="2159949"/>
          </a:xfrm>
        </p:grpSpPr>
        <p:sp>
          <p:nvSpPr>
            <p:cNvPr id="6" name="Rounded Rectangle 5"/>
            <p:cNvSpPr/>
            <p:nvPr/>
          </p:nvSpPr>
          <p:spPr>
            <a:xfrm>
              <a:off x="888555" y="1518341"/>
              <a:ext cx="1645276" cy="2159949"/>
            </a:xfrm>
            <a:prstGeom prst="roundRect">
              <a:avLst>
                <a:gd name="adj" fmla="val 421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itle 13"/>
            <p:cNvSpPr txBox="1">
              <a:spLocks/>
            </p:cNvSpPr>
            <p:nvPr/>
          </p:nvSpPr>
          <p:spPr>
            <a:xfrm>
              <a:off x="1000108" y="1616251"/>
              <a:ext cx="1422170" cy="323165"/>
            </a:xfrm>
            <a:prstGeom prst="rect">
              <a:avLst/>
            </a:prstGeom>
            <a:ln>
              <a:solidFill>
                <a:schemeClr val="accent1"/>
              </a:solidFill>
            </a:ln>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2000" dirty="0">
                <a:solidFill>
                  <a:schemeClr val="tx1">
                    <a:lumMod val="50000"/>
                    <a:lumOff val="50000"/>
                  </a:schemeClr>
                </a:solidFill>
                <a:latin typeface="+mn-lt"/>
              </a:endParaRPr>
            </a:p>
          </p:txBody>
        </p:sp>
        <p:cxnSp>
          <p:nvCxnSpPr>
            <p:cNvPr id="9" name="Straight Connector 8"/>
            <p:cNvCxnSpPr/>
            <p:nvPr/>
          </p:nvCxnSpPr>
          <p:spPr>
            <a:xfrm>
              <a:off x="888555" y="200563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8555" y="203489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676595" y="1320329"/>
            <a:ext cx="2616615" cy="2879932"/>
            <a:chOff x="888555" y="1518341"/>
            <a:chExt cx="1645276" cy="2159949"/>
          </a:xfrm>
        </p:grpSpPr>
        <p:sp>
          <p:nvSpPr>
            <p:cNvPr id="12" name="Rounded Rectangle 11"/>
            <p:cNvSpPr/>
            <p:nvPr/>
          </p:nvSpPr>
          <p:spPr>
            <a:xfrm>
              <a:off x="888555" y="1518341"/>
              <a:ext cx="1645276" cy="2159949"/>
            </a:xfrm>
            <a:prstGeom prst="roundRect">
              <a:avLst>
                <a:gd name="adj" fmla="val 421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en-US" dirty="0">
                <a:solidFill>
                  <a:schemeClr val="tx1">
                    <a:lumMod val="50000"/>
                    <a:lumOff val="50000"/>
                  </a:schemeClr>
                </a:solidFill>
              </a:endParaRPr>
            </a:p>
          </p:txBody>
        </p:sp>
        <p:sp>
          <p:nvSpPr>
            <p:cNvPr id="14" name="Title 13"/>
            <p:cNvSpPr txBox="1">
              <a:spLocks/>
            </p:cNvSpPr>
            <p:nvPr/>
          </p:nvSpPr>
          <p:spPr>
            <a:xfrm>
              <a:off x="1000108" y="1627792"/>
              <a:ext cx="1422170" cy="300083"/>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chemeClr val="tx1"/>
                  </a:solidFill>
                  <a:latin typeface="Candara" panose="020E0502030303020204" pitchFamily="34" charset="0"/>
                </a:rPr>
                <a:t>ACCREDITED</a:t>
              </a:r>
            </a:p>
          </p:txBody>
        </p:sp>
        <p:cxnSp>
          <p:nvCxnSpPr>
            <p:cNvPr id="15" name="Straight Connector 14"/>
            <p:cNvCxnSpPr/>
            <p:nvPr/>
          </p:nvCxnSpPr>
          <p:spPr>
            <a:xfrm>
              <a:off x="888555" y="2005630"/>
              <a:ext cx="164527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88555" y="2034890"/>
              <a:ext cx="164527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743199" y="1512432"/>
            <a:ext cx="2534810" cy="369332"/>
          </a:xfrm>
          <a:prstGeom prst="rect">
            <a:avLst/>
          </a:prstGeom>
        </p:spPr>
        <p:txBody>
          <a:bodyPr wrap="square">
            <a:spAutoFit/>
          </a:bodyPr>
          <a:lstStyle/>
          <a:p>
            <a:pPr marL="0" lvl="2" algn="ctr">
              <a:buNone/>
            </a:pPr>
            <a:r>
              <a:rPr lang="en-US" dirty="0">
                <a:latin typeface="Candara" panose="020E0502030303020204" pitchFamily="34" charset="0"/>
              </a:rPr>
              <a:t>UNACCREDITED</a:t>
            </a:r>
          </a:p>
        </p:txBody>
      </p:sp>
      <p:sp>
        <p:nvSpPr>
          <p:cNvPr id="18" name="Rectangle 17"/>
          <p:cNvSpPr/>
          <p:nvPr/>
        </p:nvSpPr>
        <p:spPr>
          <a:xfrm>
            <a:off x="310656" y="2018000"/>
            <a:ext cx="2432541" cy="1384995"/>
          </a:xfrm>
          <a:prstGeom prst="rect">
            <a:avLst/>
          </a:prstGeom>
        </p:spPr>
        <p:txBody>
          <a:bodyPr wrap="square">
            <a:spAutoFit/>
          </a:bodyPr>
          <a:lstStyle/>
          <a:p>
            <a:pPr marL="0" lvl="2" algn="ctr"/>
            <a:r>
              <a:rPr lang="en-US" sz="2100" dirty="0">
                <a:latin typeface="Candara" panose="020E0502030303020204" pitchFamily="34" charset="0"/>
              </a:rPr>
              <a:t>SEC policy/reasoning on “Accredited vs. Non- Accredited” </a:t>
            </a:r>
          </a:p>
        </p:txBody>
      </p:sp>
      <p:cxnSp>
        <p:nvCxnSpPr>
          <p:cNvPr id="19" name="Straight Connector 18"/>
          <p:cNvCxnSpPr/>
          <p:nvPr/>
        </p:nvCxnSpPr>
        <p:spPr>
          <a:xfrm flipV="1">
            <a:off x="803974" y="3248180"/>
            <a:ext cx="1312270" cy="261502"/>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743198" y="2051548"/>
            <a:ext cx="2631884" cy="2062103"/>
          </a:xfrm>
          <a:prstGeom prst="rect">
            <a:avLst/>
          </a:prstGeom>
        </p:spPr>
        <p:txBody>
          <a:bodyPr wrap="square">
            <a:spAutoFit/>
          </a:bodyPr>
          <a:lstStyle/>
          <a:p>
            <a:pPr marL="0" lvl="2" algn="ctr">
              <a:buNone/>
            </a:pPr>
            <a:r>
              <a:rPr lang="en-US" sz="1600" dirty="0">
                <a:latin typeface="Candara" panose="020E0502030303020204" pitchFamily="34" charset="0"/>
              </a:rPr>
              <a:t>SEC takes more time and money to protect UNACCREDITED (UA)</a:t>
            </a:r>
          </a:p>
          <a:p>
            <a:pPr marL="0" lvl="3" algn="ctr">
              <a:buSzPct val="100000"/>
            </a:pPr>
            <a:r>
              <a:rPr lang="en-US" sz="1600" dirty="0">
                <a:latin typeface="Candara" panose="020E0502030303020204" pitchFamily="34" charset="0"/>
              </a:rPr>
              <a:t>The UA don't have the sophistication, assistance of professionals  or money to protect themselves </a:t>
            </a:r>
          </a:p>
          <a:p>
            <a:pPr marL="0" lvl="3" algn="ctr">
              <a:buSzPct val="100000"/>
            </a:pPr>
            <a:r>
              <a:rPr lang="en-US" sz="1600" dirty="0">
                <a:latin typeface="Candara" panose="020E0502030303020204" pitchFamily="34" charset="0"/>
              </a:rPr>
              <a:t>Protect the little guy </a:t>
            </a:r>
          </a:p>
        </p:txBody>
      </p:sp>
      <p:sp>
        <p:nvSpPr>
          <p:cNvPr id="23" name="Rectangle 22"/>
          <p:cNvSpPr/>
          <p:nvPr/>
        </p:nvSpPr>
        <p:spPr>
          <a:xfrm>
            <a:off x="5676595" y="2270767"/>
            <a:ext cx="2616615" cy="1569660"/>
          </a:xfrm>
          <a:prstGeom prst="rect">
            <a:avLst/>
          </a:prstGeom>
        </p:spPr>
        <p:txBody>
          <a:bodyPr wrap="square">
            <a:spAutoFit/>
          </a:bodyPr>
          <a:lstStyle/>
          <a:p>
            <a:pPr marL="0" lvl="2" algn="ctr">
              <a:buSzPct val="100000"/>
            </a:pPr>
            <a:r>
              <a:rPr lang="en-US" sz="1600" dirty="0">
                <a:latin typeface="Candara" panose="020E0502030303020204" pitchFamily="34" charset="0"/>
              </a:rPr>
              <a:t>SEC takes less time and money to protect ACCREDITED </a:t>
            </a:r>
          </a:p>
          <a:p>
            <a:pPr marL="0" lvl="3" algn="ctr">
              <a:buSzPct val="100000"/>
            </a:pPr>
            <a:r>
              <a:rPr lang="en-US" sz="1600" dirty="0">
                <a:latin typeface="Candara" panose="020E0502030303020204" pitchFamily="34" charset="0"/>
              </a:rPr>
              <a:t>Accredited have their own resources to protect themselves </a:t>
            </a:r>
          </a:p>
        </p:txBody>
      </p:sp>
    </p:spTree>
    <p:extLst>
      <p:ext uri="{BB962C8B-B14F-4D97-AF65-F5344CB8AC3E}">
        <p14:creationId xmlns:p14="http://schemas.microsoft.com/office/powerpoint/2010/main" val="314372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“IN STATE” OR NATIONWIDE OFFERINGS </a:t>
            </a:r>
          </a:p>
        </p:txBody>
      </p:sp>
      <p:sp>
        <p:nvSpPr>
          <p:cNvPr id="3" name="Content Placeholder 2"/>
          <p:cNvSpPr>
            <a:spLocks noGrp="1"/>
          </p:cNvSpPr>
          <p:nvPr>
            <p:ph sz="quarter" idx="13"/>
          </p:nvPr>
        </p:nvSpPr>
        <p:spPr>
          <a:xfrm>
            <a:off x="262583" y="914400"/>
            <a:ext cx="8420241" cy="2822713"/>
          </a:xfrm>
        </p:spPr>
        <p:txBody>
          <a:bodyPr>
            <a:noAutofit/>
          </a:bodyPr>
          <a:lstStyle/>
          <a:p>
            <a:pPr marL="0" indent="0">
              <a:lnSpc>
                <a:spcPct val="120000"/>
              </a:lnSpc>
              <a:spcBef>
                <a:spcPts val="600"/>
              </a:spcBef>
              <a:buNone/>
            </a:pPr>
            <a:r>
              <a:rPr lang="en-US" sz="1200" dirty="0"/>
              <a:t>	</a:t>
            </a:r>
          </a:p>
          <a:p>
            <a:pPr marL="0" indent="0">
              <a:lnSpc>
                <a:spcPct val="120000"/>
              </a:lnSpc>
              <a:spcBef>
                <a:spcPts val="600"/>
              </a:spcBef>
              <a:buNone/>
            </a:pPr>
            <a:endParaRPr lang="en-US" sz="1200" dirty="0">
              <a:solidFill>
                <a:schemeClr val="accent1"/>
              </a:solidFill>
            </a:endParaRPr>
          </a:p>
          <a:p>
            <a:pPr marL="0" indent="0">
              <a:lnSpc>
                <a:spcPct val="120000"/>
              </a:lnSpc>
              <a:spcBef>
                <a:spcPts val="600"/>
              </a:spcBef>
              <a:buNone/>
            </a:pPr>
            <a:endParaRPr lang="en-US" sz="1200" dirty="0">
              <a:solidFill>
                <a:schemeClr val="accent1"/>
              </a:solidFill>
            </a:endParaRPr>
          </a:p>
          <a:p>
            <a:pPr marL="0" indent="0">
              <a:lnSpc>
                <a:spcPct val="120000"/>
              </a:lnSpc>
              <a:spcBef>
                <a:spcPts val="600"/>
              </a:spcBef>
              <a:buNone/>
            </a:pPr>
            <a:r>
              <a:rPr lang="en-US" sz="1200" dirty="0">
                <a:solidFill>
                  <a:schemeClr val="accent1"/>
                </a:solidFill>
              </a:rPr>
              <a:t>Intrastate vs. Interstate</a:t>
            </a:r>
          </a:p>
          <a:p>
            <a:pPr lvl="2">
              <a:lnSpc>
                <a:spcPct val="120000"/>
              </a:lnSpc>
              <a:spcBef>
                <a:spcPts val="600"/>
              </a:spcBef>
              <a:buSzPct val="100000"/>
            </a:pPr>
            <a:r>
              <a:rPr lang="en-US" sz="1100" dirty="0">
                <a:solidFill>
                  <a:schemeClr val="tx1"/>
                </a:solidFill>
              </a:rPr>
              <a:t>Intra State Offerings – Section 3(a)(11) and/or Rule 147; Rule 147 is a safe harbor with more restricted guidelines than Section3(a)(11);  look easier but  it’s COMPLEX ; both applicable only to ISSUERS (NOT RESALES)</a:t>
            </a:r>
          </a:p>
          <a:p>
            <a:pPr lvl="2">
              <a:lnSpc>
                <a:spcPct val="120000"/>
              </a:lnSpc>
              <a:spcBef>
                <a:spcPts val="600"/>
              </a:spcBef>
              <a:buSzPct val="100000"/>
            </a:pPr>
            <a:r>
              <a:rPr lang="en-US" sz="1100" dirty="0">
                <a:solidFill>
                  <a:schemeClr val="tx1"/>
                </a:solidFill>
              </a:rPr>
              <a:t>Offers NOT Just Sales are Covered</a:t>
            </a:r>
          </a:p>
          <a:p>
            <a:pPr lvl="2"/>
            <a:r>
              <a:rPr lang="en-US" sz="1100" b="1" dirty="0"/>
              <a:t>Rule 147: The Intra-state Offering Exemption  Safe Harbor </a:t>
            </a:r>
          </a:p>
          <a:p>
            <a:pPr lvl="3"/>
            <a:r>
              <a:rPr lang="en-US" dirty="0"/>
              <a:t>Rule 147, adopted under Section 3(a)(11) of the Securities Act, grants an exemption from registration to issuers conducting an intra-state offering that satisfy the following conditions:</a:t>
            </a:r>
          </a:p>
          <a:p>
            <a:pPr lvl="3" fontAlgn="t"/>
            <a:r>
              <a:rPr lang="en-US" dirty="0"/>
              <a:t>The issuer must be organized and doing business in the state where the securities are offered and sold.</a:t>
            </a:r>
          </a:p>
          <a:p>
            <a:pPr lvl="3" fontAlgn="t"/>
            <a:r>
              <a:rPr lang="en-US" dirty="0"/>
              <a:t>General advertising and general solicitation to market the securities are allowed only within the state and there is no limit on the amount of securities that may be sold.(no internet) </a:t>
            </a:r>
          </a:p>
          <a:p>
            <a:pPr lvl="3" fontAlgn="t"/>
            <a:endParaRPr lang="en-US" dirty="0"/>
          </a:p>
        </p:txBody>
      </p:sp>
    </p:spTree>
    <p:extLst>
      <p:ext uri="{BB962C8B-B14F-4D97-AF65-F5344CB8AC3E}">
        <p14:creationId xmlns:p14="http://schemas.microsoft.com/office/powerpoint/2010/main" val="23571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“IN STATE” OR NATIONWIDE OFFERINGS </a:t>
            </a:r>
          </a:p>
        </p:txBody>
      </p:sp>
      <p:sp>
        <p:nvSpPr>
          <p:cNvPr id="3" name="Content Placeholder 2"/>
          <p:cNvSpPr>
            <a:spLocks noGrp="1"/>
          </p:cNvSpPr>
          <p:nvPr>
            <p:ph sz="quarter" idx="13"/>
          </p:nvPr>
        </p:nvSpPr>
        <p:spPr>
          <a:xfrm>
            <a:off x="262583" y="1073426"/>
            <a:ext cx="8420241" cy="1908313"/>
          </a:xfrm>
        </p:spPr>
        <p:txBody>
          <a:bodyPr>
            <a:noAutofit/>
          </a:bodyPr>
          <a:lstStyle/>
          <a:p>
            <a:pPr marL="0" indent="0">
              <a:lnSpc>
                <a:spcPct val="120000"/>
              </a:lnSpc>
              <a:spcBef>
                <a:spcPts val="600"/>
              </a:spcBef>
              <a:buNone/>
            </a:pPr>
            <a:r>
              <a:rPr lang="en-US" sz="1400" dirty="0"/>
              <a:t>	</a:t>
            </a:r>
          </a:p>
          <a:p>
            <a:pPr marL="0" indent="0">
              <a:lnSpc>
                <a:spcPct val="120000"/>
              </a:lnSpc>
              <a:spcBef>
                <a:spcPts val="600"/>
              </a:spcBef>
              <a:buNone/>
            </a:pPr>
            <a:endParaRPr lang="en-US" sz="1400" dirty="0">
              <a:solidFill>
                <a:schemeClr val="accent1"/>
              </a:solidFill>
            </a:endParaRPr>
          </a:p>
          <a:p>
            <a:pPr marL="0" indent="0">
              <a:lnSpc>
                <a:spcPct val="120000"/>
              </a:lnSpc>
              <a:spcBef>
                <a:spcPts val="600"/>
              </a:spcBef>
              <a:buNone/>
            </a:pPr>
            <a:endParaRPr lang="en-US" sz="1400" dirty="0">
              <a:solidFill>
                <a:schemeClr val="accent1"/>
              </a:solidFill>
            </a:endParaRPr>
          </a:p>
          <a:p>
            <a:pPr marL="0" indent="0">
              <a:lnSpc>
                <a:spcPct val="120000"/>
              </a:lnSpc>
              <a:spcBef>
                <a:spcPts val="600"/>
              </a:spcBef>
              <a:buNone/>
            </a:pPr>
            <a:r>
              <a:rPr lang="en-US" sz="1400" dirty="0">
                <a:solidFill>
                  <a:schemeClr val="accent1"/>
                </a:solidFill>
              </a:rPr>
              <a:t>Intrastate vs. Interstate</a:t>
            </a:r>
          </a:p>
          <a:p>
            <a:pPr lvl="3" fontAlgn="t"/>
            <a:r>
              <a:rPr lang="en-US" sz="1100" dirty="0"/>
              <a:t>Resales are permitted to in-state residents. Resales by non-affiliates to out-of-state residents are only permitted beginning nine months after the last sale of securities by the issuer. The exemption is destroyed if </a:t>
            </a:r>
            <a:r>
              <a:rPr lang="en-US" sz="1100" b="1" dirty="0"/>
              <a:t>offer</a:t>
            </a:r>
            <a:r>
              <a:rPr lang="en-US" sz="1100" dirty="0"/>
              <a:t>s or sales are made to out-of-state residents.</a:t>
            </a:r>
          </a:p>
          <a:p>
            <a:pPr lvl="3"/>
            <a:r>
              <a:rPr lang="en-US" sz="1100" dirty="0"/>
              <a:t>The in-state requirements of Rule 147 put significant constraints not only on the type of investors that companies may approach but also on the method of communication with those investors. As a result, Rule 147 may be of limited benefit to companies seeking to raise capital. It should also be noted that Rule 147's requirements are absolute and that there is no "reasonable basis to believe" standard as in Regulation D </a:t>
            </a:r>
          </a:p>
          <a:p>
            <a:pPr lvl="3"/>
            <a:r>
              <a:rPr lang="en-US" sz="1100" dirty="0"/>
              <a:t>You may still fall back on Section 3(a)(11) </a:t>
            </a:r>
          </a:p>
        </p:txBody>
      </p:sp>
    </p:spTree>
    <p:extLst>
      <p:ext uri="{BB962C8B-B14F-4D97-AF65-F5344CB8AC3E}">
        <p14:creationId xmlns:p14="http://schemas.microsoft.com/office/powerpoint/2010/main" val="405913137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10918</TotalTime>
  <Words>5480</Words>
  <Application>Microsoft Macintosh PowerPoint</Application>
  <PresentationFormat>On-screen Show (16:9)</PresentationFormat>
  <Paragraphs>414</Paragraphs>
  <Slides>57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宋体</vt:lpstr>
      <vt:lpstr>Arial</vt:lpstr>
      <vt:lpstr>Calibri</vt:lpstr>
      <vt:lpstr>Calibri Light</vt:lpstr>
      <vt:lpstr>Candara</vt:lpstr>
      <vt:lpstr>Impact</vt:lpstr>
      <vt:lpstr>Lucida Grande</vt:lpstr>
      <vt:lpstr>Times New Roman</vt:lpstr>
      <vt:lpstr>Custom Design</vt:lpstr>
      <vt:lpstr>Main Event</vt:lpstr>
      <vt:lpstr>PRIVATE EQUITY &amp; SEC REGULATIONS  Josh Cantwell &amp; Joe Carney, Esq.</vt:lpstr>
      <vt:lpstr>THE ELEPHANT IN THE ROOM!</vt:lpstr>
      <vt:lpstr>SEC REGULATIONS </vt:lpstr>
      <vt:lpstr>DID YOU KNOW?</vt:lpstr>
      <vt:lpstr>3 THINGS TO CONSIDER  </vt:lpstr>
      <vt:lpstr>ACCREDITED INVESTORS </vt:lpstr>
      <vt:lpstr>ACCREDITED INVESTORS </vt:lpstr>
      <vt:lpstr>“IN STATE” OR NATIONWIDE OFFERINGS </vt:lpstr>
      <vt:lpstr>“IN STATE” OR NATIONWIDE OFFERINGS </vt:lpstr>
      <vt:lpstr>“IN STATE” OR NATIONWIDE OFFERINGS </vt:lpstr>
      <vt:lpstr>PRIOR EXISTING RELATIONSHIP VS.  GENERAL SOLICITATION</vt:lpstr>
      <vt:lpstr>PRIOR EXISTING RELATIONSHIP VS.  GENERAL SOLICITATION</vt:lpstr>
      <vt:lpstr>FEDERAL LEVEL:  EXEMPTION FROM REGISTRATION UNDER REG “D” OFFERING </vt:lpstr>
      <vt:lpstr>FEDERAL LEVEL:  EXEMPTION FROM REGISTRATION UNDER REG “D” OFFERING </vt:lpstr>
      <vt:lpstr>FEDERAL LEVEL: EXEMPTION FROM REGISTRATION REG “D” OFFERING </vt:lpstr>
      <vt:lpstr>FEDERAL LEVEL: EXEMPTION FROM REGISTRATION REG “D” OFFERING </vt:lpstr>
      <vt:lpstr>PowerPoint Presentation</vt:lpstr>
      <vt:lpstr>FEDERAL LEVEL:  EXEMPTIONS FROM REGISTRATION REG “D” OFFERING </vt:lpstr>
      <vt:lpstr>FEDERAL LEVEL:  EXEMPTIONS FROM REGISTRATION REG “D” OFFERING </vt:lpstr>
      <vt:lpstr>FEDERAL LEVEL:  EXEMPTIONS FROM REGISTRATION REG “D” OFFERING </vt:lpstr>
      <vt:lpstr>FEDERAL LEVEL:  EXEMPTION FROM REGISTRATION REG “D” OFFERING </vt:lpstr>
      <vt:lpstr>FEDERAL LEVEL:  EXEMPTION FROM REGISTRATION REG “D” OFFERING </vt:lpstr>
      <vt:lpstr>FEDERAL LEVEL:  EXEMPTION FROM REGISTRATION REG “D” OFFERING </vt:lpstr>
      <vt:lpstr>FEDERAL LEVEL: EXEMPTION FROM REGISTRATION REG “D” OFFERING </vt:lpstr>
      <vt:lpstr>FEDERAL LEVEL: EXEMPTION FROM REGISTRATION REG “D” OFFERING </vt:lpstr>
      <vt:lpstr>FEDERAL LEVEL: EXEMPTION FROM REGISTRATION REG “D” OFFERING </vt:lpstr>
      <vt:lpstr>FEDERAL LEVEL: EXEMPTON FROM REGISTRATION A.K.A. REG “D” OFFERING </vt:lpstr>
      <vt:lpstr>FEDERAL LEVEL: EXEMPTON FROM REGISTRATION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EXECUTIVE SUMMARY </vt:lpstr>
      <vt:lpstr>PRIVATE PLACEMENT MEMORANDUM </vt:lpstr>
      <vt:lpstr>FEDERAL LEVEL: CLAIM OF EXEMPTION FROM REGISTRATION A.K.A. REG “D” OFFERING </vt:lpstr>
      <vt:lpstr>FEDERAL LEVEL: CLAIM OF EXEMPTION FROM REGISTRATION A.K.A. REG “D” OFFERING </vt:lpstr>
      <vt:lpstr>FEDERAL LEVEL: CLAIM OF EXEMPTION FROM A.K.A. REG “D” OFFERING </vt:lpstr>
      <vt:lpstr>FEDERAL LEVEL: CLAIM OF EXEMPTION FROM A.K.A. REG “D” OFFERING </vt:lpstr>
      <vt:lpstr>FEDERAL LEVEL: CLAIM OF EXEMPTION FROM REGISTRATION A.K.A. REG “D” OFFERING </vt:lpstr>
      <vt:lpstr>FEDERAL LEVEL: CLAIM OF EXEMPTION FROM REGISTRATION A.K.A. REG “D” OFFERING </vt:lpstr>
      <vt:lpstr>FEDERAL LEVEL: CLAIM OF EXEMPTION FROM REGISTRATION A.K.A. REG “D” OFFERING </vt:lpstr>
      <vt:lpstr>CROWD FUNDING: (POOLING) / PART OF JOBS ACT</vt:lpstr>
      <vt:lpstr>CROWD FUNDING: (POOLING) / PART OF JOBS ACT</vt:lpstr>
      <vt:lpstr>CROWD FUNDING: (POOLING) / PART OF JOBS ACT</vt:lpstr>
      <vt:lpstr>TOP CROWD FUNDING WEBSITES WWW.CROWDFUNDING.COM</vt:lpstr>
      <vt:lpstr>CROWD FUNDING: (POOLING) / PART OF JOBS ACT</vt:lpstr>
      <vt:lpstr>MISC. FUNDING QUESTIONS ANSWERED</vt:lpstr>
      <vt:lpstr>FAMILY ACROSS STATE BORDERS</vt:lpstr>
      <vt:lpstr>FAMILY ACROSS STATE BORDERS</vt:lpstr>
      <vt:lpstr>INTERNATIONAL INVESTORS</vt:lpstr>
      <vt:lpstr>INTERNATIONAL INVESTORS</vt:lpstr>
      <vt:lpstr>DODD FRANK / SAFE ACT</vt:lpstr>
      <vt:lpstr>226 Units </vt:lpstr>
      <vt:lpstr>226 Units </vt:lpstr>
    </vt:vector>
  </TitlesOfParts>
  <Company>Mercury Radio Arts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Lafferty</dc:creator>
  <cp:lastModifiedBy>Josh Cantwell</cp:lastModifiedBy>
  <cp:revision>266</cp:revision>
  <cp:lastPrinted>2016-01-28T15:43:54Z</cp:lastPrinted>
  <dcterms:created xsi:type="dcterms:W3CDTF">2014-05-30T12:44:34Z</dcterms:created>
  <dcterms:modified xsi:type="dcterms:W3CDTF">2023-10-31T19:22:17Z</dcterms:modified>
</cp:coreProperties>
</file>