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562" r:id="rId3"/>
    <p:sldId id="1638" r:id="rId4"/>
    <p:sldId id="1658" r:id="rId5"/>
    <p:sldId id="1643" r:id="rId6"/>
    <p:sldId id="575" r:id="rId7"/>
    <p:sldId id="1682" r:id="rId8"/>
    <p:sldId id="1661" r:id="rId9"/>
    <p:sldId id="1637" r:id="rId10"/>
    <p:sldId id="1681" r:id="rId11"/>
    <p:sldId id="587" r:id="rId12"/>
    <p:sldId id="1683" r:id="rId13"/>
    <p:sldId id="1664" r:id="rId14"/>
    <p:sldId id="1665" r:id="rId15"/>
    <p:sldId id="1666" r:id="rId16"/>
    <p:sldId id="577" r:id="rId17"/>
    <p:sldId id="1655" r:id="rId18"/>
    <p:sldId id="1668" r:id="rId19"/>
    <p:sldId id="1662" r:id="rId20"/>
    <p:sldId id="1656" r:id="rId21"/>
    <p:sldId id="1678" r:id="rId22"/>
    <p:sldId id="1667" r:id="rId23"/>
    <p:sldId id="1654" r:id="rId24"/>
    <p:sldId id="285" r:id="rId25"/>
    <p:sldId id="1660" r:id="rId26"/>
    <p:sldId id="1657" r:id="rId27"/>
    <p:sldId id="586" r:id="rId28"/>
    <p:sldId id="1659" r:id="rId29"/>
    <p:sldId id="1684" r:id="rId30"/>
    <p:sldId id="5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3927"/>
    <p:restoredTop sz="96875"/>
  </p:normalViewPr>
  <p:slideViewPr>
    <p:cSldViewPr snapToGrid="0" snapToObjects="1">
      <p:cViewPr varScale="1">
        <p:scale>
          <a:sx n="193" d="100"/>
          <a:sy n="193" d="100"/>
        </p:scale>
        <p:origin x="736" y="200"/>
      </p:cViewPr>
      <p:guideLst/>
    </p:cSldViewPr>
  </p:slideViewPr>
  <p:outlineViewPr>
    <p:cViewPr>
      <p:scale>
        <a:sx n="33" d="100"/>
        <a:sy n="33" d="100"/>
      </p:scale>
      <p:origin x="0" y="-72"/>
    </p:cViewPr>
  </p:outlineViewPr>
  <p:notesTextViewPr>
    <p:cViewPr>
      <p:scale>
        <a:sx n="1" d="1"/>
        <a:sy n="1" d="1"/>
      </p:scale>
      <p:origin x="0" y="0"/>
    </p:cViewPr>
  </p:notesTextViewPr>
  <p:sorterViewPr>
    <p:cViewPr>
      <p:scale>
        <a:sx n="108" d="100"/>
        <a:sy n="10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022E8-3A9D-FA4B-85F7-D4B656111CCB}" type="datetimeFigureOut">
              <a:rPr lang="en-US" smtClean="0"/>
              <a:t>3/10/22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F76DA-E70C-A047-B68E-38E064086D18}" type="slidenum">
              <a:rPr lang="en-US" smtClean="0"/>
              <a:t>‹#›</a:t>
            </a:fld>
            <a:endParaRPr lang="en-US"/>
          </a:p>
        </p:txBody>
      </p:sp>
    </p:spTree>
    <p:extLst>
      <p:ext uri="{BB962C8B-B14F-4D97-AF65-F5344CB8AC3E}">
        <p14:creationId xmlns:p14="http://schemas.microsoft.com/office/powerpoint/2010/main" val="355856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2F76DA-E70C-A047-B68E-38E064086D18}" type="slidenum">
              <a:rPr lang="en-US" smtClean="0"/>
              <a:t>1</a:t>
            </a:fld>
            <a:endParaRPr lang="en-US"/>
          </a:p>
        </p:txBody>
      </p:sp>
    </p:spTree>
    <p:extLst>
      <p:ext uri="{BB962C8B-B14F-4D97-AF65-F5344CB8AC3E}">
        <p14:creationId xmlns:p14="http://schemas.microsoft.com/office/powerpoint/2010/main" val="3605988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93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In the residential real estate investing space, getting in on profitable, high-value deals is simple -- it takes six simple steps that you can repeat over and over again. These are the foundation of real estate and real estate investing. To get in the market and make serious profits, you need.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FOUNDATION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FIND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FIGURE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FUND It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FIX &amp; FILL It (hold or refinance)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FLIP It</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510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In the residential real estate investing space, getting in on profitable, high-value deals is simple -- it takes six simple steps that you can repeat over and over again. These are the foundation of real estate and real estate investing. To get in the market and make serious profits, you need.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FOUNDATION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FIND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FIGURE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FUND It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FIX &amp; FILL It (hold or refinance)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FLIP It</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9521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In the residential real estate investing space, getting in on profitable, high-value deals is simple -- it takes six simple steps that you can repeat over and over again. These are the foundation of real estate and real estate investing. To get in the market and make serious profits, you need.</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FOUNDATION </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FIND It</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FIGURE It</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FUND It </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FIX &amp; FILL It (hold or refinance)</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FLIP It</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733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26</a:t>
            </a:fld>
            <a:endParaRPr lang="en-US" dirty="0"/>
          </a:p>
        </p:txBody>
      </p:sp>
    </p:spTree>
    <p:extLst>
      <p:ext uri="{BB962C8B-B14F-4D97-AF65-F5344CB8AC3E}">
        <p14:creationId xmlns:p14="http://schemas.microsoft.com/office/powerpoint/2010/main" val="2091935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27</a:t>
            </a:fld>
            <a:endParaRPr lang="en-US" dirty="0"/>
          </a:p>
        </p:txBody>
      </p:sp>
    </p:spTree>
    <p:extLst>
      <p:ext uri="{BB962C8B-B14F-4D97-AF65-F5344CB8AC3E}">
        <p14:creationId xmlns:p14="http://schemas.microsoft.com/office/powerpoint/2010/main" val="408803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30</a:t>
            </a:fld>
            <a:endParaRPr lang="en-US" dirty="0"/>
          </a:p>
        </p:txBody>
      </p:sp>
    </p:spTree>
    <p:extLst>
      <p:ext uri="{BB962C8B-B14F-4D97-AF65-F5344CB8AC3E}">
        <p14:creationId xmlns:p14="http://schemas.microsoft.com/office/powerpoint/2010/main" val="184037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17347-A917-0446-92E8-CC088B7554F6}" type="slidenum">
              <a:rPr lang="en-US" smtClean="0"/>
              <a:pPr/>
              <a:t>2</a:t>
            </a:fld>
            <a:endParaRPr lang="en-US" dirty="0"/>
          </a:p>
        </p:txBody>
      </p:sp>
    </p:spTree>
    <p:extLst>
      <p:ext uri="{BB962C8B-B14F-4D97-AF65-F5344CB8AC3E}">
        <p14:creationId xmlns:p14="http://schemas.microsoft.com/office/powerpoint/2010/main" val="350244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lvl="0"/>
            <a:fld id="{DA1CB482-F0AD-4F3A-83FB-5409690D1158}" type="slidenum">
              <a:rPr lang="en-US"/>
              <a:t>6</a:t>
            </a:fld>
            <a:endParaRPr lang="en-US" dirty="0"/>
          </a:p>
        </p:txBody>
      </p:sp>
    </p:spTree>
    <p:extLst>
      <p:ext uri="{BB962C8B-B14F-4D97-AF65-F5344CB8AC3E}">
        <p14:creationId xmlns:p14="http://schemas.microsoft.com/office/powerpoint/2010/main" val="414076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2F76DA-E70C-A047-B68E-38E064086D18}" type="slidenum">
              <a:rPr lang="en-US" smtClean="0"/>
              <a:t>9</a:t>
            </a:fld>
            <a:endParaRPr lang="en-US"/>
          </a:p>
        </p:txBody>
      </p:sp>
    </p:spTree>
    <p:extLst>
      <p:ext uri="{BB962C8B-B14F-4D97-AF65-F5344CB8AC3E}">
        <p14:creationId xmlns:p14="http://schemas.microsoft.com/office/powerpoint/2010/main" val="323062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70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504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In the residential real estate investing space, getting in on profitable, high-value deals is simple -- it takes six simple steps that you can repeat over and over again. These are the foundation of real estate and real estate investing. To get in the market and make serious profits, you need.</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FOUNDATION </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FIND It</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FIGURE It</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FUND It </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FIX &amp; FILL It (hold or refinance)</a:t>
            </a:r>
            <a:endParaRPr sz="1200" b="0" i="0" u="none" strike="noStrike" cap="none"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dirty="0">
                <a:solidFill>
                  <a:schemeClr val="dk1"/>
                </a:solidFill>
                <a:latin typeface="Calibri"/>
                <a:ea typeface="Calibri"/>
                <a:cs typeface="Calibri"/>
                <a:sym typeface="Calibri"/>
              </a:rPr>
              <a:t>FLIP It</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13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In the residential real estate investing space, getting in on profitable, high-value deals is simple -- it takes six simple steps that you can repeat over and over again. These are the foundation of real estate and real estate investing. To get in the market and make serious profits, you need.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FOUNDATION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FIND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FIGURE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FUND It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FIX &amp; FILL It (hold or refinance)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FLIP It</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1461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In the residential real estate investing space, getting in on profitable, high-value deals is simple -- it takes six simple steps that you can repeat over and over again. These are the foundation of real estate and real estate investing. To get in the market and make serious profits, you need.</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FOUNDATION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FIND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FIGURE It</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FUND It </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FIX &amp; FILL It (hold or refinance)</a:t>
            </a:r>
            <a:endParaRPr sz="12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AutoNum type="arabicPeriod"/>
            </a:pPr>
            <a:r>
              <a:rPr lang="en" sz="1200" b="0" i="0" u="none" strike="noStrike" cap="none">
                <a:solidFill>
                  <a:schemeClr val="dk1"/>
                </a:solidFill>
                <a:latin typeface="Calibri"/>
                <a:ea typeface="Calibri"/>
                <a:cs typeface="Calibri"/>
                <a:sym typeface="Calibri"/>
              </a:rPr>
              <a:t>FLIP It</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575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FA0A-567D-BD49-AE04-717E6C975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AFF890-5786-FE49-85A9-7220F2644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0F3BF1-65E2-164D-B375-EC719AA21332}"/>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5" name="Footer Placeholder 4">
            <a:extLst>
              <a:ext uri="{FF2B5EF4-FFF2-40B4-BE49-F238E27FC236}">
                <a16:creationId xmlns:a16="http://schemas.microsoft.com/office/drawing/2014/main" id="{9136D6FC-F3F2-9443-9B7D-2595D476A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25001-5D3D-E44A-9298-F9C45B125521}"/>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21921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14D8C-4A38-B64E-A6E2-91A460FF0C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925758-337E-3A48-81A4-D04A0D3545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45153-6338-B147-8D90-F78A74EA59C0}"/>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5" name="Footer Placeholder 4">
            <a:extLst>
              <a:ext uri="{FF2B5EF4-FFF2-40B4-BE49-F238E27FC236}">
                <a16:creationId xmlns:a16="http://schemas.microsoft.com/office/drawing/2014/main" id="{8E69C65C-85DC-B840-9DB0-D3518E4DE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0A951-5D0E-5146-BB4C-7A70DDCFBFAC}"/>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26682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0C9FA3-6424-2647-BF5F-819DF88EC2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059410-9965-6C4D-8280-C4087D4097E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EF930-DEF8-8A4D-B3CB-ED6F813568F9}"/>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5" name="Footer Placeholder 4">
            <a:extLst>
              <a:ext uri="{FF2B5EF4-FFF2-40B4-BE49-F238E27FC236}">
                <a16:creationId xmlns:a16="http://schemas.microsoft.com/office/drawing/2014/main" id="{53AED956-CBE6-7A48-B88B-60B19AB8F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0EC03-78C4-E843-8A70-CF024ADAE359}"/>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2420470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2800"/>
              <a:buFont typeface="Arial"/>
              <a:buNone/>
              <a:defRPr sz="1800"/>
            </a:lvl2pPr>
            <a:lvl3pPr lvl="2">
              <a:spcBef>
                <a:spcPts val="0"/>
              </a:spcBef>
              <a:spcAft>
                <a:spcPts val="0"/>
              </a:spcAft>
              <a:buSzPts val="2800"/>
              <a:buFont typeface="Arial"/>
              <a:buNone/>
              <a:defRPr sz="1800"/>
            </a:lvl3pPr>
            <a:lvl4pPr lvl="3">
              <a:spcBef>
                <a:spcPts val="0"/>
              </a:spcBef>
              <a:spcAft>
                <a:spcPts val="0"/>
              </a:spcAft>
              <a:buSzPts val="2800"/>
              <a:buFont typeface="Arial"/>
              <a:buNone/>
              <a:defRPr sz="1800"/>
            </a:lvl4pPr>
            <a:lvl5pPr lvl="4">
              <a:spcBef>
                <a:spcPts val="0"/>
              </a:spcBef>
              <a:spcAft>
                <a:spcPts val="0"/>
              </a:spcAft>
              <a:buSzPts val="2800"/>
              <a:buFont typeface="Arial"/>
              <a:buNone/>
              <a:defRPr sz="1800"/>
            </a:lvl5pPr>
            <a:lvl6pPr lvl="5">
              <a:spcBef>
                <a:spcPts val="0"/>
              </a:spcBef>
              <a:spcAft>
                <a:spcPts val="0"/>
              </a:spcAft>
              <a:buSzPts val="2800"/>
              <a:buFont typeface="Arial"/>
              <a:buNone/>
              <a:defRPr sz="1800"/>
            </a:lvl6pPr>
            <a:lvl7pPr lvl="6">
              <a:spcBef>
                <a:spcPts val="0"/>
              </a:spcBef>
              <a:spcAft>
                <a:spcPts val="0"/>
              </a:spcAft>
              <a:buSzPts val="2800"/>
              <a:buFont typeface="Arial"/>
              <a:buNone/>
              <a:defRPr sz="1800"/>
            </a:lvl7pPr>
            <a:lvl8pPr lvl="7">
              <a:spcBef>
                <a:spcPts val="0"/>
              </a:spcBef>
              <a:spcAft>
                <a:spcPts val="0"/>
              </a:spcAft>
              <a:buSzPts val="2800"/>
              <a:buFont typeface="Arial"/>
              <a:buNone/>
              <a:defRPr sz="1800"/>
            </a:lvl8pPr>
            <a:lvl9pPr lvl="8">
              <a:spcBef>
                <a:spcPts val="0"/>
              </a:spcBef>
              <a:spcAft>
                <a:spcPts val="0"/>
              </a:spcAft>
              <a:buSzPts val="2800"/>
              <a:buFont typeface="Arial"/>
              <a:buNone/>
              <a:defRPr sz="1800"/>
            </a:lvl9pPr>
          </a:lstStyle>
          <a:p>
            <a:endParaRPr/>
          </a:p>
        </p:txBody>
      </p:sp>
      <p:sp>
        <p:nvSpPr>
          <p:cNvPr id="23" name="Google Shape;23;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2133"/>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2133"/>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2133"/>
              </a:spcBef>
              <a:spcAft>
                <a:spcPts val="2133"/>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rtl="0">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rtl="0">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rtl="0">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rtl="0">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rtl="0">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rtl="0">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rtl="0">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rtl="0">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2989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6672-D91E-CC4E-B73F-12E08D9E1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6E006-FA8A-E843-AE03-1C0EA88DD2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C3680-ABE1-3C4A-ABF7-DE277F7E1847}"/>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5" name="Footer Placeholder 4">
            <a:extLst>
              <a:ext uri="{FF2B5EF4-FFF2-40B4-BE49-F238E27FC236}">
                <a16:creationId xmlns:a16="http://schemas.microsoft.com/office/drawing/2014/main" id="{F21B3539-BED2-5447-B58A-2AA2D8253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642D6-0FFB-F84F-9B7E-F16222B48A36}"/>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2225341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68AA-7980-9E4F-B611-4E47EBC17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D2D80F-C703-CE42-A573-EDBF362AC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961EA5-D804-0F4E-966B-4C6961305F81}"/>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5" name="Footer Placeholder 4">
            <a:extLst>
              <a:ext uri="{FF2B5EF4-FFF2-40B4-BE49-F238E27FC236}">
                <a16:creationId xmlns:a16="http://schemas.microsoft.com/office/drawing/2014/main" id="{9392FF4E-777B-E94A-80D4-0A9AE2B22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90DBB-8E5B-D54D-896A-7A4BEB5D0FC7}"/>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127114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F515-46EC-0B40-8B04-706CDD7E18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A23B3-576D-404C-AD1F-8BCBEDC32D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2417DC-B6F7-DB4E-9653-63A997ECCE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BBB71E-AD83-DA40-B859-89F5B3CD7E77}"/>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6" name="Footer Placeholder 5">
            <a:extLst>
              <a:ext uri="{FF2B5EF4-FFF2-40B4-BE49-F238E27FC236}">
                <a16:creationId xmlns:a16="http://schemas.microsoft.com/office/drawing/2014/main" id="{300591FD-8D1D-614F-A4CA-D8B0E9B91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331-03F4-A046-88EB-C174079EDCB9}"/>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235137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BAB0F-E71A-8E43-9720-4DA4256D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2E0DF-4F9A-034F-BC51-FA53A7F65B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481F20-68C9-9D45-BCD4-55E5AC5982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A80254-489E-2C44-822A-903FB40546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62CC9E-57E7-E045-B1D2-54A21C403D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83478-EFD8-594C-854A-1AB3A18C25C2}"/>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8" name="Footer Placeholder 7">
            <a:extLst>
              <a:ext uri="{FF2B5EF4-FFF2-40B4-BE49-F238E27FC236}">
                <a16:creationId xmlns:a16="http://schemas.microsoft.com/office/drawing/2014/main" id="{4C151E18-3D6B-7A49-A64E-0A6B6E7EE3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F55A37-00D0-1A44-938F-3B3514576A50}"/>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61623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2C96-4636-4C4B-B5A8-C57086283E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60AC2-630F-244F-AC53-8987ED69A309}"/>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4" name="Footer Placeholder 3">
            <a:extLst>
              <a:ext uri="{FF2B5EF4-FFF2-40B4-BE49-F238E27FC236}">
                <a16:creationId xmlns:a16="http://schemas.microsoft.com/office/drawing/2014/main" id="{8785C527-6C44-964C-8EDD-61FD048F9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467917-2D90-B147-A60A-B48C51040CAC}"/>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258990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FFC98A-5C20-3B4E-8014-ECB28068871D}"/>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3" name="Footer Placeholder 2">
            <a:extLst>
              <a:ext uri="{FF2B5EF4-FFF2-40B4-BE49-F238E27FC236}">
                <a16:creationId xmlns:a16="http://schemas.microsoft.com/office/drawing/2014/main" id="{180D6C08-F50A-E747-85B1-B420433170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B53974-8513-0B47-9A7B-EC098D69CB95}"/>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132029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70DA-E024-604B-A124-2BA62F40E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40A9E6-31E8-9A4B-AFFB-F2C3F18617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AD9C6-737C-3C42-B07C-DA2E15644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518502-3E27-9C40-B9E1-3004E80CBC6B}"/>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6" name="Footer Placeholder 5">
            <a:extLst>
              <a:ext uri="{FF2B5EF4-FFF2-40B4-BE49-F238E27FC236}">
                <a16:creationId xmlns:a16="http://schemas.microsoft.com/office/drawing/2014/main" id="{77D8B8CD-AA4B-834C-BEEE-7B5C19301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EC887-11AC-2540-9EA6-C13BA3269425}"/>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420897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47807-4DC5-EA40-8191-E7B9869F6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7B1F9B-E878-8C48-B270-3CB36DC30A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B45D07-BFF9-144A-B9BE-BFA728E99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26D626-15D7-CA4F-B1B3-4C0670275109}"/>
              </a:ext>
            </a:extLst>
          </p:cNvPr>
          <p:cNvSpPr>
            <a:spLocks noGrp="1"/>
          </p:cNvSpPr>
          <p:nvPr>
            <p:ph type="dt" sz="half" idx="10"/>
          </p:nvPr>
        </p:nvSpPr>
        <p:spPr/>
        <p:txBody>
          <a:bodyPr/>
          <a:lstStyle/>
          <a:p>
            <a:fld id="{2C8994C0-AE71-4947-A64E-532B5FD4214C}" type="datetimeFigureOut">
              <a:rPr lang="en-US" smtClean="0"/>
              <a:t>3/10/22</a:t>
            </a:fld>
            <a:endParaRPr lang="en-US"/>
          </a:p>
        </p:txBody>
      </p:sp>
      <p:sp>
        <p:nvSpPr>
          <p:cNvPr id="6" name="Footer Placeholder 5">
            <a:extLst>
              <a:ext uri="{FF2B5EF4-FFF2-40B4-BE49-F238E27FC236}">
                <a16:creationId xmlns:a16="http://schemas.microsoft.com/office/drawing/2014/main" id="{9E53FB73-CF77-5D42-8954-0481D6D48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E530F-4276-F04B-87D3-A9D96F3332EF}"/>
              </a:ext>
            </a:extLst>
          </p:cNvPr>
          <p:cNvSpPr>
            <a:spLocks noGrp="1"/>
          </p:cNvSpPr>
          <p:nvPr>
            <p:ph type="sldNum" sz="quarter" idx="12"/>
          </p:nvPr>
        </p:nvSpPr>
        <p:spPr/>
        <p:txBody>
          <a:bodyPr/>
          <a:lstStyle/>
          <a:p>
            <a:fld id="{0C46E2DC-3C63-354D-8DD2-E99E354D8262}" type="slidenum">
              <a:rPr lang="en-US" smtClean="0"/>
              <a:t>‹#›</a:t>
            </a:fld>
            <a:endParaRPr lang="en-US"/>
          </a:p>
        </p:txBody>
      </p:sp>
    </p:spTree>
    <p:extLst>
      <p:ext uri="{BB962C8B-B14F-4D97-AF65-F5344CB8AC3E}">
        <p14:creationId xmlns:p14="http://schemas.microsoft.com/office/powerpoint/2010/main" val="98339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8C6C9-6105-8449-B8DA-D17D72E30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9ED36E-C809-154A-A8E0-78ACA72C3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B8150-0780-3440-A363-933B5EA74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994C0-AE71-4947-A64E-532B5FD4214C}" type="datetimeFigureOut">
              <a:rPr lang="en-US" smtClean="0"/>
              <a:t>3/10/22</a:t>
            </a:fld>
            <a:endParaRPr lang="en-US"/>
          </a:p>
        </p:txBody>
      </p:sp>
      <p:sp>
        <p:nvSpPr>
          <p:cNvPr id="5" name="Footer Placeholder 4">
            <a:extLst>
              <a:ext uri="{FF2B5EF4-FFF2-40B4-BE49-F238E27FC236}">
                <a16:creationId xmlns:a16="http://schemas.microsoft.com/office/drawing/2014/main" id="{FF86181A-596A-8C4F-A031-7151C3039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A1CC9E-A4F2-0F40-8E6F-969909B372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6E2DC-3C63-354D-8DD2-E99E354D8262}" type="slidenum">
              <a:rPr lang="en-US" smtClean="0"/>
              <a:t>‹#›</a:t>
            </a:fld>
            <a:endParaRPr lang="en-US"/>
          </a:p>
        </p:txBody>
      </p:sp>
    </p:spTree>
    <p:extLst>
      <p:ext uri="{BB962C8B-B14F-4D97-AF65-F5344CB8AC3E}">
        <p14:creationId xmlns:p14="http://schemas.microsoft.com/office/powerpoint/2010/main" val="3775846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39image3610335328">
            <a:extLst>
              <a:ext uri="{FF2B5EF4-FFF2-40B4-BE49-F238E27FC236}">
                <a16:creationId xmlns:a16="http://schemas.microsoft.com/office/drawing/2014/main" id="{5376D91D-DB65-754E-A0C2-93E1A67E8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0678"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p:cNvCxnSpPr>
            <a:cxnSpLocks/>
          </p:cNvCxnSpPr>
          <p:nvPr/>
        </p:nvCxnSpPr>
        <p:spPr>
          <a:xfrm>
            <a:off x="2521517" y="0"/>
            <a:ext cx="80171" cy="1188280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752794" y="0"/>
            <a:ext cx="14509" cy="672261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645729" y="-37598"/>
            <a:ext cx="0" cy="1800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9" idx="1"/>
          </p:cNvCxnSpPr>
          <p:nvPr/>
        </p:nvCxnSpPr>
        <p:spPr>
          <a:xfrm flipV="1">
            <a:off x="-3276889" y="1701023"/>
            <a:ext cx="3234677" cy="116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12" y="1757796"/>
            <a:ext cx="2556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886" y="5146436"/>
            <a:ext cx="2556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647868" y="5060634"/>
            <a:ext cx="837" cy="163469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2212" y="0"/>
            <a:ext cx="6421058" cy="3402046"/>
            <a:chOff x="5770942" y="1651021"/>
            <a:chExt cx="6477092" cy="3402046"/>
          </a:xfrm>
        </p:grpSpPr>
        <p:sp>
          <p:nvSpPr>
            <p:cNvPr id="29" name="Rectangle 28"/>
            <p:cNvSpPr/>
            <p:nvPr/>
          </p:nvSpPr>
          <p:spPr>
            <a:xfrm>
              <a:off x="5770942" y="1651021"/>
              <a:ext cx="6477092" cy="3402046"/>
            </a:xfrm>
            <a:prstGeom prst="rect">
              <a:avLst/>
            </a:prstGeom>
            <a:solidFill>
              <a:schemeClr val="tx1">
                <a:alpha val="90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TextBox 10"/>
            <p:cNvSpPr txBox="1"/>
            <p:nvPr/>
          </p:nvSpPr>
          <p:spPr>
            <a:xfrm>
              <a:off x="5980431" y="3619158"/>
              <a:ext cx="6096487" cy="1015663"/>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JOSH CANTWELL  	</a:t>
              </a:r>
              <a:r>
                <a:rPr lang="en-US" sz="2000" b="1" i="1" dirty="0">
                  <a:solidFill>
                    <a:schemeClr val="bg1"/>
                  </a:solidFill>
                  <a:latin typeface="Times New Roman" panose="02020603050405020304" pitchFamily="18" charset="0"/>
                  <a:cs typeface="Times New Roman" panose="02020603050405020304" pitchFamily="18" charset="0"/>
                </a:rPr>
                <a:t>Chief Executive Officer</a:t>
              </a:r>
            </a:p>
            <a:p>
              <a:r>
                <a:rPr lang="en-US" sz="2000" b="1" dirty="0">
                  <a:solidFill>
                    <a:schemeClr val="bg1"/>
                  </a:solidFill>
                  <a:latin typeface="Times New Roman" panose="02020603050405020304" pitchFamily="18" charset="0"/>
                  <a:cs typeface="Times New Roman" panose="02020603050405020304" pitchFamily="18" charset="0"/>
                </a:rPr>
                <a:t>GLENN LYTLE </a:t>
              </a:r>
              <a:r>
                <a:rPr lang="en-US" sz="2000" b="1" i="1" dirty="0">
                  <a:solidFill>
                    <a:schemeClr val="bg1"/>
                  </a:solidFill>
                  <a:latin typeface="Times New Roman" panose="02020603050405020304" pitchFamily="18" charset="0"/>
                  <a:cs typeface="Times New Roman" panose="02020603050405020304" pitchFamily="18" charset="0"/>
                </a:rPr>
                <a:t> 	Chief Strategy Officer </a:t>
              </a:r>
            </a:p>
            <a:p>
              <a:r>
                <a:rPr lang="en-US" sz="2000" b="1" dirty="0">
                  <a:solidFill>
                    <a:schemeClr val="bg1"/>
                  </a:solidFill>
                  <a:latin typeface="Times New Roman" panose="02020603050405020304" pitchFamily="18" charset="0"/>
                  <a:cs typeface="Times New Roman" panose="02020603050405020304" pitchFamily="18" charset="0"/>
                </a:rPr>
                <a:t>TYLER BRUMMETT </a:t>
              </a:r>
              <a:r>
                <a:rPr lang="en-US" sz="2000" b="1" i="1" dirty="0">
                  <a:solidFill>
                    <a:schemeClr val="bg1"/>
                  </a:solidFill>
                  <a:latin typeface="Times New Roman" panose="02020603050405020304" pitchFamily="18" charset="0"/>
                  <a:cs typeface="Times New Roman" panose="02020603050405020304" pitchFamily="18" charset="0"/>
                </a:rPr>
                <a:t>	Chief Operating Officer </a:t>
              </a:r>
            </a:p>
          </p:txBody>
        </p:sp>
        <p:sp>
          <p:nvSpPr>
            <p:cNvPr id="23" name="Rectangle 22"/>
            <p:cNvSpPr/>
            <p:nvPr/>
          </p:nvSpPr>
          <p:spPr>
            <a:xfrm>
              <a:off x="9010780" y="2011854"/>
              <a:ext cx="184731" cy="707886"/>
            </a:xfrm>
            <a:prstGeom prst="rect">
              <a:avLst/>
            </a:prstGeom>
          </p:spPr>
          <p:txBody>
            <a:bodyPr wrap="none">
              <a:spAutoFit/>
            </a:bodyPr>
            <a:lstStyle/>
            <a:p>
              <a:pPr algn="ctr"/>
              <a:endParaRPr lang="en-US" sz="4000" dirty="0">
                <a:solidFill>
                  <a:schemeClr val="bg1"/>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0" y="6199744"/>
            <a:ext cx="12210678" cy="6582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9" name="Picture 18">
            <a:extLst>
              <a:ext uri="{FF2B5EF4-FFF2-40B4-BE49-F238E27FC236}">
                <a16:creationId xmlns:a16="http://schemas.microsoft.com/office/drawing/2014/main" id="{733BAEB7-A625-E945-B8F3-0B13F7F5FD11}"/>
              </a:ext>
            </a:extLst>
          </p:cNvPr>
          <p:cNvPicPr>
            <a:picLocks noChangeAspect="1"/>
          </p:cNvPicPr>
          <p:nvPr/>
        </p:nvPicPr>
        <p:blipFill>
          <a:blip r:embed="rId4"/>
          <a:stretch>
            <a:fillRect/>
          </a:stretch>
        </p:blipFill>
        <p:spPr>
          <a:xfrm>
            <a:off x="165465" y="463257"/>
            <a:ext cx="5965208" cy="1336207"/>
          </a:xfrm>
          <a:prstGeom prst="rect">
            <a:avLst/>
          </a:prstGeom>
        </p:spPr>
      </p:pic>
      <p:sp>
        <p:nvSpPr>
          <p:cNvPr id="5" name="TextBox 4">
            <a:extLst>
              <a:ext uri="{FF2B5EF4-FFF2-40B4-BE49-F238E27FC236}">
                <a16:creationId xmlns:a16="http://schemas.microsoft.com/office/drawing/2014/main" id="{9235BCFF-72A4-1C4D-BA2D-AEF12E4C1E84}"/>
              </a:ext>
            </a:extLst>
          </p:cNvPr>
          <p:cNvSpPr txBox="1"/>
          <p:nvPr/>
        </p:nvSpPr>
        <p:spPr>
          <a:xfrm>
            <a:off x="5653683" y="4299098"/>
            <a:ext cx="3504999" cy="830997"/>
          </a:xfrm>
          <a:prstGeom prst="rect">
            <a:avLst/>
          </a:prstGeom>
          <a:solidFill>
            <a:schemeClr val="tx1"/>
          </a:solidFill>
          <a:ln>
            <a:solidFill>
              <a:schemeClr val="bg1"/>
            </a:solidFill>
          </a:ln>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“296 </a:t>
            </a:r>
            <a:r>
              <a:rPr lang="en-US" sz="2400" b="1" dirty="0" err="1">
                <a:solidFill>
                  <a:schemeClr val="bg1"/>
                </a:solidFill>
                <a:latin typeface="Times New Roman" panose="02020603050405020304" pitchFamily="18" charset="0"/>
                <a:cs typeface="Times New Roman" panose="02020603050405020304" pitchFamily="18" charset="0"/>
              </a:rPr>
              <a:t>Triskett</a:t>
            </a:r>
            <a:r>
              <a:rPr lang="en-US" sz="2400" b="1" dirty="0">
                <a:solidFill>
                  <a:schemeClr val="bg1"/>
                </a:solidFill>
                <a:latin typeface="Times New Roman" panose="02020603050405020304" pitchFamily="18" charset="0"/>
                <a:cs typeface="Times New Roman" panose="02020603050405020304" pitchFamily="18" charset="0"/>
              </a:rPr>
              <a:t>” Value Add Apartment Opportunity </a:t>
            </a:r>
          </a:p>
        </p:txBody>
      </p:sp>
    </p:spTree>
    <p:extLst>
      <p:ext uri="{BB962C8B-B14F-4D97-AF65-F5344CB8AC3E}">
        <p14:creationId xmlns:p14="http://schemas.microsoft.com/office/powerpoint/2010/main" val="3648220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6F079-46C0-C747-8686-DFFD84F09803}"/>
              </a:ext>
            </a:extLst>
          </p:cNvPr>
          <p:cNvPicPr>
            <a:picLocks noChangeAspect="1"/>
          </p:cNvPicPr>
          <p:nvPr/>
        </p:nvPicPr>
        <p:blipFill>
          <a:blip r:embed="rId2"/>
          <a:stretch>
            <a:fillRect/>
          </a:stretch>
        </p:blipFill>
        <p:spPr>
          <a:xfrm>
            <a:off x="3852582" y="129248"/>
            <a:ext cx="2927058" cy="3756478"/>
          </a:xfrm>
          <a:prstGeom prst="rect">
            <a:avLst/>
          </a:prstGeom>
        </p:spPr>
      </p:pic>
      <p:pic>
        <p:nvPicPr>
          <p:cNvPr id="3" name="Picture 2">
            <a:extLst>
              <a:ext uri="{FF2B5EF4-FFF2-40B4-BE49-F238E27FC236}">
                <a16:creationId xmlns:a16="http://schemas.microsoft.com/office/drawing/2014/main" id="{1F61BCAB-F0CC-4842-916A-36B2435B14DC}"/>
              </a:ext>
            </a:extLst>
          </p:cNvPr>
          <p:cNvPicPr>
            <a:picLocks noChangeAspect="1"/>
          </p:cNvPicPr>
          <p:nvPr/>
        </p:nvPicPr>
        <p:blipFill>
          <a:blip r:embed="rId3"/>
          <a:stretch>
            <a:fillRect/>
          </a:stretch>
        </p:blipFill>
        <p:spPr>
          <a:xfrm>
            <a:off x="0" y="3756478"/>
            <a:ext cx="4162567" cy="3101521"/>
          </a:xfrm>
          <a:prstGeom prst="rect">
            <a:avLst/>
          </a:prstGeom>
        </p:spPr>
      </p:pic>
      <p:pic>
        <p:nvPicPr>
          <p:cNvPr id="4" name="Picture 3">
            <a:extLst>
              <a:ext uri="{FF2B5EF4-FFF2-40B4-BE49-F238E27FC236}">
                <a16:creationId xmlns:a16="http://schemas.microsoft.com/office/drawing/2014/main" id="{CF9FB8EF-59F5-5746-9456-20BDD55C40AD}"/>
              </a:ext>
            </a:extLst>
          </p:cNvPr>
          <p:cNvPicPr>
            <a:picLocks noChangeAspect="1"/>
          </p:cNvPicPr>
          <p:nvPr/>
        </p:nvPicPr>
        <p:blipFill>
          <a:blip r:embed="rId4"/>
          <a:stretch>
            <a:fillRect/>
          </a:stretch>
        </p:blipFill>
        <p:spPr>
          <a:xfrm>
            <a:off x="9342542" y="0"/>
            <a:ext cx="2849457" cy="3782421"/>
          </a:xfrm>
          <a:prstGeom prst="rect">
            <a:avLst/>
          </a:prstGeom>
        </p:spPr>
      </p:pic>
      <p:pic>
        <p:nvPicPr>
          <p:cNvPr id="5" name="Picture 4">
            <a:extLst>
              <a:ext uri="{FF2B5EF4-FFF2-40B4-BE49-F238E27FC236}">
                <a16:creationId xmlns:a16="http://schemas.microsoft.com/office/drawing/2014/main" id="{032068F2-A686-1040-868C-781A1329ACB5}"/>
              </a:ext>
            </a:extLst>
          </p:cNvPr>
          <p:cNvPicPr>
            <a:picLocks noChangeAspect="1"/>
          </p:cNvPicPr>
          <p:nvPr/>
        </p:nvPicPr>
        <p:blipFill>
          <a:blip r:embed="rId5"/>
          <a:stretch>
            <a:fillRect/>
          </a:stretch>
        </p:blipFill>
        <p:spPr>
          <a:xfrm>
            <a:off x="8270544" y="3669654"/>
            <a:ext cx="3940134" cy="3188346"/>
          </a:xfrm>
          <a:prstGeom prst="rect">
            <a:avLst/>
          </a:prstGeom>
        </p:spPr>
      </p:pic>
      <p:pic>
        <p:nvPicPr>
          <p:cNvPr id="6" name="Picture 5">
            <a:extLst>
              <a:ext uri="{FF2B5EF4-FFF2-40B4-BE49-F238E27FC236}">
                <a16:creationId xmlns:a16="http://schemas.microsoft.com/office/drawing/2014/main" id="{25A5F4AB-8CB2-5848-BEA1-C03C6189E277}"/>
              </a:ext>
            </a:extLst>
          </p:cNvPr>
          <p:cNvPicPr>
            <a:picLocks noChangeAspect="1"/>
          </p:cNvPicPr>
          <p:nvPr/>
        </p:nvPicPr>
        <p:blipFill>
          <a:blip r:embed="rId6"/>
          <a:stretch>
            <a:fillRect/>
          </a:stretch>
        </p:blipFill>
        <p:spPr>
          <a:xfrm>
            <a:off x="6771740" y="2"/>
            <a:ext cx="2570802" cy="3782419"/>
          </a:xfrm>
          <a:prstGeom prst="rect">
            <a:avLst/>
          </a:prstGeom>
        </p:spPr>
      </p:pic>
      <p:pic>
        <p:nvPicPr>
          <p:cNvPr id="7" name="Picture 6">
            <a:extLst>
              <a:ext uri="{FF2B5EF4-FFF2-40B4-BE49-F238E27FC236}">
                <a16:creationId xmlns:a16="http://schemas.microsoft.com/office/drawing/2014/main" id="{69F533F9-092F-C344-8D23-833F8E6762A9}"/>
              </a:ext>
            </a:extLst>
          </p:cNvPr>
          <p:cNvPicPr>
            <a:picLocks noChangeAspect="1"/>
          </p:cNvPicPr>
          <p:nvPr/>
        </p:nvPicPr>
        <p:blipFill>
          <a:blip r:embed="rId7"/>
          <a:stretch>
            <a:fillRect/>
          </a:stretch>
        </p:blipFill>
        <p:spPr>
          <a:xfrm>
            <a:off x="4162568" y="3772959"/>
            <a:ext cx="4107976" cy="3085041"/>
          </a:xfrm>
          <a:prstGeom prst="rect">
            <a:avLst/>
          </a:prstGeom>
        </p:spPr>
      </p:pic>
      <p:sp>
        <p:nvSpPr>
          <p:cNvPr id="9" name="Rectangle 8">
            <a:extLst>
              <a:ext uri="{FF2B5EF4-FFF2-40B4-BE49-F238E27FC236}">
                <a16:creationId xmlns:a16="http://schemas.microsoft.com/office/drawing/2014/main" id="{55BAD8A1-386A-0F47-ADC6-73B53A755FEB}"/>
              </a:ext>
            </a:extLst>
          </p:cNvPr>
          <p:cNvSpPr/>
          <p:nvPr/>
        </p:nvSpPr>
        <p:spPr>
          <a:xfrm>
            <a:off x="0" y="-13034"/>
            <a:ext cx="12210678" cy="882375"/>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latin typeface="Times New Roman" panose="02020603050405020304" pitchFamily="18" charset="0"/>
              </a:rPr>
              <a:t>“220 Chevy” –Apartment Portfolio</a:t>
            </a:r>
          </a:p>
        </p:txBody>
      </p:sp>
      <p:sp>
        <p:nvSpPr>
          <p:cNvPr id="10" name="Content Placeholder 2">
            <a:extLst>
              <a:ext uri="{FF2B5EF4-FFF2-40B4-BE49-F238E27FC236}">
                <a16:creationId xmlns:a16="http://schemas.microsoft.com/office/drawing/2014/main" id="{525AAA5D-6F3C-4341-BECE-CE4284EDB19F}"/>
              </a:ext>
            </a:extLst>
          </p:cNvPr>
          <p:cNvSpPr txBox="1">
            <a:spLocks/>
          </p:cNvSpPr>
          <p:nvPr/>
        </p:nvSpPr>
        <p:spPr>
          <a:xfrm>
            <a:off x="0" y="748937"/>
            <a:ext cx="3852582" cy="3936275"/>
          </a:xfrm>
          <a:prstGeom prst="rect">
            <a:avLst/>
          </a:prstGeom>
          <a:solidFill>
            <a:srgbClr val="0070C0"/>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chemeClr val="bg1"/>
                </a:solidFill>
                <a:latin typeface="Times New Roman" panose="02020603050405020304" pitchFamily="18" charset="0"/>
                <a:cs typeface="Times New Roman" panose="02020603050405020304" pitchFamily="18" charset="0"/>
              </a:rPr>
              <a:t>DEAL SPECIFICS</a:t>
            </a:r>
          </a:p>
          <a:p>
            <a:pPr marL="285750" indent="-285750"/>
            <a:r>
              <a:rPr lang="en-US" sz="1600" dirty="0">
                <a:solidFill>
                  <a:schemeClr val="bg1"/>
                </a:solidFill>
                <a:latin typeface="Times New Roman" panose="02020603050405020304" pitchFamily="18" charset="0"/>
                <a:cs typeface="Times New Roman" panose="02020603050405020304" pitchFamily="18" charset="0"/>
              </a:rPr>
              <a:t>220 Units / B Class Location</a:t>
            </a:r>
          </a:p>
          <a:p>
            <a:pPr marL="285750" indent="-285750"/>
            <a:r>
              <a:rPr lang="en-US" sz="1600" dirty="0">
                <a:solidFill>
                  <a:schemeClr val="bg1"/>
                </a:solidFill>
                <a:latin typeface="Times New Roman" panose="02020603050405020304" pitchFamily="18" charset="0"/>
                <a:cs typeface="Times New Roman" panose="02020603050405020304" pitchFamily="18" charset="0"/>
              </a:rPr>
              <a:t>13 Minute Drive from “296 </a:t>
            </a:r>
            <a:r>
              <a:rPr lang="en-US" sz="1600" dirty="0" err="1">
                <a:solidFill>
                  <a:schemeClr val="bg1"/>
                </a:solidFill>
                <a:latin typeface="Times New Roman" panose="02020603050405020304" pitchFamily="18" charset="0"/>
                <a:cs typeface="Times New Roman" panose="02020603050405020304" pitchFamily="18" charset="0"/>
              </a:rPr>
              <a:t>Triskett</a:t>
            </a:r>
            <a:r>
              <a:rPr lang="en-US" sz="1600" dirty="0">
                <a:solidFill>
                  <a:schemeClr val="bg1"/>
                </a:solidFill>
                <a:latin typeface="Times New Roman" panose="02020603050405020304" pitchFamily="18" charset="0"/>
                <a:cs typeface="Times New Roman" panose="02020603050405020304" pitchFamily="18" charset="0"/>
              </a:rPr>
              <a:t>” </a:t>
            </a:r>
          </a:p>
          <a:p>
            <a:pPr marL="285750" indent="-285750"/>
            <a:r>
              <a:rPr lang="en-US" sz="1600" dirty="0">
                <a:solidFill>
                  <a:schemeClr val="bg1"/>
                </a:solidFill>
                <a:latin typeface="Times New Roman" panose="02020603050405020304" pitchFamily="18" charset="0"/>
                <a:cs typeface="Times New Roman" panose="02020603050405020304" pitchFamily="18" charset="0"/>
              </a:rPr>
              <a:t>Same Submarket / Same Comps </a:t>
            </a:r>
          </a:p>
          <a:p>
            <a:pPr marL="285750" indent="-285750"/>
            <a:r>
              <a:rPr lang="en-US" sz="1600" dirty="0">
                <a:solidFill>
                  <a:schemeClr val="bg1"/>
                </a:solidFill>
                <a:latin typeface="Times New Roman" panose="02020603050405020304" pitchFamily="18" charset="0"/>
                <a:cs typeface="Times New Roman" panose="02020603050405020304" pitchFamily="18" charset="0"/>
              </a:rPr>
              <a:t>Since April 2021: Cap Ex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Hard Turned 98 / 220 Units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Sealed and Striped Driveway / New Awnings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New Carpet Squares in Commons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New Paint in Commons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Security Camera Upgrade </a:t>
            </a:r>
          </a:p>
          <a:p>
            <a:pPr marL="285750" indent="-285750"/>
            <a:r>
              <a:rPr lang="en-US" sz="1600" dirty="0">
                <a:solidFill>
                  <a:schemeClr val="bg1"/>
                </a:solidFill>
                <a:latin typeface="Times New Roman" panose="02020603050405020304" pitchFamily="18" charset="0"/>
                <a:cs typeface="Times New Roman" panose="02020603050405020304" pitchFamily="18" charset="0"/>
              </a:rPr>
              <a:t>Since April 2021: Cap Ex Rent Roll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1/1 616 </a:t>
            </a:r>
            <a:r>
              <a:rPr lang="en-US" sz="1200" dirty="0" err="1">
                <a:solidFill>
                  <a:schemeClr val="bg1"/>
                </a:solidFill>
                <a:latin typeface="Times New Roman" panose="02020603050405020304" pitchFamily="18" charset="0"/>
                <a:cs typeface="Times New Roman" panose="02020603050405020304" pitchFamily="18" charset="0"/>
              </a:rPr>
              <a:t>Sq</a:t>
            </a:r>
            <a:r>
              <a:rPr lang="en-US" sz="1200" dirty="0">
                <a:solidFill>
                  <a:schemeClr val="bg1"/>
                </a:solidFill>
                <a:latin typeface="Times New Roman" panose="02020603050405020304" pitchFamily="18" charset="0"/>
                <a:cs typeface="Times New Roman" panose="02020603050405020304" pitchFamily="18" charset="0"/>
              </a:rPr>
              <a:t> Ft Raised rents from $625 to $850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2/1 787 </a:t>
            </a:r>
            <a:r>
              <a:rPr lang="en-US" sz="1200" dirty="0" err="1">
                <a:solidFill>
                  <a:schemeClr val="bg1"/>
                </a:solidFill>
                <a:latin typeface="Times New Roman" panose="02020603050405020304" pitchFamily="18" charset="0"/>
                <a:cs typeface="Times New Roman" panose="02020603050405020304" pitchFamily="18" charset="0"/>
              </a:rPr>
              <a:t>Sq</a:t>
            </a:r>
            <a:r>
              <a:rPr lang="en-US" sz="1200" dirty="0">
                <a:solidFill>
                  <a:schemeClr val="bg1"/>
                </a:solidFill>
                <a:latin typeface="Times New Roman" panose="02020603050405020304" pitchFamily="18" charset="0"/>
                <a:cs typeface="Times New Roman" panose="02020603050405020304" pitchFamily="18" charset="0"/>
              </a:rPr>
              <a:t> Ft Raised rents from $750 to $975</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Increased NOI by $360,000 a year in 10 months  </a:t>
            </a:r>
          </a:p>
        </p:txBody>
      </p:sp>
    </p:spTree>
    <p:extLst>
      <p:ext uri="{BB962C8B-B14F-4D97-AF65-F5344CB8AC3E}">
        <p14:creationId xmlns:p14="http://schemas.microsoft.com/office/powerpoint/2010/main" val="362359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0" y="176784"/>
            <a:ext cx="12191999" cy="918172"/>
          </a:xfrm>
          <a:prstGeom prst="rect">
            <a:avLst/>
          </a:prstGeom>
          <a:solidFill>
            <a:srgbClr val="0070C0"/>
          </a:solidFill>
          <a:ln>
            <a:noFill/>
          </a:ln>
        </p:spPr>
        <p:txBody>
          <a:bodyPr lIns="91433" tIns="45700" rIns="91433" bIns="45700" anchor="t" anchorCtr="0">
            <a:noAutofit/>
          </a:bodyPr>
          <a:lstStyle/>
          <a:p>
            <a:pPr indent="-67732" algn="ctr">
              <a:spcBef>
                <a:spcPts val="0"/>
              </a:spcBef>
              <a:buClr>
                <a:schemeClr val="dk1"/>
              </a:buClr>
              <a:buSzPct val="29629"/>
            </a:pPr>
            <a:r>
              <a:rPr lang="en-US" sz="3600" b="1" dirty="0">
                <a:solidFill>
                  <a:schemeClr val="bg1"/>
                </a:solidFill>
                <a:latin typeface="Garamond" panose="02020404030301010803" pitchFamily="18" charset="0"/>
                <a:ea typeface="Quattrocento"/>
                <a:cs typeface="Quattrocento"/>
                <a:sym typeface="Quattrocento"/>
              </a:rPr>
              <a:t>The “296 </a:t>
            </a:r>
            <a:r>
              <a:rPr lang="en-US" sz="3600" b="1" dirty="0" err="1">
                <a:solidFill>
                  <a:schemeClr val="bg1"/>
                </a:solidFill>
                <a:latin typeface="Garamond" panose="02020404030301010803" pitchFamily="18" charset="0"/>
                <a:ea typeface="Quattrocento"/>
                <a:cs typeface="Quattrocento"/>
                <a:sym typeface="Quattrocento"/>
              </a:rPr>
              <a:t>Triskett</a:t>
            </a:r>
            <a:r>
              <a:rPr lang="en-US" sz="3600" b="1" dirty="0">
                <a:solidFill>
                  <a:schemeClr val="bg1"/>
                </a:solidFill>
                <a:latin typeface="Garamond" panose="02020404030301010803" pitchFamily="18" charset="0"/>
                <a:ea typeface="Quattrocento"/>
                <a:cs typeface="Quattrocento"/>
                <a:sym typeface="Quattrocento"/>
              </a:rPr>
              <a:t>” Portfolio</a:t>
            </a:r>
            <a:endParaRPr lang="en" sz="3600" b="1" dirty="0">
              <a:solidFill>
                <a:schemeClr val="bg1"/>
              </a:solidFill>
              <a:latin typeface="Garamond" panose="02020404030301010803" pitchFamily="18" charset="0"/>
              <a:ea typeface="Quattrocento"/>
              <a:cs typeface="Quattrocento"/>
              <a:sym typeface="Quattrocento"/>
            </a:endParaRPr>
          </a:p>
        </p:txBody>
      </p:sp>
      <p:pic>
        <p:nvPicPr>
          <p:cNvPr id="1032" name="Picture 8" descr="page33image3736996128">
            <a:extLst>
              <a:ext uri="{FF2B5EF4-FFF2-40B4-BE49-F238E27FC236}">
                <a16:creationId xmlns:a16="http://schemas.microsoft.com/office/drawing/2014/main" id="{4CF86D5D-7B6A-6347-9FA1-2F5C83E21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124" y="1182840"/>
            <a:ext cx="3561134" cy="275178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33image3736414656">
            <a:extLst>
              <a:ext uri="{FF2B5EF4-FFF2-40B4-BE49-F238E27FC236}">
                <a16:creationId xmlns:a16="http://schemas.microsoft.com/office/drawing/2014/main" id="{EF77BBA8-FE75-8349-B9F3-10EF2237B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1639" y="-3702976"/>
            <a:ext cx="184123" cy="957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33image3736250720">
            <a:extLst>
              <a:ext uri="{FF2B5EF4-FFF2-40B4-BE49-F238E27FC236}">
                <a16:creationId xmlns:a16="http://schemas.microsoft.com/office/drawing/2014/main" id="{782B42FB-EACB-5949-800A-ECF743B41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639" y="-3894251"/>
            <a:ext cx="2769265"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33image3976991520">
            <a:extLst>
              <a:ext uri="{FF2B5EF4-FFF2-40B4-BE49-F238E27FC236}">
                <a16:creationId xmlns:a16="http://schemas.microsoft.com/office/drawing/2014/main" id="{2394CB86-7C06-F540-A268-C0ACB63D06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1639" y="-3252099"/>
            <a:ext cx="640748" cy="2798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33image3976623536">
            <a:extLst>
              <a:ext uri="{FF2B5EF4-FFF2-40B4-BE49-F238E27FC236}">
                <a16:creationId xmlns:a16="http://schemas.microsoft.com/office/drawing/2014/main" id="{E3C4FDED-326B-D747-8013-C335587CD8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1639" y="-3621818"/>
            <a:ext cx="202535" cy="1288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2B35B1-6760-9C4F-B2EB-4C2667A6BE25}"/>
              </a:ext>
            </a:extLst>
          </p:cNvPr>
          <p:cNvPicPr>
            <a:picLocks noChangeAspect="1"/>
          </p:cNvPicPr>
          <p:nvPr/>
        </p:nvPicPr>
        <p:blipFill>
          <a:blip r:embed="rId9"/>
          <a:stretch>
            <a:fillRect/>
          </a:stretch>
        </p:blipFill>
        <p:spPr>
          <a:xfrm>
            <a:off x="5711428" y="4182138"/>
            <a:ext cx="4346972" cy="2675862"/>
          </a:xfrm>
          <a:prstGeom prst="rect">
            <a:avLst/>
          </a:prstGeom>
        </p:spPr>
      </p:pic>
      <p:pic>
        <p:nvPicPr>
          <p:cNvPr id="4" name="Picture 3">
            <a:extLst>
              <a:ext uri="{FF2B5EF4-FFF2-40B4-BE49-F238E27FC236}">
                <a16:creationId xmlns:a16="http://schemas.microsoft.com/office/drawing/2014/main" id="{6C294998-DC94-D344-A615-800E7F678373}"/>
              </a:ext>
            </a:extLst>
          </p:cNvPr>
          <p:cNvPicPr>
            <a:picLocks noChangeAspect="1"/>
          </p:cNvPicPr>
          <p:nvPr/>
        </p:nvPicPr>
        <p:blipFill>
          <a:blip r:embed="rId10"/>
          <a:stretch>
            <a:fillRect/>
          </a:stretch>
        </p:blipFill>
        <p:spPr>
          <a:xfrm>
            <a:off x="264488" y="4012016"/>
            <a:ext cx="4741465" cy="2846941"/>
          </a:xfrm>
          <a:prstGeom prst="rect">
            <a:avLst/>
          </a:prstGeom>
        </p:spPr>
      </p:pic>
      <p:sp>
        <p:nvSpPr>
          <p:cNvPr id="3" name="Rectangle 2">
            <a:extLst>
              <a:ext uri="{FF2B5EF4-FFF2-40B4-BE49-F238E27FC236}">
                <a16:creationId xmlns:a16="http://schemas.microsoft.com/office/drawing/2014/main" id="{7731BE3C-3B60-624F-933C-2ACD762C3EDA}"/>
              </a:ext>
            </a:extLst>
          </p:cNvPr>
          <p:cNvSpPr/>
          <p:nvPr/>
        </p:nvSpPr>
        <p:spPr>
          <a:xfrm>
            <a:off x="1365671" y="1159282"/>
            <a:ext cx="5699349" cy="2893100"/>
          </a:xfrm>
          <a:prstGeom prst="rect">
            <a:avLst/>
          </a:prstGeom>
          <a:solidFill>
            <a:srgbClr val="0070C0"/>
          </a:solidFill>
        </p:spPr>
        <p:txBody>
          <a:bodyPr wrap="square" anchor="t">
            <a:spAutoFit/>
          </a:bodyPr>
          <a:lstStyle/>
          <a:p>
            <a:pPr algn="ctr"/>
            <a:r>
              <a:rPr lang="en-US" sz="2000" b="1" u="sng" dirty="0">
                <a:solidFill>
                  <a:schemeClr val="bg1"/>
                </a:solidFill>
                <a:latin typeface="Times New Roman" panose="02020603050405020304" pitchFamily="18" charset="0"/>
              </a:rPr>
              <a:t>Property Features: </a:t>
            </a:r>
            <a:br>
              <a:rPr lang="en-US" sz="1600" dirty="0">
                <a:solidFill>
                  <a:schemeClr val="bg1"/>
                </a:solidFill>
                <a:latin typeface="Times New Roman" panose="02020603050405020304" pitchFamily="18" charset="0"/>
              </a:rPr>
            </a:br>
            <a:endParaRPr lang="en-US" b="1" dirty="0">
              <a:solidFill>
                <a:schemeClr val="bg1"/>
              </a:solidFill>
              <a:latin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Full time In-house leasing </a:t>
            </a:r>
          </a:p>
          <a:p>
            <a:pPr marL="742950" lvl="1" indent="-285750">
              <a:buFont typeface="Arial" panose="020B0604020202020204" pitchFamily="34" charset="0"/>
              <a:buChar char="•"/>
            </a:pPr>
            <a:r>
              <a:rPr lang="en-US" b="1" dirty="0">
                <a:solidFill>
                  <a:schemeClr val="bg1"/>
                </a:solidFill>
                <a:latin typeface="Times New Roman" panose="02020603050405020304" pitchFamily="18" charset="0"/>
              </a:rPr>
              <a:t>RHM Property Management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24 hour In-house maintenance </a:t>
            </a:r>
          </a:p>
          <a:p>
            <a:pPr marL="742950" lvl="1" indent="-285750">
              <a:buFont typeface="Arial" panose="020B0604020202020204" pitchFamily="34" charset="0"/>
              <a:buChar char="•"/>
            </a:pPr>
            <a:r>
              <a:rPr lang="en-US" b="1" dirty="0">
                <a:solidFill>
                  <a:schemeClr val="bg1"/>
                </a:solidFill>
                <a:latin typeface="Times New Roman" panose="02020603050405020304" pitchFamily="18" charset="0"/>
              </a:rPr>
              <a:t>RHM Property Management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On-site laundry centers in every building</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On-site storage lockers for every unit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8,000 </a:t>
            </a:r>
            <a:r>
              <a:rPr lang="en-US" b="1" dirty="0" err="1">
                <a:solidFill>
                  <a:schemeClr val="bg1"/>
                </a:solidFill>
                <a:latin typeface="Times New Roman" panose="02020603050405020304" pitchFamily="18" charset="0"/>
              </a:rPr>
              <a:t>Sq</a:t>
            </a:r>
            <a:r>
              <a:rPr lang="en-US" b="1" dirty="0">
                <a:solidFill>
                  <a:schemeClr val="bg1"/>
                </a:solidFill>
                <a:latin typeface="Times New Roman" panose="02020603050405020304" pitchFamily="18" charset="0"/>
              </a:rPr>
              <a:t> Ft Management Office and Storage</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3 Story Garden Style  </a:t>
            </a:r>
          </a:p>
        </p:txBody>
      </p:sp>
    </p:spTree>
    <p:extLst>
      <p:ext uri="{BB962C8B-B14F-4D97-AF65-F5344CB8AC3E}">
        <p14:creationId xmlns:p14="http://schemas.microsoft.com/office/powerpoint/2010/main" val="241964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0" y="176784"/>
            <a:ext cx="12191999" cy="918172"/>
          </a:xfrm>
          <a:prstGeom prst="rect">
            <a:avLst/>
          </a:prstGeom>
          <a:solidFill>
            <a:srgbClr val="0070C0"/>
          </a:solidFill>
          <a:ln>
            <a:noFill/>
          </a:ln>
        </p:spPr>
        <p:txBody>
          <a:bodyPr lIns="91433" tIns="45700" rIns="91433" bIns="45700" anchor="t" anchorCtr="0">
            <a:noAutofit/>
          </a:bodyPr>
          <a:lstStyle/>
          <a:p>
            <a:pPr indent="-67732" algn="ctr">
              <a:spcBef>
                <a:spcPts val="0"/>
              </a:spcBef>
              <a:buClr>
                <a:schemeClr val="dk1"/>
              </a:buClr>
              <a:buSzPct val="29629"/>
            </a:pPr>
            <a:r>
              <a:rPr lang="en-US" sz="3600" b="1" dirty="0">
                <a:solidFill>
                  <a:schemeClr val="bg1"/>
                </a:solidFill>
                <a:latin typeface="Garamond" panose="02020404030301010803" pitchFamily="18" charset="0"/>
                <a:ea typeface="Quattrocento"/>
                <a:cs typeface="Quattrocento"/>
                <a:sym typeface="Quattrocento"/>
              </a:rPr>
              <a:t>The “296 </a:t>
            </a:r>
            <a:r>
              <a:rPr lang="en-US" sz="3600" b="1" dirty="0" err="1">
                <a:solidFill>
                  <a:schemeClr val="bg1"/>
                </a:solidFill>
                <a:latin typeface="Garamond" panose="02020404030301010803" pitchFamily="18" charset="0"/>
                <a:ea typeface="Quattrocento"/>
                <a:cs typeface="Quattrocento"/>
                <a:sym typeface="Quattrocento"/>
              </a:rPr>
              <a:t>Triskett</a:t>
            </a:r>
            <a:r>
              <a:rPr lang="en-US" sz="3600" b="1" dirty="0">
                <a:solidFill>
                  <a:schemeClr val="bg1"/>
                </a:solidFill>
                <a:latin typeface="Garamond" panose="02020404030301010803" pitchFamily="18" charset="0"/>
                <a:ea typeface="Quattrocento"/>
                <a:cs typeface="Quattrocento"/>
                <a:sym typeface="Quattrocento"/>
              </a:rPr>
              <a:t> ” Portfolio</a:t>
            </a:r>
            <a:endParaRPr lang="en" sz="3600" b="1" dirty="0">
              <a:solidFill>
                <a:schemeClr val="bg1"/>
              </a:solidFill>
              <a:latin typeface="Garamond" panose="02020404030301010803" pitchFamily="18" charset="0"/>
              <a:ea typeface="Quattrocento"/>
              <a:cs typeface="Quattrocento"/>
              <a:sym typeface="Quattrocento"/>
            </a:endParaRPr>
          </a:p>
        </p:txBody>
      </p:sp>
      <p:pic>
        <p:nvPicPr>
          <p:cNvPr id="1033" name="Picture 9" descr="page33image3736414656">
            <a:extLst>
              <a:ext uri="{FF2B5EF4-FFF2-40B4-BE49-F238E27FC236}">
                <a16:creationId xmlns:a16="http://schemas.microsoft.com/office/drawing/2014/main" id="{EF77BBA8-FE75-8349-B9F3-10EF2237B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639" y="-3702976"/>
            <a:ext cx="184123" cy="957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33image3736250720">
            <a:extLst>
              <a:ext uri="{FF2B5EF4-FFF2-40B4-BE49-F238E27FC236}">
                <a16:creationId xmlns:a16="http://schemas.microsoft.com/office/drawing/2014/main" id="{782B42FB-EACB-5949-800A-ECF743B41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1639" y="-3894251"/>
            <a:ext cx="2769265"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33image3976991520">
            <a:extLst>
              <a:ext uri="{FF2B5EF4-FFF2-40B4-BE49-F238E27FC236}">
                <a16:creationId xmlns:a16="http://schemas.microsoft.com/office/drawing/2014/main" id="{2394CB86-7C06-F540-A268-C0ACB63D0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639" y="-3252099"/>
            <a:ext cx="640748" cy="2798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33image3976623536">
            <a:extLst>
              <a:ext uri="{FF2B5EF4-FFF2-40B4-BE49-F238E27FC236}">
                <a16:creationId xmlns:a16="http://schemas.microsoft.com/office/drawing/2014/main" id="{E3C4FDED-326B-D747-8013-C335587CD8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1639" y="-3621818"/>
            <a:ext cx="202535" cy="12888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42image3736264432">
            <a:extLst>
              <a:ext uri="{FF2B5EF4-FFF2-40B4-BE49-F238E27FC236}">
                <a16:creationId xmlns:a16="http://schemas.microsoft.com/office/drawing/2014/main" id="{562761E4-BAAE-9D42-A70F-86738AD272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9190" y="922341"/>
            <a:ext cx="3609691" cy="22451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42image3675202096">
            <a:extLst>
              <a:ext uri="{FF2B5EF4-FFF2-40B4-BE49-F238E27FC236}">
                <a16:creationId xmlns:a16="http://schemas.microsoft.com/office/drawing/2014/main" id="{69DE7DE0-5F07-6141-8E67-B2BE68AC31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0513" y="2817902"/>
            <a:ext cx="3656255" cy="227409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43image3820889520">
            <a:extLst>
              <a:ext uri="{FF2B5EF4-FFF2-40B4-BE49-F238E27FC236}">
                <a16:creationId xmlns:a16="http://schemas.microsoft.com/office/drawing/2014/main" id="{FC9B6776-2B9D-BF4E-9D73-1E5A1C775B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9190" y="4907205"/>
            <a:ext cx="3609691" cy="19507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731BE3C-3B60-624F-933C-2ACD762C3EDA}"/>
              </a:ext>
            </a:extLst>
          </p:cNvPr>
          <p:cNvSpPr/>
          <p:nvPr/>
        </p:nvSpPr>
        <p:spPr>
          <a:xfrm>
            <a:off x="426720" y="1410790"/>
            <a:ext cx="5385143" cy="5047536"/>
          </a:xfrm>
          <a:prstGeom prst="rect">
            <a:avLst/>
          </a:prstGeom>
          <a:solidFill>
            <a:srgbClr val="0070C0"/>
          </a:solidFill>
        </p:spPr>
        <p:txBody>
          <a:bodyPr wrap="square" anchor="t">
            <a:spAutoFit/>
          </a:bodyPr>
          <a:lstStyle/>
          <a:p>
            <a:pPr algn="ctr"/>
            <a:r>
              <a:rPr lang="en-US" sz="2000" b="1" u="sng" dirty="0">
                <a:solidFill>
                  <a:schemeClr val="bg1"/>
                </a:solidFill>
                <a:latin typeface="Times New Roman" panose="02020603050405020304" pitchFamily="18" charset="0"/>
              </a:rPr>
              <a:t>Property Features: </a:t>
            </a:r>
            <a:br>
              <a:rPr lang="en-US" sz="1600" dirty="0">
                <a:solidFill>
                  <a:schemeClr val="bg1"/>
                </a:solidFill>
                <a:latin typeface="Times New Roman" panose="02020603050405020304" pitchFamily="18" charset="0"/>
              </a:rPr>
            </a:br>
            <a:endParaRPr lang="en-US" b="1" dirty="0">
              <a:solidFill>
                <a:schemeClr val="bg1"/>
              </a:solidFill>
              <a:latin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Average Annual HH Income $66,085 - 3 miles radius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Major Employers: Cleveland Clinic, UH Hospital, US Steel, KeyCorp Bank HQ, Progressive Ins HQ, Sherwin Williams HQ,  Lincoln Electric HQ, Nestle, Parker Hannifin HQ, and more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Lots of free grassy space to build pavilions, dog parks, playgrounds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7 Minutes Drive to “Shady Cove and Clifton Lakes”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Home Depot, Target, Walmart, Starbucks, Aldi’s, Staples, KeyBank in neighborhood </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12 Minutes Drive to Downtown Cleveland</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rPr>
              <a:t>Easy Access to Freeways: I-480, I-176, I-71, I-77</a:t>
            </a:r>
          </a:p>
          <a:p>
            <a:br>
              <a:rPr lang="en-US" b="1" dirty="0">
                <a:solidFill>
                  <a:schemeClr val="bg1"/>
                </a:solidFill>
                <a:latin typeface="Times New Roman" panose="02020603050405020304" pitchFamily="18" charset="0"/>
              </a:rPr>
            </a:br>
            <a:endParaRPr lang="en-US" sz="1400" b="0" i="0" u="none" strike="noStrike"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151747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FD29F-80E7-6E45-9105-F920F6B209EB}"/>
              </a:ext>
            </a:extLst>
          </p:cNvPr>
          <p:cNvPicPr>
            <a:picLocks noChangeAspect="1"/>
          </p:cNvPicPr>
          <p:nvPr/>
        </p:nvPicPr>
        <p:blipFill>
          <a:blip r:embed="rId2"/>
          <a:stretch>
            <a:fillRect/>
          </a:stretch>
        </p:blipFill>
        <p:spPr>
          <a:xfrm>
            <a:off x="1631510" y="0"/>
            <a:ext cx="8928980" cy="6858000"/>
          </a:xfrm>
          <a:prstGeom prst="rect">
            <a:avLst/>
          </a:prstGeom>
        </p:spPr>
      </p:pic>
    </p:spTree>
    <p:extLst>
      <p:ext uri="{BB962C8B-B14F-4D97-AF65-F5344CB8AC3E}">
        <p14:creationId xmlns:p14="http://schemas.microsoft.com/office/powerpoint/2010/main" val="127245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9FDA3-13BB-5546-BEA5-6A5239EF474F}"/>
              </a:ext>
            </a:extLst>
          </p:cNvPr>
          <p:cNvPicPr>
            <a:picLocks noChangeAspect="1"/>
          </p:cNvPicPr>
          <p:nvPr/>
        </p:nvPicPr>
        <p:blipFill>
          <a:blip r:embed="rId2"/>
          <a:stretch>
            <a:fillRect/>
          </a:stretch>
        </p:blipFill>
        <p:spPr>
          <a:xfrm>
            <a:off x="947711" y="0"/>
            <a:ext cx="10296578" cy="6858000"/>
          </a:xfrm>
          <a:prstGeom prst="rect">
            <a:avLst/>
          </a:prstGeom>
        </p:spPr>
      </p:pic>
    </p:spTree>
    <p:extLst>
      <p:ext uri="{BB962C8B-B14F-4D97-AF65-F5344CB8AC3E}">
        <p14:creationId xmlns:p14="http://schemas.microsoft.com/office/powerpoint/2010/main" val="63447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E1FBDD-1FF8-FC45-BD76-4ED248909A2B}"/>
              </a:ext>
            </a:extLst>
          </p:cNvPr>
          <p:cNvPicPr>
            <a:picLocks noChangeAspect="1"/>
          </p:cNvPicPr>
          <p:nvPr/>
        </p:nvPicPr>
        <p:blipFill>
          <a:blip r:embed="rId2"/>
          <a:stretch>
            <a:fillRect/>
          </a:stretch>
        </p:blipFill>
        <p:spPr>
          <a:xfrm>
            <a:off x="1642802" y="0"/>
            <a:ext cx="8906396" cy="6858000"/>
          </a:xfrm>
          <a:prstGeom prst="rect">
            <a:avLst/>
          </a:prstGeom>
        </p:spPr>
      </p:pic>
    </p:spTree>
    <p:extLst>
      <p:ext uri="{BB962C8B-B14F-4D97-AF65-F5344CB8AC3E}">
        <p14:creationId xmlns:p14="http://schemas.microsoft.com/office/powerpoint/2010/main" val="388287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12192000" cy="164782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0"/>
          <p:cNvSpPr txBox="1"/>
          <p:nvPr/>
        </p:nvSpPr>
        <p:spPr>
          <a:xfrm>
            <a:off x="558525" y="33809"/>
            <a:ext cx="11360700" cy="1667400"/>
          </a:xfrm>
          <a:prstGeom prst="rect">
            <a:avLst/>
          </a:prstGeom>
          <a:noFill/>
          <a:ln>
            <a:noFill/>
          </a:ln>
          <a:effectLst>
            <a:outerShdw dist="38100" dir="2700000" algn="tl" rotWithShape="0">
              <a:srgbClr val="000000">
                <a:alpha val="1960"/>
              </a:srgbClr>
            </a:outerShdw>
          </a:effectLst>
        </p:spPr>
        <p:txBody>
          <a:bodyPr spcFirstLastPara="1" wrap="square" lIns="121900" tIns="121900" rIns="121900" bIns="121900" anchor="t" anchorCtr="0">
            <a:noAutofit/>
          </a:bodyPr>
          <a:lstStyle/>
          <a:p>
            <a:pPr lvl="0" algn="ctr">
              <a:lnSpc>
                <a:spcPct val="90000"/>
              </a:lnSpc>
            </a:pPr>
            <a:r>
              <a:rPr lang="en-US" sz="4800" b="1" dirty="0">
                <a:solidFill>
                  <a:schemeClr val="accent3">
                    <a:lumMod val="60000"/>
                    <a:lumOff val="40000"/>
                  </a:schemeClr>
                </a:solidFill>
                <a:latin typeface="Times New Roman" panose="02020603050405020304" pitchFamily="18" charset="0"/>
                <a:cs typeface="Times New Roman" panose="02020603050405020304" pitchFamily="18" charset="0"/>
              </a:rPr>
              <a:t>“296 </a:t>
            </a:r>
            <a:r>
              <a:rPr lang="en-US" sz="4800" b="1" dirty="0" err="1">
                <a:solidFill>
                  <a:schemeClr val="accent3">
                    <a:lumMod val="60000"/>
                    <a:lumOff val="40000"/>
                  </a:schemeClr>
                </a:solidFill>
                <a:latin typeface="Times New Roman" panose="02020603050405020304" pitchFamily="18" charset="0"/>
                <a:cs typeface="Times New Roman" panose="02020603050405020304" pitchFamily="18" charset="0"/>
              </a:rPr>
              <a:t>Triskett</a:t>
            </a:r>
            <a:r>
              <a:rPr lang="en-US" sz="4800" b="1" dirty="0">
                <a:solidFill>
                  <a:schemeClr val="accent3">
                    <a:lumMod val="60000"/>
                    <a:lumOff val="40000"/>
                  </a:schemeClr>
                </a:solidFill>
                <a:latin typeface="Times New Roman" panose="02020603050405020304" pitchFamily="18" charset="0"/>
                <a:cs typeface="Times New Roman" panose="02020603050405020304" pitchFamily="18" charset="0"/>
              </a:rPr>
              <a:t>” </a:t>
            </a:r>
          </a:p>
          <a:p>
            <a:pPr lvl="0" algn="ctr">
              <a:lnSpc>
                <a:spcPct val="90000"/>
              </a:lnSpc>
            </a:pPr>
            <a:r>
              <a:rPr lang="en-US" sz="3600" dirty="0">
                <a:solidFill>
                  <a:schemeClr val="bg1"/>
                </a:solidFill>
                <a:latin typeface="Times New Roman" panose="02020603050405020304" pitchFamily="18" charset="0"/>
                <a:cs typeface="Times New Roman" panose="02020603050405020304" pitchFamily="18" charset="0"/>
              </a:rPr>
              <a:t>296 - Unit Apartment Complex</a:t>
            </a:r>
          </a:p>
        </p:txBody>
      </p:sp>
      <p:sp>
        <p:nvSpPr>
          <p:cNvPr id="17" name="Text Placeholder 3"/>
          <p:cNvSpPr>
            <a:spLocks noGrp="1"/>
          </p:cNvSpPr>
          <p:nvPr>
            <p:ph type="body" idx="1"/>
          </p:nvPr>
        </p:nvSpPr>
        <p:spPr>
          <a:xfrm>
            <a:off x="415651" y="1701209"/>
            <a:ext cx="7030178" cy="823168"/>
          </a:xfrm>
        </p:spPr>
        <p:txBody>
          <a:bodyPr>
            <a:normAutofit/>
          </a:bodyPr>
          <a:lstStyle/>
          <a:p>
            <a:pPr marL="114300" indent="0">
              <a:buNone/>
            </a:pPr>
            <a:r>
              <a:rPr lang="en-US" b="1" dirty="0">
                <a:solidFill>
                  <a:srgbClr val="0070C0"/>
                </a:solidFill>
                <a:latin typeface="Times New Roman" panose="02020603050405020304" pitchFamily="18" charset="0"/>
                <a:cs typeface="Times New Roman" panose="02020603050405020304" pitchFamily="18" charset="0"/>
              </a:rPr>
              <a:t>Immediate Rent Increase Opportunity  </a:t>
            </a:r>
          </a:p>
        </p:txBody>
      </p:sp>
      <p:sp>
        <p:nvSpPr>
          <p:cNvPr id="8" name="Content Placeholder 4">
            <a:extLst>
              <a:ext uri="{FF2B5EF4-FFF2-40B4-BE49-F238E27FC236}">
                <a16:creationId xmlns:a16="http://schemas.microsoft.com/office/drawing/2014/main" id="{18ED8D2A-1209-1B49-89D1-A39286051484}"/>
              </a:ext>
            </a:extLst>
          </p:cNvPr>
          <p:cNvSpPr txBox="1">
            <a:spLocks/>
          </p:cNvSpPr>
          <p:nvPr/>
        </p:nvSpPr>
        <p:spPr>
          <a:xfrm>
            <a:off x="650746" y="2247014"/>
            <a:ext cx="10345805" cy="470623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2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296 Units </a:t>
            </a:r>
          </a:p>
          <a:p>
            <a:pPr marL="685800" lvl="1" indent="-228600">
              <a:spcBef>
                <a:spcPts val="400"/>
              </a:spcBef>
              <a:spcAft>
                <a:spcPts val="400"/>
              </a:spcAft>
              <a:buFont typeface="Wingdings" panose="05000000000000000000" pitchFamily="2" charset="2"/>
              <a:buChar char="§"/>
            </a:pPr>
            <a:r>
              <a:rPr lang="en-US" sz="2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39 Vacant as of 2.16.22 from “The Book” </a:t>
            </a:r>
          </a:p>
          <a:p>
            <a:pPr marL="685800" lvl="1" indent="-228600">
              <a:spcBef>
                <a:spcPts val="400"/>
              </a:spcBef>
              <a:spcAft>
                <a:spcPts val="400"/>
              </a:spcAft>
              <a:buFont typeface="Wingdings" panose="05000000000000000000" pitchFamily="2" charset="2"/>
              <a:buChar char="§"/>
            </a:pPr>
            <a:r>
              <a:rPr lang="en-US" sz="2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13.17% Vacancy as of 2.16.22 “The Book” </a:t>
            </a:r>
          </a:p>
          <a:p>
            <a:pPr marL="228600" indent="-228600">
              <a:spcBef>
                <a:spcPts val="400"/>
              </a:spcBef>
              <a:spcAft>
                <a:spcPts val="400"/>
              </a:spcAft>
              <a:buFont typeface="Wingdings" panose="05000000000000000000" pitchFamily="2" charset="2"/>
              <a:buChar char="§"/>
            </a:pPr>
            <a:r>
              <a:rPr lang="en-US" sz="2800" b="1" dirty="0">
                <a:solidFill>
                  <a:schemeClr val="tx1"/>
                </a:solidFill>
                <a:latin typeface="Times New Roman" panose="02020603050405020304" pitchFamily="18" charset="0"/>
                <a:cs typeface="Times New Roman" panose="02020603050405020304" pitchFamily="18" charset="0"/>
              </a:rPr>
              <a:t>The Seller has not raised rents in 4 years</a:t>
            </a:r>
          </a:p>
          <a:p>
            <a:pPr marL="228600" indent="-228600">
              <a:spcBef>
                <a:spcPts val="400"/>
              </a:spcBef>
              <a:spcAft>
                <a:spcPts val="400"/>
              </a:spcAft>
              <a:buFont typeface="Wingdings" panose="05000000000000000000" pitchFamily="2" charset="2"/>
              <a:buChar char="§"/>
            </a:pPr>
            <a:r>
              <a:rPr lang="en-US" sz="2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Rents are Currently $75 - $150  Below Market Value with Zero Cap Ex Program </a:t>
            </a:r>
          </a:p>
          <a:p>
            <a:pPr marL="228600" indent="-228600">
              <a:spcBef>
                <a:spcPts val="400"/>
              </a:spcBef>
              <a:spcAft>
                <a:spcPts val="400"/>
              </a:spcAft>
              <a:buFont typeface="Wingdings" panose="05000000000000000000" pitchFamily="2" charset="2"/>
              <a:buChar char="§"/>
            </a:pPr>
            <a:r>
              <a:rPr lang="en-US" sz="2800" b="1" dirty="0">
                <a:solidFill>
                  <a:schemeClr val="tx1"/>
                </a:solidFill>
                <a:latin typeface="Times New Roman" panose="02020603050405020304" pitchFamily="18" charset="0"/>
                <a:cs typeface="Times New Roman" panose="02020603050405020304" pitchFamily="18" charset="0"/>
              </a:rPr>
              <a:t>Immediate Opportunity to raise rents by $75 - $150 / </a:t>
            </a:r>
            <a:r>
              <a:rPr lang="en-US" sz="2800" b="1" dirty="0" err="1">
                <a:solidFill>
                  <a:schemeClr val="tx1"/>
                </a:solidFill>
                <a:latin typeface="Times New Roman" panose="02020603050405020304" pitchFamily="18" charset="0"/>
                <a:cs typeface="Times New Roman" panose="02020603050405020304" pitchFamily="18" charset="0"/>
              </a:rPr>
              <a:t>mo</a:t>
            </a:r>
            <a:r>
              <a:rPr lang="en-US" sz="2800" b="1" dirty="0">
                <a:solidFill>
                  <a:schemeClr val="tx1"/>
                </a:solidFill>
                <a:latin typeface="Times New Roman" panose="02020603050405020304" pitchFamily="18" charset="0"/>
                <a:cs typeface="Times New Roman" panose="02020603050405020304" pitchFamily="18" charset="0"/>
              </a:rPr>
              <a:t> to market value at renewals </a:t>
            </a:r>
          </a:p>
          <a:p>
            <a:pPr marL="228600" indent="-228600">
              <a:spcBef>
                <a:spcPts val="400"/>
              </a:spcBef>
              <a:spcAft>
                <a:spcPts val="400"/>
              </a:spcAft>
              <a:buClr>
                <a:schemeClr val="tx1"/>
              </a:buClr>
              <a:buFont typeface="Wingdings" panose="05000000000000000000"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994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12192000" cy="164782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0"/>
          <p:cNvSpPr txBox="1"/>
          <p:nvPr/>
        </p:nvSpPr>
        <p:spPr>
          <a:xfrm>
            <a:off x="415650" y="105145"/>
            <a:ext cx="11360700" cy="1667400"/>
          </a:xfrm>
          <a:prstGeom prst="rect">
            <a:avLst/>
          </a:prstGeom>
          <a:noFill/>
          <a:ln>
            <a:noFill/>
          </a:ln>
          <a:effectLst>
            <a:outerShdw dist="38100" dir="2700000" algn="tl" rotWithShape="0">
              <a:srgbClr val="000000">
                <a:alpha val="1960"/>
              </a:srgbClr>
            </a:outerShdw>
          </a:effectLst>
        </p:spPr>
        <p:txBody>
          <a:bodyPr spcFirstLastPara="1" wrap="square" lIns="121900" tIns="121900" rIns="121900" bIns="121900" anchor="t" anchorCtr="0">
            <a:noAutofit/>
          </a:bodyPr>
          <a:lstStyle/>
          <a:p>
            <a:pPr lvl="0" algn="ctr">
              <a:lnSpc>
                <a:spcPct val="90000"/>
              </a:lnSpc>
            </a:pPr>
            <a:r>
              <a:rPr lang="en-US" sz="4800" b="1" dirty="0">
                <a:solidFill>
                  <a:schemeClr val="accent3">
                    <a:lumMod val="60000"/>
                    <a:lumOff val="40000"/>
                  </a:schemeClr>
                </a:solidFill>
                <a:latin typeface="Times New Roman" panose="02020603050405020304" pitchFamily="18" charset="0"/>
                <a:cs typeface="Times New Roman" panose="02020603050405020304" pitchFamily="18" charset="0"/>
              </a:rPr>
              <a:t>“296 </a:t>
            </a:r>
            <a:r>
              <a:rPr lang="en-US" sz="4800" b="1" dirty="0" err="1">
                <a:solidFill>
                  <a:schemeClr val="accent3">
                    <a:lumMod val="60000"/>
                    <a:lumOff val="40000"/>
                  </a:schemeClr>
                </a:solidFill>
                <a:latin typeface="Times New Roman" panose="02020603050405020304" pitchFamily="18" charset="0"/>
                <a:cs typeface="Times New Roman" panose="02020603050405020304" pitchFamily="18" charset="0"/>
              </a:rPr>
              <a:t>Triskett</a:t>
            </a:r>
            <a:r>
              <a:rPr lang="en-US" sz="4800" b="1" dirty="0">
                <a:solidFill>
                  <a:schemeClr val="accent3">
                    <a:lumMod val="60000"/>
                    <a:lumOff val="40000"/>
                  </a:schemeClr>
                </a:solidFill>
                <a:latin typeface="Times New Roman" panose="02020603050405020304" pitchFamily="18" charset="0"/>
                <a:cs typeface="Times New Roman" panose="02020603050405020304" pitchFamily="18" charset="0"/>
              </a:rPr>
              <a:t>” </a:t>
            </a:r>
          </a:p>
          <a:p>
            <a:pPr lvl="0" algn="ctr">
              <a:lnSpc>
                <a:spcPct val="90000"/>
              </a:lnSpc>
            </a:pPr>
            <a:r>
              <a:rPr lang="en-US" sz="3600" dirty="0">
                <a:solidFill>
                  <a:schemeClr val="bg1"/>
                </a:solidFill>
                <a:latin typeface="Times New Roman" panose="02020603050405020304" pitchFamily="18" charset="0"/>
                <a:cs typeface="Times New Roman" panose="02020603050405020304" pitchFamily="18" charset="0"/>
              </a:rPr>
              <a:t>296 - Unit Apartment Complex</a:t>
            </a:r>
          </a:p>
        </p:txBody>
      </p:sp>
      <p:sp>
        <p:nvSpPr>
          <p:cNvPr id="9" name="Content Placeholder 4">
            <a:extLst>
              <a:ext uri="{FF2B5EF4-FFF2-40B4-BE49-F238E27FC236}">
                <a16:creationId xmlns:a16="http://schemas.microsoft.com/office/drawing/2014/main" id="{84BFAA68-0587-A142-A71D-862CF6FF6935}"/>
              </a:ext>
            </a:extLst>
          </p:cNvPr>
          <p:cNvSpPr txBox="1">
            <a:spLocks/>
          </p:cNvSpPr>
          <p:nvPr/>
        </p:nvSpPr>
        <p:spPr>
          <a:xfrm>
            <a:off x="391887" y="1647825"/>
            <a:ext cx="11800114" cy="530542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Immediate Plan </a:t>
            </a:r>
          </a:p>
          <a:p>
            <a:pPr marL="342900" indent="-342900">
              <a:spcBef>
                <a:spcPts val="400"/>
              </a:spcBef>
              <a:spcAft>
                <a:spcPts val="400"/>
              </a:spcAft>
              <a:buFont typeface="+mj-lt"/>
              <a:buAutoNum type="arabicPeriod"/>
            </a:pPr>
            <a:r>
              <a:rPr lang="en-US" sz="1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Improve all Commons and Exteriors within 60 days of takeover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Paint Commons, Trim, Hand Rails, Door (Freeland Blue), and Laundries</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Carpet Squares in the Commons (Black 24 x 24)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Renovate the Management Office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Onboard Resident Portal and Software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Landscape, Seal and Stripe the driveway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New Rebranded Sign Out Front on </a:t>
            </a:r>
            <a:r>
              <a:rPr lang="en-US" sz="1800" b="1" dirty="0" err="1">
                <a:solidFill>
                  <a:schemeClr val="tx1"/>
                </a:solidFill>
                <a:latin typeface="Times New Roman" panose="02020603050405020304" pitchFamily="18" charset="0"/>
                <a:cs typeface="Times New Roman" panose="02020603050405020304" pitchFamily="18" charset="0"/>
              </a:rPr>
              <a:t>Triskett</a:t>
            </a:r>
            <a:r>
              <a:rPr lang="en-US" sz="1800" b="1" dirty="0">
                <a:solidFill>
                  <a:schemeClr val="tx1"/>
                </a:solidFill>
                <a:latin typeface="Times New Roman" panose="02020603050405020304" pitchFamily="18" charset="0"/>
                <a:cs typeface="Times New Roman" panose="02020603050405020304" pitchFamily="18" charset="0"/>
              </a:rPr>
              <a:t> Rd </a:t>
            </a:r>
          </a:p>
          <a:p>
            <a:pPr marL="342900" indent="-342900">
              <a:spcBef>
                <a:spcPts val="400"/>
              </a:spcBef>
              <a:spcAft>
                <a:spcPts val="400"/>
              </a:spcAft>
              <a:buFont typeface="+mj-lt"/>
              <a:buAutoNum type="arabicPeriod"/>
            </a:pPr>
            <a:r>
              <a:rPr lang="en-US" sz="1800" b="1" dirty="0">
                <a:solidFill>
                  <a:schemeClr val="tx1"/>
                </a:solidFill>
                <a:latin typeface="Times New Roman" panose="02020603050405020304" pitchFamily="18" charset="0"/>
                <a:cs typeface="Times New Roman" panose="02020603050405020304" pitchFamily="18" charset="0"/>
              </a:rPr>
              <a:t>Then Raise rents by $75-$150 on all renewals immediately </a:t>
            </a:r>
          </a:p>
          <a:p>
            <a:pPr marL="342900" indent="-342900">
              <a:spcBef>
                <a:spcPts val="400"/>
              </a:spcBef>
              <a:spcAft>
                <a:spcPts val="400"/>
              </a:spcAft>
              <a:buFont typeface="+mj-lt"/>
              <a:buAutoNum type="arabicPeriod"/>
            </a:pPr>
            <a:r>
              <a:rPr lang="en-US" sz="1800" b="1" dirty="0">
                <a:solidFill>
                  <a:schemeClr val="tx1"/>
                </a:solidFill>
                <a:latin typeface="Times New Roman" panose="02020603050405020304" pitchFamily="18" charset="0"/>
                <a:cs typeface="Times New Roman" panose="02020603050405020304" pitchFamily="18" charset="0"/>
              </a:rPr>
              <a:t>Then Remodel and Turn the 39 Vacant Units plus new Organic Move outs as they become available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39 Vacancies to Fill at Take Over </a:t>
            </a:r>
          </a:p>
          <a:p>
            <a:pPr marL="1143000" lvl="2"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Hard Full Turn = 30  + Make Readies / Half Turns = 9 </a:t>
            </a:r>
          </a:p>
          <a:p>
            <a:pPr marL="228600" indent="-228600">
              <a:spcBef>
                <a:spcPts val="400"/>
              </a:spcBef>
              <a:spcAft>
                <a:spcPts val="400"/>
              </a:spcAft>
              <a:buFont typeface="Wingdings" panose="05000000000000000000" pitchFamily="2" charset="2"/>
              <a:buChar char="§"/>
            </a:pPr>
            <a:endParaRPr lang="en-US" sz="2000" b="1" dirty="0">
              <a:solidFill>
                <a:schemeClr val="tx1"/>
              </a:solidFill>
              <a:latin typeface="+mn-lt"/>
            </a:endParaRPr>
          </a:p>
          <a:p>
            <a:pPr marL="228600" indent="-228600">
              <a:spcBef>
                <a:spcPts val="400"/>
              </a:spcBef>
              <a:spcAft>
                <a:spcPts val="400"/>
              </a:spcAft>
              <a:buFont typeface="Wingdings" panose="05000000000000000000" pitchFamily="2" charset="2"/>
              <a:buChar char="§"/>
            </a:pPr>
            <a:endParaRPr lang="en-US" sz="2000" dirty="0">
              <a:solidFill>
                <a:schemeClr val="tx1"/>
              </a:solidFill>
              <a:latin typeface="+mn-lt"/>
            </a:endParaRPr>
          </a:p>
          <a:p>
            <a:pPr marL="228600" indent="-228600">
              <a:spcBef>
                <a:spcPts val="400"/>
              </a:spcBef>
              <a:spcAft>
                <a:spcPts val="400"/>
              </a:spcAft>
              <a:buClr>
                <a:schemeClr val="tx1"/>
              </a:buClr>
              <a:buFont typeface="Wingdings" panose="05000000000000000000"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00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18FB5B-A5FA-B04C-9A4D-756060197CED}"/>
              </a:ext>
            </a:extLst>
          </p:cNvPr>
          <p:cNvPicPr>
            <a:picLocks noChangeAspect="1"/>
          </p:cNvPicPr>
          <p:nvPr/>
        </p:nvPicPr>
        <p:blipFill>
          <a:blip r:embed="rId2"/>
          <a:stretch>
            <a:fillRect/>
          </a:stretch>
        </p:blipFill>
        <p:spPr>
          <a:xfrm>
            <a:off x="2251880" y="1528549"/>
            <a:ext cx="7710985" cy="5119651"/>
          </a:xfrm>
          <a:prstGeom prst="rect">
            <a:avLst/>
          </a:prstGeom>
        </p:spPr>
      </p:pic>
      <p:pic>
        <p:nvPicPr>
          <p:cNvPr id="3" name="Picture 2">
            <a:extLst>
              <a:ext uri="{FF2B5EF4-FFF2-40B4-BE49-F238E27FC236}">
                <a16:creationId xmlns:a16="http://schemas.microsoft.com/office/drawing/2014/main" id="{70B33B81-275D-E548-BCF9-8649C74BDFC8}"/>
              </a:ext>
            </a:extLst>
          </p:cNvPr>
          <p:cNvPicPr>
            <a:picLocks noChangeAspect="1"/>
          </p:cNvPicPr>
          <p:nvPr/>
        </p:nvPicPr>
        <p:blipFill>
          <a:blip r:embed="rId3"/>
          <a:stretch>
            <a:fillRect/>
          </a:stretch>
        </p:blipFill>
        <p:spPr>
          <a:xfrm>
            <a:off x="3624522" y="304800"/>
            <a:ext cx="4965700" cy="762000"/>
          </a:xfrm>
          <a:prstGeom prst="rect">
            <a:avLst/>
          </a:prstGeom>
        </p:spPr>
      </p:pic>
    </p:spTree>
    <p:extLst>
      <p:ext uri="{BB962C8B-B14F-4D97-AF65-F5344CB8AC3E}">
        <p14:creationId xmlns:p14="http://schemas.microsoft.com/office/powerpoint/2010/main" val="2345388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976511-B7D4-A445-B8BB-62A206B27106}"/>
              </a:ext>
            </a:extLst>
          </p:cNvPr>
          <p:cNvPicPr>
            <a:picLocks noChangeAspect="1"/>
          </p:cNvPicPr>
          <p:nvPr/>
        </p:nvPicPr>
        <p:blipFill>
          <a:blip r:embed="rId2"/>
          <a:stretch>
            <a:fillRect/>
          </a:stretch>
        </p:blipFill>
        <p:spPr>
          <a:xfrm>
            <a:off x="225756" y="0"/>
            <a:ext cx="11740487" cy="6858000"/>
          </a:xfrm>
          <a:prstGeom prst="rect">
            <a:avLst/>
          </a:prstGeom>
        </p:spPr>
      </p:pic>
    </p:spTree>
    <p:extLst>
      <p:ext uri="{BB962C8B-B14F-4D97-AF65-F5344CB8AC3E}">
        <p14:creationId xmlns:p14="http://schemas.microsoft.com/office/powerpoint/2010/main" val="410460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a:spLocks noChangeAspect="1"/>
          </p:cNvSpPr>
          <p:nvPr/>
        </p:nvSpPr>
        <p:spPr>
          <a:xfrm>
            <a:off x="1" y="1273584"/>
            <a:ext cx="2045246" cy="508775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latin typeface="Times New Roman" panose="02020603050405020304" pitchFamily="18" charset="0"/>
            </a:endParaRPr>
          </a:p>
        </p:txBody>
      </p:sp>
      <p:sp>
        <p:nvSpPr>
          <p:cNvPr id="49" name="Rectangle 48"/>
          <p:cNvSpPr/>
          <p:nvPr/>
        </p:nvSpPr>
        <p:spPr>
          <a:xfrm>
            <a:off x="-1" y="219444"/>
            <a:ext cx="12192000" cy="1077218"/>
          </a:xfrm>
          <a:prstGeom prst="rect">
            <a:avLst/>
          </a:prstGeom>
        </p:spPr>
        <p:txBody>
          <a:bodyPr wrap="square">
            <a:spAutoFit/>
          </a:bodyPr>
          <a:lstStyle/>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Freeland Ventures : Meeting Agenda</a:t>
            </a:r>
          </a:p>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Real Estate Private Equity</a:t>
            </a:r>
          </a:p>
        </p:txBody>
      </p:sp>
      <p:sp>
        <p:nvSpPr>
          <p:cNvPr id="9" name="Slide Number Placeholder 8"/>
          <p:cNvSpPr>
            <a:spLocks noGrp="1"/>
          </p:cNvSpPr>
          <p:nvPr>
            <p:ph type="sldNum" sz="quarter" idx="12"/>
          </p:nvPr>
        </p:nvSpPr>
        <p:spPr>
          <a:xfrm>
            <a:off x="9448800" y="6495993"/>
            <a:ext cx="2743200" cy="365125"/>
          </a:xfrm>
        </p:spPr>
        <p:txBody>
          <a:bodyPr/>
          <a:lstStyle/>
          <a:p>
            <a:fld id="{D9144EA5-5F99-43E1-9853-96597629E39C}" type="slidenum">
              <a:rPr lang="id-ID" sz="1600" smtClean="0"/>
              <a:pPr/>
              <a:t>2</a:t>
            </a:fld>
            <a:endParaRPr lang="id-ID" sz="1600" dirty="0"/>
          </a:p>
        </p:txBody>
      </p:sp>
      <p:grpSp>
        <p:nvGrpSpPr>
          <p:cNvPr id="23" name="Group 22"/>
          <p:cNvGrpSpPr/>
          <p:nvPr/>
        </p:nvGrpSpPr>
        <p:grpSpPr>
          <a:xfrm>
            <a:off x="0" y="70338"/>
            <a:ext cx="12240000" cy="0"/>
            <a:chOff x="5880295" y="365760"/>
            <a:chExt cx="5470340" cy="0"/>
          </a:xfrm>
        </p:grpSpPr>
        <p:cxnSp>
          <p:nvCxnSpPr>
            <p:cNvPr id="24" name="Straight Connector 23"/>
            <p:cNvCxnSpPr/>
            <p:nvPr/>
          </p:nvCxnSpPr>
          <p:spPr>
            <a:xfrm>
              <a:off x="5880295" y="365760"/>
              <a:ext cx="900000" cy="0"/>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794363" y="365760"/>
              <a:ext cx="900000" cy="0"/>
            </a:xfrm>
            <a:prstGeom prst="line">
              <a:avLst/>
            </a:prstGeom>
            <a:ln w="152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708431" y="365760"/>
              <a:ext cx="9000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622499" y="365760"/>
              <a:ext cx="900000"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536567" y="365760"/>
              <a:ext cx="900000" cy="0"/>
            </a:xfrm>
            <a:prstGeom prst="line">
              <a:avLst/>
            </a:prstGeom>
            <a:ln w="152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450635" y="365760"/>
              <a:ext cx="900000"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193372" y="1445767"/>
            <a:ext cx="8938143" cy="4303742"/>
          </a:xfrm>
          <a:prstGeom prst="rect">
            <a:avLst/>
          </a:prstGeom>
        </p:spPr>
        <p:txBody>
          <a:bodyPr wrap="square" anchor="t">
            <a:spAutoFit/>
          </a:bodyPr>
          <a:lstStyle/>
          <a:p>
            <a:pPr marL="457200" lvl="0"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Introduction to Freeland Ventures </a:t>
            </a:r>
          </a:p>
          <a:p>
            <a:pPr marL="457200"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BIOs / Operator information and credentials</a:t>
            </a:r>
          </a:p>
          <a:p>
            <a:pPr marL="457200"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Introduction to </a:t>
            </a:r>
            <a:r>
              <a:rPr lang="en-US" sz="2400" dirty="0" err="1">
                <a:solidFill>
                  <a:schemeClr val="tx1">
                    <a:lumMod val="65000"/>
                    <a:lumOff val="35000"/>
                  </a:schemeClr>
                </a:solidFill>
                <a:latin typeface="Times New Roman" panose="02020603050405020304" pitchFamily="18" charset="0"/>
                <a:cs typeface="Times New Roman" panose="02020603050405020304" pitchFamily="18" charset="0"/>
              </a:rPr>
              <a:t>Mgmt</a:t>
            </a: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 Team and current project overview</a:t>
            </a:r>
          </a:p>
          <a:p>
            <a:pPr marL="457200"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Investment Overview for </a:t>
            </a:r>
            <a:r>
              <a:rPr lang="en-US" sz="2400" b="1" dirty="0">
                <a:solidFill>
                  <a:srgbClr val="002060"/>
                </a:solidFill>
                <a:latin typeface="Times New Roman" panose="02020603050405020304" pitchFamily="18" charset="0"/>
                <a:cs typeface="Times New Roman" panose="02020603050405020304" pitchFamily="18" charset="0"/>
              </a:rPr>
              <a:t>“296 </a:t>
            </a:r>
            <a:r>
              <a:rPr lang="en-US" sz="2400" b="1" dirty="0" err="1">
                <a:solidFill>
                  <a:srgbClr val="002060"/>
                </a:solidFill>
                <a:latin typeface="Times New Roman" panose="02020603050405020304" pitchFamily="18" charset="0"/>
                <a:cs typeface="Times New Roman" panose="02020603050405020304" pitchFamily="18" charset="0"/>
              </a:rPr>
              <a:t>Triskett</a:t>
            </a:r>
            <a:r>
              <a:rPr lang="en-US" sz="2400" b="1" dirty="0">
                <a:solidFill>
                  <a:srgbClr val="002060"/>
                </a:solidFill>
                <a:latin typeface="Times New Roman" panose="02020603050405020304" pitchFamily="18" charset="0"/>
                <a:cs typeface="Times New Roman" panose="02020603050405020304" pitchFamily="18" charset="0"/>
              </a:rPr>
              <a:t>” Portfolio </a:t>
            </a:r>
          </a:p>
          <a:p>
            <a:pPr marL="914400" lvl="1"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Overview of the properties</a:t>
            </a:r>
          </a:p>
          <a:p>
            <a:pPr marL="914400" lvl="1"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Discuss financials and stabilization plan</a:t>
            </a:r>
          </a:p>
          <a:p>
            <a:pPr marL="914400" lvl="1"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Explain the investment opportunity</a:t>
            </a:r>
          </a:p>
          <a:p>
            <a:pPr marL="457200" indent="-457200">
              <a:spcBef>
                <a:spcPts val="1400"/>
              </a:spcBef>
              <a:buFont typeface="+mj-lt"/>
              <a:buAutoNum type="arabicPeriod"/>
            </a:pPr>
            <a:r>
              <a:rPr lang="en-US" sz="2400" dirty="0">
                <a:solidFill>
                  <a:schemeClr val="tx1">
                    <a:lumMod val="65000"/>
                    <a:lumOff val="35000"/>
                  </a:schemeClr>
                </a:solidFill>
                <a:latin typeface="Times New Roman" panose="02020603050405020304" pitchFamily="18" charset="0"/>
                <a:cs typeface="Times New Roman" panose="02020603050405020304" pitchFamily="18" charset="0"/>
              </a:rPr>
              <a:t>Next Steps</a:t>
            </a:r>
          </a:p>
        </p:txBody>
      </p:sp>
      <p:sp>
        <p:nvSpPr>
          <p:cNvPr id="56" name="Rectangle 55"/>
          <p:cNvSpPr>
            <a:spLocks noChangeAspect="1"/>
          </p:cNvSpPr>
          <p:nvPr/>
        </p:nvSpPr>
        <p:spPr>
          <a:xfrm>
            <a:off x="1868519" y="1273585"/>
            <a:ext cx="180419" cy="50877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latin typeface="Times New Roman" panose="02020603050405020304" pitchFamily="18" charset="0"/>
            </a:endParaRPr>
          </a:p>
        </p:txBody>
      </p:sp>
      <p:pic>
        <p:nvPicPr>
          <p:cNvPr id="14" name="Picture 13">
            <a:extLst>
              <a:ext uri="{FF2B5EF4-FFF2-40B4-BE49-F238E27FC236}">
                <a16:creationId xmlns:a16="http://schemas.microsoft.com/office/drawing/2014/main" id="{27E667D3-0925-614B-89D3-2D04897653F0}"/>
              </a:ext>
            </a:extLst>
          </p:cNvPr>
          <p:cNvPicPr>
            <a:picLocks noChangeAspect="1"/>
          </p:cNvPicPr>
          <p:nvPr/>
        </p:nvPicPr>
        <p:blipFill>
          <a:blip r:embed="rId3"/>
          <a:stretch>
            <a:fillRect/>
          </a:stretch>
        </p:blipFill>
        <p:spPr>
          <a:xfrm>
            <a:off x="5710234" y="5342348"/>
            <a:ext cx="5965208" cy="1336207"/>
          </a:xfrm>
          <a:prstGeom prst="rect">
            <a:avLst/>
          </a:prstGeom>
        </p:spPr>
      </p:pic>
    </p:spTree>
    <p:extLst>
      <p:ext uri="{BB962C8B-B14F-4D97-AF65-F5344CB8AC3E}">
        <p14:creationId xmlns:p14="http://schemas.microsoft.com/office/powerpoint/2010/main" val="2447227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12192000" cy="164782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0"/>
          <p:cNvSpPr txBox="1"/>
          <p:nvPr/>
        </p:nvSpPr>
        <p:spPr>
          <a:xfrm>
            <a:off x="143478" y="118115"/>
            <a:ext cx="11360700" cy="1667400"/>
          </a:xfrm>
          <a:prstGeom prst="rect">
            <a:avLst/>
          </a:prstGeom>
          <a:noFill/>
          <a:ln>
            <a:noFill/>
          </a:ln>
          <a:effectLst>
            <a:outerShdw dist="38100" dir="2700000" algn="tl" rotWithShape="0">
              <a:srgbClr val="000000">
                <a:alpha val="1960"/>
              </a:srgbClr>
            </a:outerShdw>
          </a:effectLst>
        </p:spPr>
        <p:txBody>
          <a:bodyPr spcFirstLastPara="1" wrap="square" lIns="121900" tIns="121900" rIns="121900" bIns="121900" anchor="t" anchorCtr="0">
            <a:noAutofit/>
          </a:bodyPr>
          <a:lstStyle/>
          <a:p>
            <a:pPr lvl="0" algn="ctr">
              <a:lnSpc>
                <a:spcPct val="90000"/>
              </a:lnSpc>
            </a:pPr>
            <a:r>
              <a:rPr lang="en-US" sz="4800" b="1" dirty="0">
                <a:solidFill>
                  <a:schemeClr val="accent3">
                    <a:lumMod val="60000"/>
                    <a:lumOff val="40000"/>
                  </a:schemeClr>
                </a:solidFill>
                <a:latin typeface="Times New Roman" panose="02020603050405020304" pitchFamily="18" charset="0"/>
                <a:cs typeface="Times New Roman" panose="02020603050405020304" pitchFamily="18" charset="0"/>
              </a:rPr>
              <a:t>“296 </a:t>
            </a:r>
            <a:r>
              <a:rPr lang="en-US" sz="4800" b="1" dirty="0" err="1">
                <a:solidFill>
                  <a:schemeClr val="accent3">
                    <a:lumMod val="60000"/>
                    <a:lumOff val="40000"/>
                  </a:schemeClr>
                </a:solidFill>
                <a:latin typeface="Times New Roman" panose="02020603050405020304" pitchFamily="18" charset="0"/>
                <a:cs typeface="Times New Roman" panose="02020603050405020304" pitchFamily="18" charset="0"/>
              </a:rPr>
              <a:t>Triskett</a:t>
            </a:r>
            <a:r>
              <a:rPr lang="en-US" sz="4800" b="1" dirty="0">
                <a:solidFill>
                  <a:schemeClr val="accent3">
                    <a:lumMod val="60000"/>
                    <a:lumOff val="40000"/>
                  </a:schemeClr>
                </a:solidFill>
                <a:latin typeface="Times New Roman" panose="02020603050405020304" pitchFamily="18" charset="0"/>
                <a:cs typeface="Times New Roman" panose="02020603050405020304" pitchFamily="18" charset="0"/>
              </a:rPr>
              <a:t>” </a:t>
            </a:r>
          </a:p>
          <a:p>
            <a:pPr lvl="0" algn="ctr">
              <a:lnSpc>
                <a:spcPct val="90000"/>
              </a:lnSpc>
            </a:pPr>
            <a:r>
              <a:rPr lang="en-US" sz="3600" dirty="0">
                <a:solidFill>
                  <a:schemeClr val="bg1"/>
                </a:solidFill>
                <a:latin typeface="Times New Roman" panose="02020603050405020304" pitchFamily="18" charset="0"/>
                <a:cs typeface="Times New Roman" panose="02020603050405020304" pitchFamily="18" charset="0"/>
              </a:rPr>
              <a:t>296 - Unit Apartment Complex</a:t>
            </a:r>
          </a:p>
        </p:txBody>
      </p:sp>
      <p:sp>
        <p:nvSpPr>
          <p:cNvPr id="8" name="Content Placeholder 4">
            <a:extLst>
              <a:ext uri="{FF2B5EF4-FFF2-40B4-BE49-F238E27FC236}">
                <a16:creationId xmlns:a16="http://schemas.microsoft.com/office/drawing/2014/main" id="{18ED8D2A-1209-1B49-89D1-A39286051484}"/>
              </a:ext>
            </a:extLst>
          </p:cNvPr>
          <p:cNvSpPr txBox="1">
            <a:spLocks/>
          </p:cNvSpPr>
          <p:nvPr/>
        </p:nvSpPr>
        <p:spPr>
          <a:xfrm>
            <a:off x="558526" y="1647825"/>
            <a:ext cx="9353225" cy="530542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Painting Commons and Replacing Carpets + Professional Management + Timely Maintenance should raise rents $75 - $150 in the next 2 years with zero cap ex </a:t>
            </a:r>
          </a:p>
          <a:p>
            <a:pPr marL="228600"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1/1 S - In Place Rents = $571 (Max Rent $650 Now)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$675 at Renewals with no cap ex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$750+ with Full Hard Turn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$800 within 42 months </a:t>
            </a:r>
          </a:p>
          <a:p>
            <a:pPr marL="228600"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1/1 L – In Place Rents = $595 (Max Rents $650 Now)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$700 at Renewals with no cap ex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$850+ with Full Hard Turn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$900 within 42 months </a:t>
            </a:r>
          </a:p>
          <a:p>
            <a:pPr marL="228600"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2/1 R – In Place Rents = $676 (Max Rents $760 Now)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$825 at Renewals with no cap ex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$950+ with Full Hard Turn </a:t>
            </a:r>
          </a:p>
          <a:p>
            <a:pPr marL="685800" lvl="1" indent="-228600">
              <a:spcBef>
                <a:spcPts val="400"/>
              </a:spcBef>
              <a:spcAft>
                <a:spcPts val="400"/>
              </a:spcAft>
              <a:buFont typeface="Wingdings" panose="05000000000000000000" pitchFamily="2" charset="2"/>
              <a:buChar char="§"/>
            </a:pPr>
            <a:r>
              <a:rPr lang="en-US" sz="1800" b="1" dirty="0">
                <a:solidFill>
                  <a:schemeClr val="tx1"/>
                </a:solidFill>
                <a:latin typeface="Times New Roman" panose="02020603050405020304" pitchFamily="18" charset="0"/>
                <a:cs typeface="Times New Roman" panose="02020603050405020304" pitchFamily="18" charset="0"/>
              </a:rPr>
              <a:t>Raise to $1,000 in 42 months </a:t>
            </a:r>
          </a:p>
          <a:p>
            <a:pPr marL="228600" indent="-228600">
              <a:spcBef>
                <a:spcPts val="400"/>
              </a:spcBef>
              <a:spcAft>
                <a:spcPts val="400"/>
              </a:spcAft>
              <a:buClr>
                <a:schemeClr val="tx1"/>
              </a:buClr>
              <a:buFont typeface="Wingdings" panose="05000000000000000000"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089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0" y="121920"/>
            <a:ext cx="12191999" cy="646176"/>
          </a:xfrm>
          <a:prstGeom prst="rect">
            <a:avLst/>
          </a:prstGeom>
          <a:solidFill>
            <a:schemeClr val="accent1"/>
          </a:solidFill>
          <a:ln>
            <a:noFill/>
          </a:ln>
        </p:spPr>
        <p:txBody>
          <a:bodyPr lIns="91433" tIns="45700" rIns="91433" bIns="45700" anchor="t" anchorCtr="0">
            <a:noAutofit/>
          </a:bodyPr>
          <a:lstStyle/>
          <a:p>
            <a:pPr indent="-67732" algn="ctr">
              <a:spcBef>
                <a:spcPts val="0"/>
              </a:spcBef>
              <a:buClr>
                <a:schemeClr val="dk1"/>
              </a:buClr>
              <a:buSzPct val="29629"/>
            </a:pPr>
            <a:r>
              <a:rPr lang="en-US" sz="3600" b="1" dirty="0">
                <a:solidFill>
                  <a:schemeClr val="bg1"/>
                </a:solidFill>
                <a:latin typeface="Garamond" panose="02020404030301010803" pitchFamily="18" charset="0"/>
                <a:ea typeface="Quattrocento"/>
                <a:cs typeface="Quattrocento"/>
                <a:sym typeface="Quattrocento"/>
              </a:rPr>
              <a:t>                                               RHM Management     </a:t>
            </a:r>
            <a:br>
              <a:rPr lang="en-US" sz="3600" b="1" dirty="0">
                <a:solidFill>
                  <a:schemeClr val="bg1"/>
                </a:solidFill>
                <a:latin typeface="Garamond" panose="02020404030301010803" pitchFamily="18" charset="0"/>
                <a:ea typeface="Quattrocento"/>
                <a:cs typeface="Quattrocento"/>
                <a:sym typeface="Quattrocento"/>
              </a:rPr>
            </a:br>
            <a:endParaRPr lang="en" sz="3600" b="1" dirty="0">
              <a:solidFill>
                <a:schemeClr val="bg1"/>
              </a:solidFill>
              <a:latin typeface="Garamond" panose="02020404030301010803" pitchFamily="18" charset="0"/>
              <a:ea typeface="Quattrocento"/>
              <a:cs typeface="Quattrocento"/>
              <a:sym typeface="Quattrocento"/>
            </a:endParaRPr>
          </a:p>
        </p:txBody>
      </p:sp>
      <p:pic>
        <p:nvPicPr>
          <p:cNvPr id="2" name="Picture 1">
            <a:extLst>
              <a:ext uri="{FF2B5EF4-FFF2-40B4-BE49-F238E27FC236}">
                <a16:creationId xmlns:a16="http://schemas.microsoft.com/office/drawing/2014/main" id="{54FF909D-F4F0-BB4C-B750-B5EA5456F500}"/>
              </a:ext>
            </a:extLst>
          </p:cNvPr>
          <p:cNvPicPr>
            <a:picLocks noChangeAspect="1"/>
          </p:cNvPicPr>
          <p:nvPr/>
        </p:nvPicPr>
        <p:blipFill>
          <a:blip r:embed="rId3"/>
          <a:stretch>
            <a:fillRect/>
          </a:stretch>
        </p:blipFill>
        <p:spPr>
          <a:xfrm>
            <a:off x="860156" y="121920"/>
            <a:ext cx="3987800" cy="6781800"/>
          </a:xfrm>
          <a:prstGeom prst="rect">
            <a:avLst/>
          </a:prstGeom>
        </p:spPr>
      </p:pic>
      <p:pic>
        <p:nvPicPr>
          <p:cNvPr id="3" name="Picture 2">
            <a:extLst>
              <a:ext uri="{FF2B5EF4-FFF2-40B4-BE49-F238E27FC236}">
                <a16:creationId xmlns:a16="http://schemas.microsoft.com/office/drawing/2014/main" id="{E6D0DCB5-9FEA-9F46-906C-3B9879A258E8}"/>
              </a:ext>
            </a:extLst>
          </p:cNvPr>
          <p:cNvPicPr>
            <a:picLocks noChangeAspect="1"/>
          </p:cNvPicPr>
          <p:nvPr/>
        </p:nvPicPr>
        <p:blipFill>
          <a:blip r:embed="rId4"/>
          <a:stretch>
            <a:fillRect/>
          </a:stretch>
        </p:blipFill>
        <p:spPr>
          <a:xfrm>
            <a:off x="5579712" y="3117097"/>
            <a:ext cx="5372100" cy="3429000"/>
          </a:xfrm>
          <a:prstGeom prst="rect">
            <a:avLst/>
          </a:prstGeom>
        </p:spPr>
      </p:pic>
      <p:sp>
        <p:nvSpPr>
          <p:cNvPr id="5" name="TextBox 4">
            <a:extLst>
              <a:ext uri="{FF2B5EF4-FFF2-40B4-BE49-F238E27FC236}">
                <a16:creationId xmlns:a16="http://schemas.microsoft.com/office/drawing/2014/main" id="{E58881A4-EB21-E342-94CF-D0F9F74E09BE}"/>
              </a:ext>
            </a:extLst>
          </p:cNvPr>
          <p:cNvSpPr txBox="1"/>
          <p:nvPr/>
        </p:nvSpPr>
        <p:spPr>
          <a:xfrm>
            <a:off x="5408908" y="1154624"/>
            <a:ext cx="6145078" cy="1200329"/>
          </a:xfrm>
          <a:prstGeom prst="rect">
            <a:avLst/>
          </a:prstGeom>
          <a:noFill/>
        </p:spPr>
        <p:txBody>
          <a:bodyPr wrap="square" rtlCol="0">
            <a:spAutoFit/>
          </a:bodyPr>
          <a:lstStyle/>
          <a:p>
            <a:r>
              <a:rPr lang="en-US" dirty="0">
                <a:latin typeface="Apple Braille Pinpoint 8 Dot" pitchFamily="2" charset="0"/>
              </a:rPr>
              <a:t>Freeland has decide to retain RHM, the existing asset and property manager at “296 </a:t>
            </a:r>
            <a:r>
              <a:rPr lang="en-US" dirty="0" err="1">
                <a:latin typeface="Apple Braille Pinpoint 8 Dot" pitchFamily="2" charset="0"/>
              </a:rPr>
              <a:t>Triskett</a:t>
            </a:r>
            <a:r>
              <a:rPr lang="en-US" dirty="0">
                <a:latin typeface="Apple Braille Pinpoint 8 Dot" pitchFamily="2" charset="0"/>
              </a:rPr>
              <a:t>” so that Freeland can focus heavily on Capital Expenditures, Renovations and Repairs and thus force the increase in the rents. </a:t>
            </a:r>
          </a:p>
        </p:txBody>
      </p:sp>
    </p:spTree>
    <p:extLst>
      <p:ext uri="{BB962C8B-B14F-4D97-AF65-F5344CB8AC3E}">
        <p14:creationId xmlns:p14="http://schemas.microsoft.com/office/powerpoint/2010/main" val="3841539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F906B-38C4-B044-BF4E-08CCF0CFB899}"/>
              </a:ext>
            </a:extLst>
          </p:cNvPr>
          <p:cNvPicPr>
            <a:picLocks noChangeAspect="1"/>
          </p:cNvPicPr>
          <p:nvPr/>
        </p:nvPicPr>
        <p:blipFill>
          <a:blip r:embed="rId2"/>
          <a:stretch>
            <a:fillRect/>
          </a:stretch>
        </p:blipFill>
        <p:spPr>
          <a:xfrm>
            <a:off x="1518833" y="1148552"/>
            <a:ext cx="9148951" cy="5487197"/>
          </a:xfrm>
          <a:prstGeom prst="rect">
            <a:avLst/>
          </a:prstGeom>
        </p:spPr>
      </p:pic>
      <p:sp>
        <p:nvSpPr>
          <p:cNvPr id="3" name="TextBox 2">
            <a:extLst>
              <a:ext uri="{FF2B5EF4-FFF2-40B4-BE49-F238E27FC236}">
                <a16:creationId xmlns:a16="http://schemas.microsoft.com/office/drawing/2014/main" id="{882B117C-4FB0-3849-AF75-B4054CA184FC}"/>
              </a:ext>
            </a:extLst>
          </p:cNvPr>
          <p:cNvSpPr txBox="1"/>
          <p:nvPr/>
        </p:nvSpPr>
        <p:spPr>
          <a:xfrm>
            <a:off x="1908067" y="300678"/>
            <a:ext cx="8090116" cy="584775"/>
          </a:xfrm>
          <a:prstGeom prst="rect">
            <a:avLst/>
          </a:prstGeom>
          <a:noFill/>
        </p:spPr>
        <p:txBody>
          <a:bodyPr wrap="square" rtlCol="0">
            <a:spAutoFit/>
          </a:bodyPr>
          <a:lstStyle/>
          <a:p>
            <a:pPr algn="ctr"/>
            <a:r>
              <a:rPr lang="en-US" sz="3200" dirty="0">
                <a:latin typeface="Apple Braille Pinpoint 8 Dot" pitchFamily="2" charset="0"/>
              </a:rPr>
              <a:t>Co Star 5 Year Rent Projections </a:t>
            </a:r>
          </a:p>
        </p:txBody>
      </p:sp>
    </p:spTree>
    <p:extLst>
      <p:ext uri="{BB962C8B-B14F-4D97-AF65-F5344CB8AC3E}">
        <p14:creationId xmlns:p14="http://schemas.microsoft.com/office/powerpoint/2010/main" val="160608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12192000" cy="164782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0"/>
          <p:cNvSpPr txBox="1"/>
          <p:nvPr/>
        </p:nvSpPr>
        <p:spPr>
          <a:xfrm>
            <a:off x="558525" y="33809"/>
            <a:ext cx="11360700" cy="1667400"/>
          </a:xfrm>
          <a:prstGeom prst="rect">
            <a:avLst/>
          </a:prstGeom>
          <a:noFill/>
          <a:ln>
            <a:noFill/>
          </a:ln>
          <a:effectLst>
            <a:outerShdw dist="38100" dir="2700000" algn="tl" rotWithShape="0">
              <a:srgbClr val="000000">
                <a:alpha val="1960"/>
              </a:srgbClr>
            </a:outerShdw>
          </a:effectLst>
        </p:spPr>
        <p:txBody>
          <a:bodyPr spcFirstLastPara="1" wrap="square" lIns="121900" tIns="121900" rIns="121900" bIns="121900" anchor="t" anchorCtr="0">
            <a:noAutofit/>
          </a:bodyPr>
          <a:lstStyle/>
          <a:p>
            <a:pPr lvl="0" algn="ctr">
              <a:lnSpc>
                <a:spcPct val="90000"/>
              </a:lnSpc>
            </a:pPr>
            <a:r>
              <a:rPr lang="en-US" sz="6000" b="1" dirty="0">
                <a:solidFill>
                  <a:schemeClr val="accent3">
                    <a:lumMod val="60000"/>
                    <a:lumOff val="40000"/>
                  </a:schemeClr>
                </a:solidFill>
                <a:latin typeface="Times New Roman" panose="02020603050405020304" pitchFamily="18" charset="0"/>
                <a:cs typeface="Times New Roman" panose="02020603050405020304" pitchFamily="18" charset="0"/>
              </a:rPr>
              <a:t>“296 </a:t>
            </a:r>
            <a:r>
              <a:rPr lang="en-US" sz="6000" b="1" dirty="0" err="1">
                <a:solidFill>
                  <a:schemeClr val="accent3">
                    <a:lumMod val="60000"/>
                    <a:lumOff val="40000"/>
                  </a:schemeClr>
                </a:solidFill>
                <a:latin typeface="Times New Roman" panose="02020603050405020304" pitchFamily="18" charset="0"/>
                <a:cs typeface="Times New Roman" panose="02020603050405020304" pitchFamily="18" charset="0"/>
              </a:rPr>
              <a:t>Triskett</a:t>
            </a:r>
            <a:r>
              <a:rPr lang="en-US" sz="6000" b="1" dirty="0">
                <a:solidFill>
                  <a:schemeClr val="accent3">
                    <a:lumMod val="60000"/>
                    <a:lumOff val="40000"/>
                  </a:schemeClr>
                </a:solidFill>
                <a:latin typeface="Times New Roman" panose="02020603050405020304" pitchFamily="18" charset="0"/>
                <a:cs typeface="Times New Roman" panose="02020603050405020304" pitchFamily="18" charset="0"/>
              </a:rPr>
              <a:t>” </a:t>
            </a:r>
          </a:p>
          <a:p>
            <a:pPr lvl="0" algn="ctr">
              <a:lnSpc>
                <a:spcPct val="90000"/>
              </a:lnSpc>
            </a:pPr>
            <a:r>
              <a:rPr lang="en-US" sz="4400" dirty="0">
                <a:solidFill>
                  <a:schemeClr val="bg1"/>
                </a:solidFill>
                <a:latin typeface="Times New Roman" panose="02020603050405020304" pitchFamily="18" charset="0"/>
                <a:cs typeface="Times New Roman" panose="02020603050405020304" pitchFamily="18" charset="0"/>
              </a:rPr>
              <a:t>296 - Unit Apartment Complex</a:t>
            </a:r>
          </a:p>
        </p:txBody>
      </p:sp>
      <p:sp>
        <p:nvSpPr>
          <p:cNvPr id="17" name="Text Placeholder 3"/>
          <p:cNvSpPr>
            <a:spLocks noGrp="1"/>
          </p:cNvSpPr>
          <p:nvPr>
            <p:ph type="body" idx="1"/>
          </p:nvPr>
        </p:nvSpPr>
        <p:spPr>
          <a:xfrm>
            <a:off x="415651" y="1701209"/>
            <a:ext cx="4989976" cy="823168"/>
          </a:xfrm>
        </p:spPr>
        <p:txBody>
          <a:bodyPr>
            <a:normAutofit fontScale="92500"/>
          </a:bodyPr>
          <a:lstStyle/>
          <a:p>
            <a:pPr marL="114300" indent="0">
              <a:buNone/>
            </a:pPr>
            <a:r>
              <a:rPr lang="en-US" b="1" dirty="0">
                <a:solidFill>
                  <a:srgbClr val="FCC953"/>
                </a:solidFill>
              </a:rPr>
              <a:t>Current Financials (87% Occupied) </a:t>
            </a:r>
          </a:p>
        </p:txBody>
      </p:sp>
      <p:sp>
        <p:nvSpPr>
          <p:cNvPr id="18" name="Text Placeholder 3"/>
          <p:cNvSpPr txBox="1">
            <a:spLocks/>
          </p:cNvSpPr>
          <p:nvPr/>
        </p:nvSpPr>
        <p:spPr>
          <a:xfrm>
            <a:off x="6095999" y="1701209"/>
            <a:ext cx="5823226" cy="74862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2133"/>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2133"/>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2133"/>
              </a:spcBef>
              <a:spcAft>
                <a:spcPts val="2133"/>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dirty="0">
                <a:solidFill>
                  <a:srgbClr val="FCC953"/>
                </a:solidFill>
                <a:latin typeface="+mn-lt"/>
              </a:rPr>
              <a:t>Stabilized (After Repair) Financials</a:t>
            </a:r>
          </a:p>
        </p:txBody>
      </p:sp>
      <p:sp>
        <p:nvSpPr>
          <p:cNvPr id="8" name="Content Placeholder 4">
            <a:extLst>
              <a:ext uri="{FF2B5EF4-FFF2-40B4-BE49-F238E27FC236}">
                <a16:creationId xmlns:a16="http://schemas.microsoft.com/office/drawing/2014/main" id="{18ED8D2A-1209-1B49-89D1-A39286051484}"/>
              </a:ext>
            </a:extLst>
          </p:cNvPr>
          <p:cNvSpPr txBox="1">
            <a:spLocks/>
          </p:cNvSpPr>
          <p:nvPr/>
        </p:nvSpPr>
        <p:spPr>
          <a:xfrm>
            <a:off x="558526" y="2113808"/>
            <a:ext cx="5537474" cy="48394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1800" b="1" dirty="0">
                <a:solidFill>
                  <a:schemeClr val="tx1"/>
                </a:solidFill>
                <a:latin typeface="+mn-lt"/>
                <a:ea typeface="Open Sans" panose="020B0606030504020204" pitchFamily="34" charset="0"/>
                <a:cs typeface="Open Sans" panose="020B0606030504020204" pitchFamily="34" charset="0"/>
              </a:rPr>
              <a:t>Rental Income</a:t>
            </a:r>
            <a:r>
              <a:rPr lang="en-US" sz="1800" dirty="0">
                <a:solidFill>
                  <a:schemeClr val="tx1"/>
                </a:solidFill>
                <a:latin typeface="+mn-lt"/>
                <a:ea typeface="Open Sans" panose="020B0606030504020204" pitchFamily="34" charset="0"/>
                <a:cs typeface="Open Sans" panose="020B0606030504020204" pitchFamily="34" charset="0"/>
              </a:rPr>
              <a:t>	          $2,070,140</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Vacancy (10%)	                (included)</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Other Income 		$71,324</a:t>
            </a:r>
          </a:p>
          <a:p>
            <a:pPr marL="285750" indent="-285750">
              <a:spcBef>
                <a:spcPts val="400"/>
              </a:spcBef>
              <a:spcAft>
                <a:spcPts val="400"/>
              </a:spcAft>
              <a:buClr>
                <a:srgbClr val="FCC953"/>
              </a:buClr>
              <a:buFont typeface="Wingdings" panose="05000000000000000000" pitchFamily="2" charset="2"/>
              <a:buChar char="§"/>
            </a:pPr>
            <a:r>
              <a:rPr lang="en-US" sz="1800" b="1" dirty="0">
                <a:solidFill>
                  <a:schemeClr val="tx1"/>
                </a:solidFill>
                <a:latin typeface="+mn-lt"/>
                <a:ea typeface="Open Sans" panose="020B0606030504020204" pitchFamily="34" charset="0"/>
                <a:cs typeface="Open Sans" panose="020B0606030504020204" pitchFamily="34" charset="0"/>
              </a:rPr>
              <a:t>Gross Income	</a:t>
            </a:r>
            <a:r>
              <a:rPr lang="en-US" sz="1800" dirty="0">
                <a:solidFill>
                  <a:schemeClr val="tx1"/>
                </a:solidFill>
                <a:latin typeface="+mn-lt"/>
                <a:ea typeface="Open Sans" panose="020B0606030504020204" pitchFamily="34" charset="0"/>
                <a:cs typeface="Open Sans" panose="020B0606030504020204" pitchFamily="34" charset="0"/>
              </a:rPr>
              <a:t>          $2,040,432</a:t>
            </a:r>
          </a:p>
          <a:p>
            <a:pPr marL="228600" indent="-228600">
              <a:spcBef>
                <a:spcPts val="400"/>
              </a:spcBef>
              <a:spcAft>
                <a:spcPts val="400"/>
              </a:spcAft>
              <a:buFont typeface="Wingdings" panose="05000000000000000000" pitchFamily="2" charset="2"/>
              <a:buChar char="§"/>
            </a:pPr>
            <a:r>
              <a:rPr lang="en-US" sz="1800" b="1" dirty="0">
                <a:solidFill>
                  <a:schemeClr val="tx1"/>
                </a:solidFill>
                <a:latin typeface="+mn-lt"/>
                <a:ea typeface="Open Sans" panose="020B0606030504020204" pitchFamily="34" charset="0"/>
                <a:cs typeface="Open Sans" panose="020B0606030504020204" pitchFamily="34" charset="0"/>
              </a:rPr>
              <a:t>Expenses</a:t>
            </a:r>
            <a:r>
              <a:rPr lang="en-US" sz="1800" dirty="0">
                <a:solidFill>
                  <a:schemeClr val="tx1"/>
                </a:solidFill>
                <a:latin typeface="+mn-lt"/>
                <a:ea typeface="Open Sans" panose="020B0606030504020204" pitchFamily="34" charset="0"/>
                <a:cs typeface="Open Sans" panose="020B0606030504020204" pitchFamily="34" charset="0"/>
              </a:rPr>
              <a:t>		                 ($1,448,139)</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Taxes		 	     ($236,179)</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Insurance		  	     ($31,000)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Utilities		  	     ($463,000)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Maintenance	   	  	     ($436,000)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Payroll 			    ($230,734)</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Management	    	                            ($119,662)</a:t>
            </a:r>
          </a:p>
          <a:p>
            <a:pPr marL="228600" indent="-228600">
              <a:spcBef>
                <a:spcPts val="400"/>
              </a:spcBef>
              <a:spcAft>
                <a:spcPts val="400"/>
              </a:spcAft>
              <a:buClr>
                <a:schemeClr val="tx1"/>
              </a:buClr>
              <a:buFont typeface="Wingdings" panose="05000000000000000000" pitchFamily="2" charset="2"/>
              <a:buChar char="§"/>
            </a:pPr>
            <a:r>
              <a:rPr lang="en-US" sz="1800" b="1" dirty="0">
                <a:solidFill>
                  <a:srgbClr val="FF0000"/>
                </a:solidFill>
                <a:latin typeface="+mn-lt"/>
                <a:ea typeface="Open Sans" panose="020B0606030504020204" pitchFamily="34" charset="0"/>
                <a:cs typeface="Open Sans" panose="020B0606030504020204" pitchFamily="34" charset="0"/>
              </a:rPr>
              <a:t>Net Op Income		</a:t>
            </a:r>
            <a:r>
              <a:rPr lang="en-US" sz="1800" b="1" dirty="0">
                <a:solidFill>
                  <a:srgbClr val="FF0000"/>
                </a:solidFill>
                <a:latin typeface="+mn-lt"/>
              </a:rPr>
              <a:t>$644,024</a:t>
            </a:r>
          </a:p>
          <a:p>
            <a:pPr marL="685800" lvl="1" indent="-228600">
              <a:spcBef>
                <a:spcPts val="400"/>
              </a:spcBef>
              <a:spcAft>
                <a:spcPts val="400"/>
              </a:spcAft>
              <a:buClr>
                <a:schemeClr val="tx1"/>
              </a:buClr>
              <a:buFont typeface="Wingdings" panose="05000000000000000000" pitchFamily="2" charset="2"/>
              <a:buChar char="§"/>
            </a:pPr>
            <a:r>
              <a:rPr lang="en-US" sz="1100" dirty="0">
                <a:solidFill>
                  <a:srgbClr val="FF0000"/>
                </a:solidFill>
                <a:latin typeface="+mn-lt"/>
              </a:rPr>
              <a:t>68.5% Expense Ratio – Should be 50%</a:t>
            </a:r>
          </a:p>
          <a:p>
            <a:pPr marL="228600" indent="-228600">
              <a:spcBef>
                <a:spcPts val="400"/>
              </a:spcBef>
              <a:spcAft>
                <a:spcPts val="400"/>
              </a:spcAft>
              <a:buClr>
                <a:schemeClr val="tx1"/>
              </a:buClr>
              <a:buFont typeface="Wingdings" panose="05000000000000000000"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4">
            <a:extLst>
              <a:ext uri="{FF2B5EF4-FFF2-40B4-BE49-F238E27FC236}">
                <a16:creationId xmlns:a16="http://schemas.microsoft.com/office/drawing/2014/main" id="{84BFAA68-0587-A142-A71D-862CF6FF6935}"/>
              </a:ext>
            </a:extLst>
          </p:cNvPr>
          <p:cNvSpPr txBox="1">
            <a:spLocks/>
          </p:cNvSpPr>
          <p:nvPr/>
        </p:nvSpPr>
        <p:spPr>
          <a:xfrm>
            <a:off x="6095998" y="2113808"/>
            <a:ext cx="5445255" cy="48394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1800" b="1" dirty="0">
                <a:solidFill>
                  <a:schemeClr val="tx1"/>
                </a:solidFill>
                <a:latin typeface="+mn-lt"/>
                <a:ea typeface="Open Sans" panose="020B0606030504020204" pitchFamily="34" charset="0"/>
                <a:cs typeface="Open Sans" panose="020B0606030504020204" pitchFamily="34" charset="0"/>
              </a:rPr>
              <a:t>Rental &amp; Other Income</a:t>
            </a:r>
            <a:r>
              <a:rPr lang="en-US" sz="1800" dirty="0">
                <a:solidFill>
                  <a:schemeClr val="tx1"/>
                </a:solidFill>
                <a:latin typeface="+mn-lt"/>
                <a:ea typeface="Open Sans" panose="020B0606030504020204" pitchFamily="34" charset="0"/>
                <a:cs typeface="Open Sans" panose="020B0606030504020204" pitchFamily="34" charset="0"/>
              </a:rPr>
              <a:t>	          </a:t>
            </a:r>
            <a:r>
              <a:rPr lang="en-US" sz="1800" dirty="0">
                <a:solidFill>
                  <a:schemeClr val="tx1"/>
                </a:solidFill>
                <a:latin typeface="+mn-lt"/>
              </a:rPr>
              <a:t>$3,421,947</a:t>
            </a:r>
            <a:endParaRPr lang="en-US" sz="1800" dirty="0">
              <a:solidFill>
                <a:schemeClr val="tx1"/>
              </a:solidFill>
              <a:latin typeface="+mn-lt"/>
              <a:ea typeface="Open Sans" panose="020B0606030504020204" pitchFamily="34" charset="0"/>
              <a:cs typeface="Open Sans" panose="020B0606030504020204" pitchFamily="34" charset="0"/>
            </a:endParaRP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Vacancy (5%)	   	 	 (171,079)</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Other Income 		 (103,680)</a:t>
            </a:r>
          </a:p>
          <a:p>
            <a:pPr marL="228600" indent="-228600">
              <a:spcBef>
                <a:spcPts val="400"/>
              </a:spcBef>
              <a:spcAft>
                <a:spcPts val="400"/>
              </a:spcAft>
              <a:buFont typeface="Wingdings" panose="05000000000000000000" pitchFamily="2" charset="2"/>
              <a:buChar char="§"/>
            </a:pPr>
            <a:r>
              <a:rPr lang="en-US" sz="1800" b="1" dirty="0">
                <a:solidFill>
                  <a:schemeClr val="tx1"/>
                </a:solidFill>
                <a:latin typeface="+mn-lt"/>
                <a:ea typeface="Open Sans" panose="020B0606030504020204" pitchFamily="34" charset="0"/>
                <a:cs typeface="Open Sans" panose="020B0606030504020204" pitchFamily="34" charset="0"/>
              </a:rPr>
              <a:t>Gross Income	 	         </a:t>
            </a:r>
            <a:r>
              <a:rPr lang="en-US" sz="1800" dirty="0">
                <a:solidFill>
                  <a:schemeClr val="tx1"/>
                </a:solidFill>
                <a:latin typeface="+mn-lt"/>
                <a:ea typeface="Open Sans" panose="020B0606030504020204" pitchFamily="34" charset="0"/>
                <a:cs typeface="Open Sans" panose="020B0606030504020204" pitchFamily="34" charset="0"/>
              </a:rPr>
              <a:t>$3,354,530</a:t>
            </a:r>
          </a:p>
          <a:p>
            <a:pPr marL="228600" indent="-228600">
              <a:spcBef>
                <a:spcPts val="400"/>
              </a:spcBef>
              <a:spcAft>
                <a:spcPts val="400"/>
              </a:spcAft>
              <a:buFont typeface="Wingdings" panose="05000000000000000000" pitchFamily="2" charset="2"/>
              <a:buChar char="§"/>
            </a:pPr>
            <a:r>
              <a:rPr lang="en-US" sz="1800" b="1" dirty="0">
                <a:solidFill>
                  <a:schemeClr val="tx1"/>
                </a:solidFill>
                <a:latin typeface="+mn-lt"/>
                <a:ea typeface="Open Sans" panose="020B0606030504020204" pitchFamily="34" charset="0"/>
                <a:cs typeface="Open Sans" panose="020B0606030504020204" pitchFamily="34" charset="0"/>
              </a:rPr>
              <a:t>Expenses</a:t>
            </a:r>
            <a:r>
              <a:rPr lang="en-US" sz="1800" dirty="0">
                <a:solidFill>
                  <a:schemeClr val="tx1"/>
                </a:solidFill>
                <a:latin typeface="+mn-lt"/>
                <a:ea typeface="Open Sans" panose="020B0606030504020204" pitchFamily="34" charset="0"/>
                <a:cs typeface="Open Sans" panose="020B0606030504020204" pitchFamily="34" charset="0"/>
              </a:rPr>
              <a:t>		         	  ($1,698,052)</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Taxes		 	       ($503,324)</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Insurance		  	        ($78,440)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Utilities		  	       ($399,750)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Maintenance (incl reserve)   	        ($310,800)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Payroll 			        ($230,880)</a:t>
            </a:r>
          </a:p>
          <a:p>
            <a:pPr marL="742950" lvl="1" indent="-285750">
              <a:spcBef>
                <a:spcPts val="400"/>
              </a:spcBef>
              <a:spcAft>
                <a:spcPts val="400"/>
              </a:spcAft>
              <a:buClr>
                <a:srgbClr val="FCC953"/>
              </a:buClr>
              <a:buFont typeface="Wingdings" panose="05000000000000000000" pitchFamily="2" charset="2"/>
              <a:buChar char="§"/>
            </a:pPr>
            <a:r>
              <a:rPr lang="en-US" dirty="0">
                <a:solidFill>
                  <a:schemeClr val="tx1"/>
                </a:solidFill>
                <a:latin typeface="+mn-lt"/>
                <a:ea typeface="Open Sans" panose="020B0606030504020204" pitchFamily="34" charset="0"/>
                <a:cs typeface="Open Sans" panose="020B0606030504020204" pitchFamily="34" charset="0"/>
              </a:rPr>
              <a:t>Management	    	       	        ($117,409)</a:t>
            </a:r>
          </a:p>
          <a:p>
            <a:pPr marL="228600" indent="-228600">
              <a:spcBef>
                <a:spcPts val="400"/>
              </a:spcBef>
              <a:spcAft>
                <a:spcPts val="400"/>
              </a:spcAft>
              <a:buClr>
                <a:schemeClr val="tx1"/>
              </a:buClr>
              <a:buFont typeface="Wingdings" panose="05000000000000000000" pitchFamily="2" charset="2"/>
              <a:buChar char="§"/>
            </a:pPr>
            <a:r>
              <a:rPr lang="en-US" sz="1800" b="1" dirty="0">
                <a:solidFill>
                  <a:srgbClr val="00B050"/>
                </a:solidFill>
                <a:latin typeface="+mn-lt"/>
                <a:ea typeface="Open Sans" panose="020B0606030504020204" pitchFamily="34" charset="0"/>
                <a:cs typeface="Open Sans" panose="020B0606030504020204" pitchFamily="34" charset="0"/>
              </a:rPr>
              <a:t>Net OP Income		        </a:t>
            </a:r>
            <a:r>
              <a:rPr lang="en-US" sz="1800" b="1" dirty="0">
                <a:solidFill>
                  <a:srgbClr val="00B050"/>
                </a:solidFill>
                <a:latin typeface="+mn-lt"/>
              </a:rPr>
              <a:t>$1,656,477</a:t>
            </a:r>
          </a:p>
          <a:p>
            <a:pPr marL="685800" lvl="1" indent="-228600">
              <a:spcBef>
                <a:spcPts val="400"/>
              </a:spcBef>
              <a:spcAft>
                <a:spcPts val="400"/>
              </a:spcAft>
              <a:buClr>
                <a:schemeClr val="tx1"/>
              </a:buClr>
              <a:buFont typeface="Wingdings" panose="05000000000000000000" pitchFamily="2" charset="2"/>
              <a:buChar char="§"/>
            </a:pPr>
            <a:r>
              <a:rPr lang="en-US" sz="1200" dirty="0">
                <a:solidFill>
                  <a:srgbClr val="00B050"/>
                </a:solidFill>
                <a:latin typeface="+mn-lt"/>
              </a:rPr>
              <a:t>Expenses back in line at 50.6% </a:t>
            </a:r>
          </a:p>
          <a:p>
            <a:pPr marL="685800" lvl="1" indent="-228600">
              <a:spcBef>
                <a:spcPts val="400"/>
              </a:spcBef>
              <a:spcAft>
                <a:spcPts val="400"/>
              </a:spcAft>
              <a:buClr>
                <a:schemeClr val="tx1"/>
              </a:buClr>
              <a:buFont typeface="Wingdings" panose="05000000000000000000" pitchFamily="2" charset="2"/>
              <a:buChar char="§"/>
            </a:pPr>
            <a:r>
              <a:rPr lang="en-US" sz="1200" dirty="0">
                <a:solidFill>
                  <a:srgbClr val="00B050"/>
                </a:solidFill>
                <a:latin typeface="+mn-lt"/>
              </a:rPr>
              <a:t>At 42 months (projected) </a:t>
            </a:r>
          </a:p>
          <a:p>
            <a:pPr marL="228600" indent="-228600">
              <a:spcBef>
                <a:spcPts val="400"/>
              </a:spcBef>
              <a:spcAft>
                <a:spcPts val="400"/>
              </a:spcAft>
              <a:buClr>
                <a:schemeClr val="tx1"/>
              </a:buClr>
              <a:buFont typeface="Wingdings" panose="05000000000000000000" pitchFamily="2" charset="2"/>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44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12192000" cy="1647825"/>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150" name="Google Shape;150;p20"/>
          <p:cNvSpPr txBox="1"/>
          <p:nvPr/>
        </p:nvSpPr>
        <p:spPr>
          <a:xfrm>
            <a:off x="316412" y="142350"/>
            <a:ext cx="11360700" cy="1667400"/>
          </a:xfrm>
          <a:prstGeom prst="rect">
            <a:avLst/>
          </a:prstGeom>
          <a:noFill/>
          <a:ln>
            <a:noFill/>
          </a:ln>
          <a:effectLst>
            <a:outerShdw dist="38100" dir="2700000" algn="tl" rotWithShape="0">
              <a:srgbClr val="000000">
                <a:alpha val="1960"/>
              </a:srgbClr>
            </a:outerShdw>
          </a:effectLst>
        </p:spPr>
        <p:txBody>
          <a:bodyPr spcFirstLastPara="1" wrap="square" lIns="121900" tIns="121900" rIns="121900" bIns="121900" anchor="t" anchorCtr="0">
            <a:noAutofit/>
          </a:bodyPr>
          <a:lstStyle/>
          <a:p>
            <a:pPr lvl="0" algn="ctr">
              <a:lnSpc>
                <a:spcPct val="90000"/>
              </a:lnSpc>
            </a:pPr>
            <a:r>
              <a:rPr lang="en-US" sz="6000" b="1" dirty="0">
                <a:solidFill>
                  <a:schemeClr val="accent3">
                    <a:lumMod val="60000"/>
                    <a:lumOff val="40000"/>
                  </a:schemeClr>
                </a:solidFill>
                <a:latin typeface="Times New Roman" panose="02020603050405020304" pitchFamily="18" charset="0"/>
                <a:cs typeface="Times New Roman" panose="02020603050405020304" pitchFamily="18" charset="0"/>
              </a:rPr>
              <a:t>“296 </a:t>
            </a:r>
            <a:r>
              <a:rPr lang="en-US" sz="6000" b="1" dirty="0" err="1">
                <a:solidFill>
                  <a:schemeClr val="accent3">
                    <a:lumMod val="60000"/>
                    <a:lumOff val="40000"/>
                  </a:schemeClr>
                </a:solidFill>
                <a:latin typeface="Times New Roman" panose="02020603050405020304" pitchFamily="18" charset="0"/>
                <a:cs typeface="Times New Roman" panose="02020603050405020304" pitchFamily="18" charset="0"/>
              </a:rPr>
              <a:t>Triskett</a:t>
            </a:r>
            <a:r>
              <a:rPr lang="en-US" sz="6000" b="1" dirty="0">
                <a:solidFill>
                  <a:schemeClr val="accent3">
                    <a:lumMod val="60000"/>
                    <a:lumOff val="40000"/>
                  </a:schemeClr>
                </a:solidFill>
                <a:latin typeface="Times New Roman" panose="02020603050405020304" pitchFamily="18" charset="0"/>
                <a:cs typeface="Times New Roman" panose="02020603050405020304" pitchFamily="18" charset="0"/>
              </a:rPr>
              <a:t>” </a:t>
            </a:r>
          </a:p>
          <a:p>
            <a:pPr lvl="0" algn="ctr">
              <a:lnSpc>
                <a:spcPct val="90000"/>
              </a:lnSpc>
            </a:pPr>
            <a:r>
              <a:rPr lang="en-US" sz="4400" dirty="0">
                <a:solidFill>
                  <a:schemeClr val="bg1"/>
                </a:solidFill>
                <a:latin typeface="Times New Roman" panose="02020603050405020304" pitchFamily="18" charset="0"/>
                <a:cs typeface="Times New Roman" panose="02020603050405020304" pitchFamily="18" charset="0"/>
              </a:rPr>
              <a:t>296 - Unit Apartment Complex</a:t>
            </a:r>
          </a:p>
        </p:txBody>
      </p:sp>
      <p:sp>
        <p:nvSpPr>
          <p:cNvPr id="17" name="Text Placeholder 3"/>
          <p:cNvSpPr>
            <a:spLocks noGrp="1"/>
          </p:cNvSpPr>
          <p:nvPr>
            <p:ph type="body" idx="1"/>
          </p:nvPr>
        </p:nvSpPr>
        <p:spPr>
          <a:xfrm>
            <a:off x="650746" y="1884297"/>
            <a:ext cx="4754880" cy="640080"/>
          </a:xfrm>
        </p:spPr>
        <p:txBody>
          <a:bodyPr/>
          <a:lstStyle/>
          <a:p>
            <a:pPr marL="114300" indent="0">
              <a:buNone/>
            </a:pPr>
            <a:r>
              <a:rPr lang="en-US" b="1" dirty="0">
                <a:solidFill>
                  <a:srgbClr val="FCC953"/>
                </a:solidFill>
              </a:rPr>
              <a:t>Acquisition</a:t>
            </a:r>
          </a:p>
        </p:txBody>
      </p:sp>
      <p:sp>
        <p:nvSpPr>
          <p:cNvPr id="18" name="Text Placeholder 3"/>
          <p:cNvSpPr txBox="1">
            <a:spLocks/>
          </p:cNvSpPr>
          <p:nvPr/>
        </p:nvSpPr>
        <p:spPr>
          <a:xfrm>
            <a:off x="6095999" y="1847023"/>
            <a:ext cx="5823226" cy="60280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90000"/>
              </a:lnSpc>
              <a:spcBef>
                <a:spcPts val="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2133"/>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2133"/>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2133"/>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2133"/>
              </a:spcBef>
              <a:spcAft>
                <a:spcPts val="2133"/>
              </a:spcAft>
              <a:buClr>
                <a:schemeClr val="dk1"/>
              </a:buClr>
              <a:buSzPts val="14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dirty="0">
                <a:solidFill>
                  <a:srgbClr val="FCC953"/>
                </a:solidFill>
              </a:rPr>
              <a:t>Stabilized Projections</a:t>
            </a:r>
          </a:p>
        </p:txBody>
      </p:sp>
      <p:sp>
        <p:nvSpPr>
          <p:cNvPr id="9" name="Content Placeholder 4">
            <a:extLst>
              <a:ext uri="{FF2B5EF4-FFF2-40B4-BE49-F238E27FC236}">
                <a16:creationId xmlns:a16="http://schemas.microsoft.com/office/drawing/2014/main" id="{4F32B06F-3F32-F54B-897D-8A107EDA3FC9}"/>
              </a:ext>
            </a:extLst>
          </p:cNvPr>
          <p:cNvSpPr txBox="1">
            <a:spLocks/>
          </p:cNvSpPr>
          <p:nvPr/>
        </p:nvSpPr>
        <p:spPr>
          <a:xfrm>
            <a:off x="793622" y="2517768"/>
            <a:ext cx="5535926" cy="443548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2000" b="1" dirty="0">
                <a:solidFill>
                  <a:srgbClr val="00B050"/>
                </a:solidFill>
                <a:latin typeface="+mn-lt"/>
                <a:ea typeface="Open Sans" panose="020B0606030504020204" pitchFamily="34" charset="0"/>
                <a:cs typeface="Open Sans" panose="020B0606030504020204" pitchFamily="34" charset="0"/>
              </a:rPr>
              <a:t>All In                     $20,100,000</a:t>
            </a:r>
          </a:p>
          <a:p>
            <a:pPr marL="742950" lvl="1" indent="-285750">
              <a:spcBef>
                <a:spcPts val="400"/>
              </a:spcBef>
              <a:spcAft>
                <a:spcPts val="400"/>
              </a:spcAft>
              <a:buClr>
                <a:srgbClr val="FCC953"/>
              </a:buClr>
              <a:buFont typeface="Wingdings" panose="05000000000000000000" pitchFamily="2" charset="2"/>
              <a:buChar char="§"/>
            </a:pPr>
            <a:r>
              <a:rPr lang="en-US" sz="1800" dirty="0">
                <a:solidFill>
                  <a:schemeClr val="tx1"/>
                </a:solidFill>
                <a:latin typeface="+mn-lt"/>
                <a:ea typeface="Open Sans" panose="020B0606030504020204" pitchFamily="34" charset="0"/>
                <a:cs typeface="Open Sans" panose="020B0606030504020204" pitchFamily="34" charset="0"/>
              </a:rPr>
              <a:t>Purchase Price - 		 $16,300,000</a:t>
            </a:r>
          </a:p>
          <a:p>
            <a:pPr marL="742950" lvl="1" indent="-285750">
              <a:spcBef>
                <a:spcPts val="400"/>
              </a:spcBef>
              <a:spcAft>
                <a:spcPts val="400"/>
              </a:spcAft>
              <a:buClr>
                <a:srgbClr val="FCC953"/>
              </a:buClr>
              <a:buFont typeface="Wingdings" panose="05000000000000000000" pitchFamily="2" charset="2"/>
              <a:buChar char="§"/>
            </a:pPr>
            <a:r>
              <a:rPr lang="en-US" sz="1800" dirty="0">
                <a:solidFill>
                  <a:schemeClr val="tx1"/>
                </a:solidFill>
                <a:latin typeface="+mn-lt"/>
              </a:rPr>
              <a:t>Renovation Budget - 		 $2,553,496</a:t>
            </a:r>
          </a:p>
          <a:p>
            <a:pPr marL="742950" lvl="1" indent="-285750">
              <a:spcBef>
                <a:spcPts val="400"/>
              </a:spcBef>
              <a:spcAft>
                <a:spcPts val="400"/>
              </a:spcAft>
              <a:buClr>
                <a:srgbClr val="FCC953"/>
              </a:buClr>
              <a:buFont typeface="Wingdings" panose="05000000000000000000" pitchFamily="2" charset="2"/>
              <a:buChar char="§"/>
            </a:pPr>
            <a:r>
              <a:rPr lang="en-US" sz="1800" dirty="0" err="1">
                <a:solidFill>
                  <a:schemeClr val="tx1"/>
                </a:solidFill>
                <a:latin typeface="+mn-lt"/>
              </a:rPr>
              <a:t>Acq</a:t>
            </a:r>
            <a:r>
              <a:rPr lang="en-US" sz="1800" dirty="0">
                <a:solidFill>
                  <a:schemeClr val="tx1"/>
                </a:solidFill>
                <a:latin typeface="+mn-lt"/>
              </a:rPr>
              <a:t> Fee 			 $326,000</a:t>
            </a:r>
          </a:p>
          <a:p>
            <a:pPr marL="742950" lvl="1" indent="-285750">
              <a:spcBef>
                <a:spcPts val="400"/>
              </a:spcBef>
              <a:spcAft>
                <a:spcPts val="400"/>
              </a:spcAft>
              <a:buClr>
                <a:srgbClr val="FCC953"/>
              </a:buClr>
              <a:buFont typeface="Wingdings" panose="05000000000000000000" pitchFamily="2" charset="2"/>
              <a:buChar char="§"/>
            </a:pPr>
            <a:r>
              <a:rPr lang="en-US" sz="1800" dirty="0">
                <a:solidFill>
                  <a:schemeClr val="tx1"/>
                </a:solidFill>
                <a:latin typeface="+mn-lt"/>
              </a:rPr>
              <a:t>Closing &amp; Legal Costs - 	 $463,785</a:t>
            </a:r>
          </a:p>
          <a:p>
            <a:pPr marL="742950" lvl="1" indent="-285750">
              <a:spcBef>
                <a:spcPts val="400"/>
              </a:spcBef>
              <a:spcAft>
                <a:spcPts val="400"/>
              </a:spcAft>
              <a:buClr>
                <a:srgbClr val="FCC953"/>
              </a:buClr>
              <a:buFont typeface="Wingdings" panose="05000000000000000000" pitchFamily="2" charset="2"/>
              <a:buChar char="§"/>
            </a:pPr>
            <a:r>
              <a:rPr lang="en-US" sz="1800" dirty="0">
                <a:solidFill>
                  <a:schemeClr val="tx1"/>
                </a:solidFill>
                <a:latin typeface="+mn-lt"/>
              </a:rPr>
              <a:t>Operating Capital (Draw Starts)	 $450,000</a:t>
            </a:r>
            <a:endParaRPr lang="en-US" sz="1800" dirty="0">
              <a:solidFill>
                <a:schemeClr val="tx1"/>
              </a:solidFill>
              <a:latin typeface="+mn-lt"/>
              <a:ea typeface="Open Sans" panose="020B0606030504020204" pitchFamily="34" charset="0"/>
              <a:cs typeface="Open Sans" panose="020B0606030504020204" pitchFamily="34" charset="0"/>
            </a:endParaRPr>
          </a:p>
          <a:p>
            <a:pPr marL="228600" indent="-228600">
              <a:spcBef>
                <a:spcPts val="400"/>
              </a:spcBef>
              <a:spcAft>
                <a:spcPts val="400"/>
              </a:spcAft>
              <a:buFont typeface="Wingdings" panose="05000000000000000000" pitchFamily="2" charset="2"/>
              <a:buChar char="§"/>
            </a:pPr>
            <a:r>
              <a:rPr lang="en-US" sz="2000" b="1" dirty="0">
                <a:solidFill>
                  <a:srgbClr val="00B050"/>
                </a:solidFill>
                <a:latin typeface="+mn-lt"/>
                <a:ea typeface="Open Sans" panose="020B0606030504020204" pitchFamily="34" charset="0"/>
                <a:cs typeface="Open Sans" panose="020B0606030504020204" pitchFamily="34" charset="0"/>
              </a:rPr>
              <a:t>Financing             $20,100,000</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Bank Loan - (Advanced at Closing) 	  $12,225,000</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Rehab Draw Loans          		  $</a:t>
            </a:r>
            <a:r>
              <a:rPr lang="en-US" sz="1600" dirty="0">
                <a:solidFill>
                  <a:schemeClr val="tx1"/>
                </a:solidFill>
                <a:latin typeface="+mn-lt"/>
              </a:rPr>
              <a:t>2,553,496</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mn-lt"/>
                <a:ea typeface="Open Sans" panose="020B0606030504020204" pitchFamily="34" charset="0"/>
                <a:cs typeface="Open Sans" panose="020B0606030504020204" pitchFamily="34" charset="0"/>
              </a:rPr>
              <a:t>Private Investors      		   $5,300,000</a:t>
            </a:r>
          </a:p>
          <a:p>
            <a:pPr marL="228600" indent="-228600">
              <a:spcBef>
                <a:spcPts val="400"/>
              </a:spcBef>
              <a:spcAft>
                <a:spcPts val="400"/>
              </a:spcAft>
              <a:buClr>
                <a:schemeClr val="tx1"/>
              </a:buClr>
              <a:buFont typeface="Wingdings" panose="05000000000000000000" pitchFamily="2" charset="2"/>
              <a:buChar char="§"/>
            </a:pP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4">
            <a:extLst>
              <a:ext uri="{FF2B5EF4-FFF2-40B4-BE49-F238E27FC236}">
                <a16:creationId xmlns:a16="http://schemas.microsoft.com/office/drawing/2014/main" id="{A1764248-6494-0E45-A620-CACCEC88F5D0}"/>
              </a:ext>
            </a:extLst>
          </p:cNvPr>
          <p:cNvSpPr txBox="1">
            <a:spLocks/>
          </p:cNvSpPr>
          <p:nvPr/>
        </p:nvSpPr>
        <p:spPr>
          <a:xfrm>
            <a:off x="6238875" y="2524377"/>
            <a:ext cx="5680350" cy="443548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228600">
              <a:spcBef>
                <a:spcPts val="400"/>
              </a:spcBef>
              <a:spcAft>
                <a:spcPts val="400"/>
              </a:spcAft>
              <a:buFont typeface="Wingdings" panose="05000000000000000000" pitchFamily="2" charset="2"/>
              <a:buChar char="§"/>
            </a:pPr>
            <a:r>
              <a:rPr lang="en-US" sz="2000" b="1" dirty="0">
                <a:solidFill>
                  <a:schemeClr val="tx1"/>
                </a:solidFill>
                <a:latin typeface="+mn-lt"/>
                <a:ea typeface="Open Sans" panose="020B0606030504020204" pitchFamily="34" charset="0"/>
                <a:cs typeface="Open Sans" panose="020B0606030504020204" pitchFamily="34" charset="0"/>
              </a:rPr>
              <a:t>Stabilized (After Repair) Value</a:t>
            </a:r>
          </a:p>
          <a:p>
            <a:pPr marL="742950" lvl="1" indent="-285750">
              <a:spcBef>
                <a:spcPts val="400"/>
              </a:spcBef>
              <a:spcAft>
                <a:spcPts val="400"/>
              </a:spcAft>
              <a:buClr>
                <a:srgbClr val="FCC953"/>
              </a:buClr>
              <a:buFont typeface="Wingdings" panose="05000000000000000000" pitchFamily="2" charset="2"/>
              <a:buChar char="§"/>
            </a:pPr>
            <a:r>
              <a:rPr lang="en-US" sz="1800" dirty="0">
                <a:solidFill>
                  <a:schemeClr val="tx1"/>
                </a:solidFill>
                <a:latin typeface="+mn-lt"/>
                <a:ea typeface="Open Sans" panose="020B0606030504020204" pitchFamily="34" charset="0"/>
                <a:cs typeface="Open Sans" panose="020B0606030504020204" pitchFamily="34" charset="0"/>
              </a:rPr>
              <a:t>NOI - $1,656,477</a:t>
            </a:r>
          </a:p>
          <a:p>
            <a:pPr marL="742950" lvl="1" indent="-285750">
              <a:spcBef>
                <a:spcPts val="400"/>
              </a:spcBef>
              <a:spcAft>
                <a:spcPts val="400"/>
              </a:spcAft>
              <a:buClr>
                <a:srgbClr val="FCC953"/>
              </a:buClr>
              <a:buFont typeface="Wingdings" panose="05000000000000000000" pitchFamily="2" charset="2"/>
              <a:buChar char="§"/>
            </a:pPr>
            <a:r>
              <a:rPr lang="en-US" sz="1800" dirty="0">
                <a:solidFill>
                  <a:schemeClr val="tx1"/>
                </a:solidFill>
                <a:latin typeface="+mn-lt"/>
              </a:rPr>
              <a:t>ARV - $27,610,000 @ 6.00 Cap </a:t>
            </a:r>
          </a:p>
          <a:p>
            <a:pPr marL="742950" lvl="1" indent="-285750">
              <a:spcBef>
                <a:spcPts val="400"/>
              </a:spcBef>
              <a:spcAft>
                <a:spcPts val="400"/>
              </a:spcAft>
              <a:buClr>
                <a:srgbClr val="FCC953"/>
              </a:buClr>
              <a:buFont typeface="Wingdings" panose="05000000000000000000" pitchFamily="2" charset="2"/>
              <a:buChar char="§"/>
            </a:pPr>
            <a:endPar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buFont typeface="Wingdings" panose="05000000000000000000" pitchFamily="2" charset="2"/>
              <a:buChar char="§"/>
            </a:pP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Agency Loan - $20,710,000 in 42 mos. @ 6.00 Cap </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75% LTV, </a:t>
            </a:r>
            <a:r>
              <a:rPr lang="en-US" sz="1600" dirty="0">
                <a:solidFill>
                  <a:srgbClr val="FF0000"/>
                </a:solidFill>
                <a:latin typeface="Open Sans" panose="020B0606030504020204" pitchFamily="34" charset="0"/>
                <a:ea typeface="Open Sans" panose="020B0606030504020204" pitchFamily="34" charset="0"/>
                <a:cs typeface="Open Sans" panose="020B0606030504020204" pitchFamily="34" charset="0"/>
              </a:rPr>
              <a:t>4.5% int rate,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30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yr</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am, non-recourse</a:t>
            </a:r>
          </a:p>
          <a:p>
            <a:pPr marL="742950" lvl="1" indent="-285750">
              <a:spcBef>
                <a:spcPts val="400"/>
              </a:spcBef>
              <a:spcAft>
                <a:spcPts val="400"/>
              </a:spcAft>
              <a:buClr>
                <a:srgbClr val="FCC953"/>
              </a:buClr>
              <a:buFont typeface="Wingdings" panose="05000000000000000000" pitchFamily="2" charset="2"/>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Pay off Acquisition Loan &amp; Private Investors</a:t>
            </a:r>
          </a:p>
          <a:p>
            <a:pPr marL="742950" lvl="1" indent="-285750">
              <a:spcBef>
                <a:spcPts val="400"/>
              </a:spcBef>
              <a:spcAft>
                <a:spcPts val="400"/>
              </a:spcAft>
              <a:buClr>
                <a:srgbClr val="FCC953"/>
              </a:buClr>
              <a:buFont typeface="Wingdings" panose="05000000000000000000" pitchFamily="2" charset="2"/>
              <a:buChar char="§"/>
            </a:pP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Net Refi Proceeds $300,000</a:t>
            </a:r>
          </a:p>
          <a:p>
            <a:pPr marL="742950" lvl="1" indent="-285750">
              <a:spcBef>
                <a:spcPts val="400"/>
              </a:spcBef>
              <a:spcAft>
                <a:spcPts val="400"/>
              </a:spcAft>
              <a:buClr>
                <a:srgbClr val="FCC953"/>
              </a:buClr>
              <a:buFont typeface="Wingdings" panose="05000000000000000000" pitchFamily="2" charset="2"/>
              <a:buChar char="§"/>
            </a:pP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Net Free Cash Flow of $397,263 per year – 30 year </a:t>
            </a:r>
            <a:r>
              <a:rPr lang="en-US" sz="16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amm</a:t>
            </a: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p>
          <a:p>
            <a:pPr marL="1200150" lvl="2" indent="-285750">
              <a:spcBef>
                <a:spcPts val="400"/>
              </a:spcBef>
              <a:spcAft>
                <a:spcPts val="400"/>
              </a:spcAft>
              <a:buClr>
                <a:srgbClr val="FCC953"/>
              </a:buClr>
              <a:buFont typeface="Wingdings" panose="05000000000000000000" pitchFamily="2" charset="2"/>
              <a:buChar char="§"/>
            </a:pP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OR 3 Year I/O of $724,527 per year for 3 years </a:t>
            </a:r>
          </a:p>
          <a:p>
            <a:pPr marL="742950" lvl="1" indent="-285750">
              <a:spcBef>
                <a:spcPts val="400"/>
              </a:spcBef>
              <a:spcAft>
                <a:spcPts val="400"/>
              </a:spcAft>
              <a:buClr>
                <a:srgbClr val="FCC953"/>
              </a:buClr>
              <a:buFont typeface="Wingdings" panose="05000000000000000000" pitchFamily="2" charset="2"/>
              <a:buChar char="§"/>
            </a:pP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Remaining Equity of $6,900,000</a:t>
            </a:r>
          </a:p>
          <a:p>
            <a:pPr marL="228600" indent="-228600">
              <a:spcBef>
                <a:spcPts val="400"/>
              </a:spcBef>
              <a:spcAft>
                <a:spcPts val="400"/>
              </a:spcAft>
              <a:buClr>
                <a:schemeClr val="tx1"/>
              </a:buClr>
              <a:buFont typeface="Wingdings" panose="05000000000000000000" pitchFamily="2" charset="2"/>
              <a:buChar char="§"/>
            </a:pP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400"/>
              </a:spcBef>
              <a:spcAft>
                <a:spcPts val="400"/>
              </a:spcAft>
            </a:pP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09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0" y="0"/>
            <a:ext cx="12192000" cy="1647825"/>
          </a:xfrm>
          <a:prstGeom prst="rect">
            <a:avLst/>
          </a:prstGeom>
          <a:solidFill>
            <a:srgbClr val="0070C0"/>
          </a:solidFill>
          <a:ln>
            <a:solidFill>
              <a:srgbClr val="00206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0"/>
          <p:cNvSpPr txBox="1"/>
          <p:nvPr/>
        </p:nvSpPr>
        <p:spPr>
          <a:xfrm>
            <a:off x="415650" y="146286"/>
            <a:ext cx="11360700" cy="1667400"/>
          </a:xfrm>
          <a:prstGeom prst="rect">
            <a:avLst/>
          </a:prstGeom>
          <a:noFill/>
          <a:ln>
            <a:solidFill>
              <a:srgbClr val="002060"/>
            </a:solidFill>
          </a:ln>
          <a:effectLst>
            <a:outerShdw dist="38100" dir="2700000" algn="tl" rotWithShape="0">
              <a:srgbClr val="000000">
                <a:alpha val="1960"/>
              </a:srgbClr>
            </a:outerShdw>
          </a:effectLst>
        </p:spPr>
        <p:txBody>
          <a:bodyPr spcFirstLastPara="1" wrap="square" lIns="121900" tIns="121900" rIns="121900" bIns="121900" anchor="t" anchorCtr="0">
            <a:noAutofit/>
          </a:bodyPr>
          <a:lstStyle/>
          <a:p>
            <a:pPr lvl="0" algn="ctr">
              <a:lnSpc>
                <a:spcPct val="90000"/>
              </a:lnSpc>
            </a:pPr>
            <a:r>
              <a:rPr lang="en-US" sz="6000" b="1" dirty="0">
                <a:solidFill>
                  <a:schemeClr val="accent3">
                    <a:lumMod val="60000"/>
                    <a:lumOff val="40000"/>
                  </a:schemeClr>
                </a:solidFill>
                <a:latin typeface="Times New Roman" panose="02020603050405020304" pitchFamily="18" charset="0"/>
                <a:cs typeface="Times New Roman" panose="02020603050405020304" pitchFamily="18" charset="0"/>
              </a:rPr>
              <a:t>“296 </a:t>
            </a:r>
            <a:r>
              <a:rPr lang="en-US" sz="6000" b="1" dirty="0" err="1">
                <a:solidFill>
                  <a:schemeClr val="accent3">
                    <a:lumMod val="60000"/>
                    <a:lumOff val="40000"/>
                  </a:schemeClr>
                </a:solidFill>
                <a:latin typeface="Times New Roman" panose="02020603050405020304" pitchFamily="18" charset="0"/>
                <a:cs typeface="Times New Roman" panose="02020603050405020304" pitchFamily="18" charset="0"/>
              </a:rPr>
              <a:t>Triskett</a:t>
            </a:r>
            <a:r>
              <a:rPr lang="en-US" sz="6000" b="1" dirty="0">
                <a:solidFill>
                  <a:schemeClr val="accent3">
                    <a:lumMod val="60000"/>
                    <a:lumOff val="40000"/>
                  </a:schemeClr>
                </a:solidFill>
                <a:latin typeface="Times New Roman" panose="02020603050405020304" pitchFamily="18" charset="0"/>
                <a:cs typeface="Times New Roman" panose="02020603050405020304" pitchFamily="18" charset="0"/>
              </a:rPr>
              <a:t>” </a:t>
            </a:r>
          </a:p>
          <a:p>
            <a:pPr lvl="0" algn="ctr">
              <a:lnSpc>
                <a:spcPct val="90000"/>
              </a:lnSpc>
            </a:pPr>
            <a:r>
              <a:rPr lang="en-US" sz="4400" dirty="0">
                <a:solidFill>
                  <a:schemeClr val="bg1"/>
                </a:solidFill>
                <a:latin typeface="Times New Roman" panose="02020603050405020304" pitchFamily="18" charset="0"/>
                <a:cs typeface="Times New Roman" panose="02020603050405020304" pitchFamily="18" charset="0"/>
              </a:rPr>
              <a:t>296 - Unit Apartment Complex</a:t>
            </a:r>
          </a:p>
        </p:txBody>
      </p:sp>
      <p:sp>
        <p:nvSpPr>
          <p:cNvPr id="17" name="Text Placeholder 3"/>
          <p:cNvSpPr>
            <a:spLocks noGrp="1"/>
          </p:cNvSpPr>
          <p:nvPr>
            <p:ph type="body" idx="1"/>
          </p:nvPr>
        </p:nvSpPr>
        <p:spPr>
          <a:xfrm>
            <a:off x="415650" y="1647825"/>
            <a:ext cx="11471550" cy="655089"/>
          </a:xfrm>
        </p:spPr>
        <p:txBody>
          <a:bodyPr>
            <a:normAutofit/>
          </a:bodyPr>
          <a:lstStyle/>
          <a:p>
            <a:pPr marL="114300" indent="0">
              <a:buNone/>
            </a:pPr>
            <a:r>
              <a:rPr lang="en-US" b="1" dirty="0">
                <a:solidFill>
                  <a:srgbClr val="FCC953"/>
                </a:solidFill>
              </a:rPr>
              <a:t>Expected Investor Returns for each $100k Investment</a:t>
            </a:r>
            <a:endParaRPr lang="en-US" b="1" dirty="0">
              <a:solidFill>
                <a:schemeClr val="tx1"/>
              </a:solidFill>
            </a:endParaRPr>
          </a:p>
        </p:txBody>
      </p:sp>
      <p:sp>
        <p:nvSpPr>
          <p:cNvPr id="8" name="Content Placeholder 4"/>
          <p:cNvSpPr txBox="1">
            <a:spLocks/>
          </p:cNvSpPr>
          <p:nvPr/>
        </p:nvSpPr>
        <p:spPr>
          <a:xfrm>
            <a:off x="950025" y="2149434"/>
            <a:ext cx="8110847" cy="4442207"/>
          </a:xfrm>
          <a:prstGeom prst="rect">
            <a:avLst/>
          </a:prstGeo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spcBef>
                <a:spcPts val="400"/>
              </a:spcBef>
              <a:spcAft>
                <a:spcPts val="400"/>
              </a:spcAft>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Fixed Preferred Return of 10%</a:t>
            </a:r>
          </a:p>
          <a:p>
            <a:pPr marL="800100" indent="-342900">
              <a:spcBef>
                <a:spcPts val="400"/>
              </a:spcBef>
              <a:spcAft>
                <a:spcPts val="400"/>
              </a:spcAft>
              <a:buFont typeface="Arial" panose="020B0604020202020204" pitchFamily="34" charset="0"/>
              <a:buChar cha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Earns $10,000 in interest per year </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10k (year 1) + 10k (year 2), + 10k (Year 3) + $5k (Half of year 4) </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Taxed at sale at long-term capital gains rate</a:t>
            </a:r>
          </a:p>
          <a:p>
            <a:pPr marL="457200" indent="-457200">
              <a:spcBef>
                <a:spcPts val="400"/>
              </a:spcBef>
              <a:spcAft>
                <a:spcPts val="400"/>
              </a:spcAft>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Perpetual Equity of .70%</a:t>
            </a:r>
          </a:p>
          <a:p>
            <a:pPr marL="800100" indent="-342900">
              <a:spcBef>
                <a:spcPts val="400"/>
              </a:spcBef>
              <a:spcAft>
                <a:spcPts val="400"/>
              </a:spcAft>
              <a:buFont typeface="Arial" panose="020B0604020202020204" pitchFamily="34" charset="0"/>
              <a:buChar cha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Earns .70% of refi proceeds </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$2,100 Projected Cash Out Refi Proceeds </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Non-taxable Loan Proceeds </a:t>
            </a:r>
          </a:p>
          <a:p>
            <a:pPr marL="800100" indent="-342900">
              <a:spcBef>
                <a:spcPts val="400"/>
              </a:spcBef>
              <a:spcAft>
                <a:spcPts val="400"/>
              </a:spcAft>
              <a:buFont typeface="Arial" panose="020B0604020202020204" pitchFamily="34" charset="0"/>
              <a:buChar cha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Earns $1,739.76 Cash Flow from Month 30-42 </a:t>
            </a:r>
          </a:p>
          <a:p>
            <a:pPr marL="800100" indent="-342900">
              <a:spcBef>
                <a:spcPts val="400"/>
              </a:spcBef>
              <a:spcAft>
                <a:spcPts val="400"/>
              </a:spcAft>
              <a:buFont typeface="Arial" panose="020B0604020202020204" pitchFamily="34" charset="0"/>
              <a:buChar cha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Holds $48,300 in equity at Refi </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Increases annually with principal paydown</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Taxed at sale at long-term capital gains rate </a:t>
            </a:r>
          </a:p>
          <a:p>
            <a:pPr marL="800100" indent="-342900">
              <a:spcBef>
                <a:spcPts val="400"/>
              </a:spcBef>
              <a:spcAft>
                <a:spcPts val="400"/>
              </a:spcAft>
              <a:buFont typeface="Courier New" panose="02070309020205020404" pitchFamily="49" charset="0"/>
              <a:buChar char="o"/>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Earns $2,780.85 per year in cash flow in perpetuity after refi </a:t>
            </a:r>
          </a:p>
          <a:p>
            <a:pPr marL="1257300" lvl="1" indent="-342900">
              <a:spcBef>
                <a:spcPts val="400"/>
              </a:spcBef>
              <a:spcAft>
                <a:spcPts val="400"/>
              </a:spcAft>
              <a:buFont typeface="Arial" panose="020B0604020202020204" pitchFamily="34" charset="0"/>
              <a:buChar cha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($5,071.70 after Refi ~IF~ Interest Only for 3 years) </a:t>
            </a:r>
          </a:p>
          <a:p>
            <a:pPr marL="1257300" lvl="1" indent="-342900">
              <a:spcBef>
                <a:spcPts val="400"/>
              </a:spcBef>
              <a:spcAft>
                <a:spcPts val="400"/>
              </a:spcAft>
              <a:buFont typeface="Courier New" panose="02070309020205020404" pitchFamily="49" charset="0"/>
              <a:buChar char="o"/>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Taxed at earned income rate, offset by depreciation</a:t>
            </a:r>
          </a:p>
          <a:p>
            <a:pPr marL="800100" indent="-342900">
              <a:spcBef>
                <a:spcPts val="400"/>
              </a:spcBef>
              <a:spcAft>
                <a:spcPts val="400"/>
              </a:spcAft>
              <a:buFont typeface="Arial" panose="020B0604020202020204" pitchFamily="34" charset="0"/>
              <a:buChar char="•"/>
            </a:pP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2">
            <a:extLst>
              <a:ext uri="{FF2B5EF4-FFF2-40B4-BE49-F238E27FC236}">
                <a16:creationId xmlns:a16="http://schemas.microsoft.com/office/drawing/2014/main" id="{0869F5D3-FBCB-400E-9C13-8D1E5DB8C17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id="{051226EF-E410-4298-B309-8360FD90D353}"/>
              </a:ext>
            </a:extLst>
          </p:cNvPr>
          <p:cNvSpPr>
            <a:spLocks noChangeArrowheads="1"/>
          </p:cNvSpPr>
          <p:nvPr/>
        </p:nvSpPr>
        <p:spPr bwMode="auto">
          <a:xfrm>
            <a:off x="0" y="4864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3609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1999" cy="1669697"/>
          </a:xfrm>
          <a:prstGeom prst="rect">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lumMod val="65000"/>
                </a:schemeClr>
              </a:solidFill>
              <a:latin typeface="Lato" panose="020F0502020204030203" pitchFamily="34" charset="0"/>
            </a:endParaRPr>
          </a:p>
        </p:txBody>
      </p:sp>
      <p:sp>
        <p:nvSpPr>
          <p:cNvPr id="18" name="Slide Number Placeholder 17"/>
          <p:cNvSpPr>
            <a:spLocks noGrp="1"/>
          </p:cNvSpPr>
          <p:nvPr>
            <p:ph type="sldNum" sz="quarter" idx="12"/>
          </p:nvPr>
        </p:nvSpPr>
        <p:spPr/>
        <p:txBody>
          <a:bodyPr/>
          <a:lstStyle/>
          <a:p>
            <a:r>
              <a:rPr lang="en-US" dirty="0"/>
              <a:t>40</a:t>
            </a:r>
            <a:endParaRPr lang="id-ID" dirty="0"/>
          </a:p>
        </p:txBody>
      </p:sp>
      <p:sp>
        <p:nvSpPr>
          <p:cNvPr id="3" name="TextBox 2"/>
          <p:cNvSpPr txBox="1"/>
          <p:nvPr/>
        </p:nvSpPr>
        <p:spPr>
          <a:xfrm>
            <a:off x="1014153" y="252554"/>
            <a:ext cx="10115205" cy="1969770"/>
          </a:xfrm>
          <a:prstGeom prst="rect">
            <a:avLst/>
          </a:prstGeom>
          <a:noFill/>
        </p:spPr>
        <p:txBody>
          <a:bodyPr wrap="none" rtlCol="0">
            <a:spAutoFit/>
          </a:bodyPr>
          <a:lstStyle/>
          <a:p>
            <a:pPr algn="ctr"/>
            <a:r>
              <a:rPr lang="en-US" sz="4400" b="1" dirty="0">
                <a:solidFill>
                  <a:schemeClr val="bg1">
                    <a:lumMod val="65000"/>
                  </a:schemeClr>
                </a:solidFill>
                <a:latin typeface="Times New Roman" panose="02020603050405020304" pitchFamily="18" charset="0"/>
                <a:cs typeface="Times New Roman" panose="02020603050405020304" pitchFamily="18" charset="0"/>
              </a:rPr>
              <a:t>Total Projected Investor Return @ 100k  </a:t>
            </a:r>
          </a:p>
          <a:p>
            <a:pPr algn="ctr"/>
            <a:r>
              <a:rPr lang="en-US" sz="2400" dirty="0">
                <a:solidFill>
                  <a:schemeClr val="bg1"/>
                </a:solidFill>
                <a:latin typeface="Times New Roman" panose="02020603050405020304" pitchFamily="18" charset="0"/>
                <a:cs typeface="Times New Roman" panose="02020603050405020304" pitchFamily="18" charset="0"/>
              </a:rPr>
              <a:t>Assuming Full 42 Month Stabilization &amp; Refi</a:t>
            </a:r>
            <a:endParaRPr lang="en-US" sz="5400" dirty="0">
              <a:latin typeface="Times New Roman" panose="02020603050405020304" pitchFamily="18" charset="0"/>
              <a:cs typeface="Times New Roman" panose="02020603050405020304" pitchFamily="18" charset="0"/>
            </a:endParaRPr>
          </a:p>
          <a:p>
            <a:pPr algn="ctr"/>
            <a:endParaRPr lang="en-US" sz="5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611D293-6B77-E64E-9921-E51732D3C401}"/>
              </a:ext>
            </a:extLst>
          </p:cNvPr>
          <p:cNvSpPr/>
          <p:nvPr/>
        </p:nvSpPr>
        <p:spPr>
          <a:xfrm>
            <a:off x="854765" y="1669697"/>
            <a:ext cx="11337235" cy="4585871"/>
          </a:xfrm>
          <a:prstGeom prst="rect">
            <a:avLst/>
          </a:prstGeom>
        </p:spPr>
        <p:txBody>
          <a:bodyPr wrap="square">
            <a:spAutoFit/>
          </a:bodyPr>
          <a:lstStyle/>
          <a:p>
            <a:pPr marL="571500" indent="-571500">
              <a:buFont typeface="Arial" panose="020B0604020202020204" pitchFamily="34" charset="0"/>
              <a:buChar char="•"/>
            </a:pPr>
            <a:r>
              <a:rPr lang="en-US" sz="2800" dirty="0">
                <a:cs typeface="Times New Roman" panose="02020603050405020304" pitchFamily="18" charset="0"/>
              </a:rPr>
              <a:t>$35,000 Preferred return (10% annualized interest) </a:t>
            </a:r>
          </a:p>
          <a:p>
            <a:pPr marL="571500" indent="-571500">
              <a:buFont typeface="Arial" panose="020B0604020202020204" pitchFamily="34" charset="0"/>
              <a:buChar char="•"/>
            </a:pPr>
            <a:r>
              <a:rPr lang="en-US" sz="2800" dirty="0">
                <a:cs typeface="Times New Roman" panose="02020603050405020304" pitchFamily="18" charset="0"/>
              </a:rPr>
              <a:t>+ $2,100 Cash Out Refi Proceeds </a:t>
            </a:r>
          </a:p>
          <a:p>
            <a:pPr marL="571500" indent="-571500">
              <a:buFont typeface="Arial" panose="020B0604020202020204" pitchFamily="34" charset="0"/>
              <a:buChar char="•"/>
            </a:pPr>
            <a:r>
              <a:rPr lang="en-US" sz="2800" dirty="0">
                <a:cs typeface="Times New Roman" panose="02020603050405020304" pitchFamily="18" charset="0"/>
              </a:rPr>
              <a:t>+ $1,739.76 Cash Flow (Mos. 30-42) </a:t>
            </a:r>
          </a:p>
          <a:p>
            <a:pPr marL="571500" indent="-571500">
              <a:buFont typeface="Arial" panose="020B0604020202020204" pitchFamily="34" charset="0"/>
              <a:buChar char="•"/>
            </a:pPr>
            <a:r>
              <a:rPr lang="en-US" sz="2800" dirty="0">
                <a:cs typeface="Times New Roman" panose="02020603050405020304" pitchFamily="18" charset="0"/>
              </a:rPr>
              <a:t>= $38,839.76 Total Return On Investment in 42 months</a:t>
            </a:r>
          </a:p>
          <a:p>
            <a:pPr marL="2400300" lvl="4" indent="-571500">
              <a:buFont typeface="Arial" panose="020B0604020202020204" pitchFamily="34" charset="0"/>
              <a:buChar char="•"/>
            </a:pPr>
            <a:r>
              <a:rPr lang="en-US" sz="2800" b="1" i="1" dirty="0">
                <a:solidFill>
                  <a:srgbClr val="00B050"/>
                </a:solidFill>
                <a:cs typeface="Times New Roman" panose="02020603050405020304" pitchFamily="18" charset="0"/>
              </a:rPr>
              <a:t>11.1% Cash on Cash (tax advantaged) </a:t>
            </a:r>
          </a:p>
          <a:p>
            <a:pPr marL="571500" indent="-571500">
              <a:buFont typeface="Arial" panose="020B0604020202020204" pitchFamily="34" charset="0"/>
              <a:buChar char="•"/>
            </a:pPr>
            <a:r>
              <a:rPr lang="en-US" sz="2800" dirty="0">
                <a:cs typeface="Times New Roman" panose="02020603050405020304" pitchFamily="18" charset="0"/>
              </a:rPr>
              <a:t>+ $48,300 Equity Retained</a:t>
            </a:r>
          </a:p>
          <a:p>
            <a:pPr marL="571500" indent="-571500">
              <a:buFont typeface="Arial" panose="020B0604020202020204" pitchFamily="34" charset="0"/>
              <a:buChar char="•"/>
            </a:pPr>
            <a:r>
              <a:rPr lang="en-US" sz="2800" dirty="0">
                <a:cs typeface="Times New Roman" panose="02020603050405020304" pitchFamily="18" charset="0"/>
              </a:rPr>
              <a:t>Total = $87,139.76 total return in </a:t>
            </a:r>
            <a:r>
              <a:rPr lang="en-US" sz="2800" b="1" dirty="0">
                <a:cs typeface="Times New Roman" panose="02020603050405020304" pitchFamily="18" charset="0"/>
              </a:rPr>
              <a:t>42 months</a:t>
            </a:r>
          </a:p>
          <a:p>
            <a:pPr marL="1485900" lvl="2" indent="-571500">
              <a:buFont typeface="Arial" panose="020B0604020202020204" pitchFamily="34" charset="0"/>
              <a:buChar char="•"/>
            </a:pPr>
            <a:r>
              <a:rPr lang="en-US" sz="2800" dirty="0">
                <a:cs typeface="Times New Roman" panose="02020603050405020304" pitchFamily="18" charset="0"/>
              </a:rPr>
              <a:t>/ $100,000 investment  </a:t>
            </a:r>
          </a:p>
          <a:p>
            <a:pPr marL="1485900" lvl="2" indent="-571500">
              <a:buFont typeface="Arial" panose="020B0604020202020204" pitchFamily="34" charset="0"/>
              <a:buChar char="•"/>
            </a:pPr>
            <a:r>
              <a:rPr lang="en-US" sz="2800" b="1" i="1" u="sng" dirty="0">
                <a:solidFill>
                  <a:srgbClr val="00B050"/>
                </a:solidFill>
                <a:cs typeface="Times New Roman" panose="02020603050405020304" pitchFamily="18" charset="0"/>
              </a:rPr>
              <a:t>= 24.90 % Annualized ROI </a:t>
            </a:r>
          </a:p>
          <a:p>
            <a:pPr marL="1485900" lvl="2" indent="-571500">
              <a:buFont typeface="Arial" panose="020B0604020202020204" pitchFamily="34" charset="0"/>
              <a:buChar char="•"/>
            </a:pPr>
            <a:r>
              <a:rPr lang="en-US" sz="2000" dirty="0">
                <a:cs typeface="Times New Roman" panose="02020603050405020304" pitchFamily="18" charset="0"/>
              </a:rPr>
              <a:t>+ Cash Flow after refi + Principal Paydown + Depreciation + Appreciation </a:t>
            </a:r>
          </a:p>
          <a:p>
            <a:pPr marL="1485900" lvl="2" indent="-571500">
              <a:buFont typeface="Arial" panose="020B0604020202020204" pitchFamily="34" charset="0"/>
              <a:buChar char="•"/>
            </a:pPr>
            <a:r>
              <a:rPr lang="en-US" sz="2000" dirty="0">
                <a:cs typeface="Times New Roman" panose="02020603050405020304" pitchFamily="18" charset="0"/>
              </a:rPr>
              <a:t>+ Principal returned in 42 months (projected) + Highly tax advantaged  </a:t>
            </a:r>
          </a:p>
        </p:txBody>
      </p:sp>
    </p:spTree>
    <p:extLst>
      <p:ext uri="{BB962C8B-B14F-4D97-AF65-F5344CB8AC3E}">
        <p14:creationId xmlns:p14="http://schemas.microsoft.com/office/powerpoint/2010/main" val="164827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372" y="207399"/>
            <a:ext cx="11977255" cy="1982135"/>
          </a:xfrm>
          <a:prstGeom prst="rect">
            <a:avLst/>
          </a:prstGeom>
          <a:solidFill>
            <a:schemeClr val="accent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lumMod val="65000"/>
                </a:schemeClr>
              </a:solidFill>
              <a:highlight>
                <a:srgbClr val="61646A"/>
              </a:highlight>
              <a:latin typeface="Lato" panose="020F0502020204030203" pitchFamily="34" charset="0"/>
            </a:endParaRPr>
          </a:p>
        </p:txBody>
      </p:sp>
      <p:sp>
        <p:nvSpPr>
          <p:cNvPr id="18" name="Slide Number Placeholder 17"/>
          <p:cNvSpPr>
            <a:spLocks noGrp="1"/>
          </p:cNvSpPr>
          <p:nvPr>
            <p:ph type="sldNum" sz="quarter" idx="12"/>
          </p:nvPr>
        </p:nvSpPr>
        <p:spPr/>
        <p:txBody>
          <a:bodyPr/>
          <a:lstStyle/>
          <a:p>
            <a:r>
              <a:rPr lang="en-US" dirty="0"/>
              <a:t>40</a:t>
            </a:r>
            <a:endParaRPr lang="id-ID" dirty="0"/>
          </a:p>
        </p:txBody>
      </p:sp>
      <p:sp>
        <p:nvSpPr>
          <p:cNvPr id="3" name="TextBox 2"/>
          <p:cNvSpPr txBox="1"/>
          <p:nvPr/>
        </p:nvSpPr>
        <p:spPr>
          <a:xfrm>
            <a:off x="963183" y="207399"/>
            <a:ext cx="10217157" cy="1754326"/>
          </a:xfrm>
          <a:prstGeom prst="rect">
            <a:avLst/>
          </a:prstGeom>
          <a:solidFill>
            <a:schemeClr val="accent1"/>
          </a:solidFill>
        </p:spPr>
        <p:txBody>
          <a:bodyPr wrap="none" rtlCol="0">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Want Units?</a:t>
            </a:r>
          </a:p>
          <a:p>
            <a:pPr algn="ctr"/>
            <a:r>
              <a:rPr lang="en-US" sz="5400" dirty="0">
                <a:solidFill>
                  <a:schemeClr val="bg1"/>
                </a:solidFill>
                <a:latin typeface="Times New Roman" panose="02020603050405020304" pitchFamily="18" charset="0"/>
                <a:cs typeface="Times New Roman" panose="02020603050405020304" pitchFamily="18" charset="0"/>
              </a:rPr>
              <a:t>Text Josh Now to Secure Your Spot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222618C-933E-4221-AFAC-114C5D4E22BA}"/>
              </a:ext>
            </a:extLst>
          </p:cNvPr>
          <p:cNvSpPr txBox="1"/>
          <p:nvPr/>
        </p:nvSpPr>
        <p:spPr>
          <a:xfrm>
            <a:off x="1229590" y="2669002"/>
            <a:ext cx="9732819" cy="3539430"/>
          </a:xfrm>
          <a:prstGeom prst="rect">
            <a:avLst/>
          </a:prstGeom>
          <a:noFill/>
        </p:spPr>
        <p:txBody>
          <a:bodyPr wrap="square" rtlCol="0" anchor="t">
            <a:spAutoFit/>
          </a:bodyPr>
          <a:lstStyle/>
          <a:p>
            <a:pPr algn="ctr"/>
            <a:r>
              <a:rPr lang="en-US" sz="3200" dirty="0"/>
              <a:t>To secure units:</a:t>
            </a:r>
          </a:p>
          <a:p>
            <a:pPr algn="ctr"/>
            <a:endParaRPr lang="en-US" sz="4800" dirty="0"/>
          </a:p>
          <a:p>
            <a:pPr algn="ctr"/>
            <a:r>
              <a:rPr lang="en-US" sz="4800" dirty="0">
                <a:ea typeface="+mn-lt"/>
                <a:cs typeface="+mn-lt"/>
              </a:rPr>
              <a:t>Josh Cantwell, CEO </a:t>
            </a:r>
            <a:endParaRPr lang="en-US" dirty="0"/>
          </a:p>
          <a:p>
            <a:pPr algn="ctr"/>
            <a:r>
              <a:rPr lang="en-US" sz="4800" b="1" dirty="0">
                <a:ea typeface="+mn-lt"/>
                <a:cs typeface="+mn-lt"/>
              </a:rPr>
              <a:t>Phone: 216-233-5448</a:t>
            </a:r>
            <a:endParaRPr lang="en-US" dirty="0"/>
          </a:p>
          <a:p>
            <a:pPr algn="ctr"/>
            <a:endParaRPr lang="en-US" sz="4800" dirty="0">
              <a:cs typeface="Calibri" panose="020F0502020204030204"/>
            </a:endParaRPr>
          </a:p>
        </p:txBody>
      </p:sp>
    </p:spTree>
    <p:extLst>
      <p:ext uri="{BB962C8B-B14F-4D97-AF65-F5344CB8AC3E}">
        <p14:creationId xmlns:p14="http://schemas.microsoft.com/office/powerpoint/2010/main" val="1621885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51DB7C-0F8D-7946-B60A-59FDC4810E90}"/>
              </a:ext>
            </a:extLst>
          </p:cNvPr>
          <p:cNvPicPr>
            <a:picLocks noChangeAspect="1"/>
          </p:cNvPicPr>
          <p:nvPr/>
        </p:nvPicPr>
        <p:blipFill>
          <a:blip r:embed="rId2"/>
          <a:stretch>
            <a:fillRect/>
          </a:stretch>
        </p:blipFill>
        <p:spPr>
          <a:xfrm>
            <a:off x="2838995" y="0"/>
            <a:ext cx="6044507" cy="6531430"/>
          </a:xfrm>
          <a:prstGeom prst="rect">
            <a:avLst/>
          </a:prstGeom>
        </p:spPr>
      </p:pic>
    </p:spTree>
    <p:extLst>
      <p:ext uri="{BB962C8B-B14F-4D97-AF65-F5344CB8AC3E}">
        <p14:creationId xmlns:p14="http://schemas.microsoft.com/office/powerpoint/2010/main" val="3947495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006F8-EBC4-A648-872C-1D07BF22B4E3}"/>
              </a:ext>
            </a:extLst>
          </p:cNvPr>
          <p:cNvPicPr>
            <a:picLocks noChangeAspect="1"/>
          </p:cNvPicPr>
          <p:nvPr/>
        </p:nvPicPr>
        <p:blipFill>
          <a:blip r:embed="rId2"/>
          <a:stretch>
            <a:fillRect/>
          </a:stretch>
        </p:blipFill>
        <p:spPr>
          <a:xfrm>
            <a:off x="1509845" y="0"/>
            <a:ext cx="9172310" cy="6858000"/>
          </a:xfrm>
          <a:prstGeom prst="rect">
            <a:avLst/>
          </a:prstGeom>
        </p:spPr>
      </p:pic>
    </p:spTree>
    <p:extLst>
      <p:ext uri="{BB962C8B-B14F-4D97-AF65-F5344CB8AC3E}">
        <p14:creationId xmlns:p14="http://schemas.microsoft.com/office/powerpoint/2010/main" val="673782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14A4C-A0BC-2446-9FA9-8DAF40E93F0B}"/>
              </a:ext>
            </a:extLst>
          </p:cNvPr>
          <p:cNvSpPr>
            <a:spLocks noGrp="1"/>
          </p:cNvSpPr>
          <p:nvPr>
            <p:ph idx="1"/>
          </p:nvPr>
        </p:nvSpPr>
        <p:spPr>
          <a:xfrm>
            <a:off x="731520" y="882375"/>
            <a:ext cx="11125700" cy="4559055"/>
          </a:xfrm>
        </p:spPr>
        <p:txBody>
          <a:bodyPr/>
          <a:lstStyle/>
          <a:p>
            <a:pPr marL="0" indent="0">
              <a:buNone/>
            </a:pPr>
            <a:r>
              <a:rPr lang="en-US" sz="2000" b="1" dirty="0">
                <a:solidFill>
                  <a:srgbClr val="002060"/>
                </a:solidFill>
                <a:latin typeface="Times New Roman" panose="02020603050405020304" pitchFamily="18" charset="0"/>
                <a:cs typeface="Times New Roman" panose="02020603050405020304" pitchFamily="18" charset="0"/>
              </a:rPr>
              <a:t>PROJECT &amp; PROPERTY MANAGEMENT</a:t>
            </a: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r>
              <a:rPr lang="en-US" sz="2000" dirty="0">
                <a:latin typeface="Times New Roman" panose="02020603050405020304" pitchFamily="18" charset="0"/>
                <a:cs typeface="Times New Roman" panose="02020603050405020304" pitchFamily="18" charset="0"/>
              </a:rPr>
              <a:t>Freeland Ventures: Josh Cantwell, Glenn Lytle, Tyler Brummett </a:t>
            </a:r>
          </a:p>
          <a:p>
            <a:pPr marL="285750" indent="-285750"/>
            <a:r>
              <a:rPr lang="en-US" sz="2000" dirty="0">
                <a:latin typeface="Times New Roman" panose="02020603050405020304" pitchFamily="18" charset="0"/>
                <a:cs typeface="Times New Roman" panose="02020603050405020304" pitchFamily="18" charset="0"/>
              </a:rPr>
              <a:t>Experience: 34 Years Combined </a:t>
            </a:r>
          </a:p>
          <a:p>
            <a:pPr marL="285750" indent="-285750"/>
            <a:r>
              <a:rPr lang="en-US" sz="2000" dirty="0">
                <a:latin typeface="Times New Roman" panose="02020603050405020304" pitchFamily="18" charset="0"/>
                <a:cs typeface="Times New Roman" panose="02020603050405020304" pitchFamily="18" charset="0"/>
              </a:rPr>
              <a:t>Residential &amp; commercial experience in private lending, large rental portfolios, renovation and property management.</a:t>
            </a:r>
          </a:p>
          <a:p>
            <a:pPr marL="285750" indent="-285750"/>
            <a:r>
              <a:rPr lang="en-US" sz="2000" dirty="0">
                <a:latin typeface="Times New Roman" panose="02020603050405020304" pitchFamily="18" charset="0"/>
                <a:cs typeface="Times New Roman" panose="02020603050405020304" pitchFamily="18" charset="0"/>
              </a:rPr>
              <a:t>Joint ownership in </a:t>
            </a:r>
            <a:r>
              <a:rPr lang="en-US" sz="2000" b="1" dirty="0">
                <a:latin typeface="Times New Roman" panose="02020603050405020304" pitchFamily="18" charset="0"/>
                <a:cs typeface="Times New Roman" panose="02020603050405020304" pitchFamily="18" charset="0"/>
              </a:rPr>
              <a:t>2,700+</a:t>
            </a:r>
            <a:r>
              <a:rPr lang="en-US" sz="2000" dirty="0">
                <a:latin typeface="Times New Roman" panose="02020603050405020304" pitchFamily="18" charset="0"/>
                <a:cs typeface="Times New Roman" panose="02020603050405020304" pitchFamily="18" charset="0"/>
              </a:rPr>
              <a:t> apartment units &amp; </a:t>
            </a:r>
            <a:r>
              <a:rPr lang="en-US" sz="2000" b="1" dirty="0">
                <a:latin typeface="Times New Roman" panose="02020603050405020304" pitchFamily="18" charset="0"/>
                <a:cs typeface="Times New Roman" panose="02020603050405020304" pitchFamily="18" charset="0"/>
              </a:rPr>
              <a:t>$200M+ </a:t>
            </a:r>
            <a:r>
              <a:rPr lang="en-US" sz="2000" dirty="0">
                <a:latin typeface="Times New Roman" panose="02020603050405020304" pitchFamily="18" charset="0"/>
                <a:cs typeface="Times New Roman" panose="02020603050405020304" pitchFamily="18" charset="0"/>
              </a:rPr>
              <a:t>of assets.</a:t>
            </a:r>
          </a:p>
          <a:p>
            <a:pPr marL="285750" indent="-285750"/>
            <a:r>
              <a:rPr lang="en-US" sz="2000" dirty="0">
                <a:latin typeface="Times New Roman" panose="02020603050405020304" pitchFamily="18" charset="0"/>
                <a:cs typeface="Times New Roman" panose="02020603050405020304" pitchFamily="18" charset="0"/>
              </a:rPr>
              <a:t>In 2021: Freeland Bought 1,372 New Units and Sold 1,332 Units for a profit </a:t>
            </a:r>
          </a:p>
          <a:p>
            <a:pPr marL="285750" indent="-285750"/>
            <a:r>
              <a:rPr lang="en-US" sz="2000" dirty="0">
                <a:latin typeface="Times New Roman" panose="02020603050405020304" pitchFamily="18" charset="0"/>
                <a:cs typeface="Times New Roman" panose="02020603050405020304" pitchFamily="18" charset="0"/>
              </a:rPr>
              <a:t>Completed 17 Full Funded Syndications just like “296 </a:t>
            </a:r>
            <a:r>
              <a:rPr lang="en-US" sz="2000" dirty="0" err="1">
                <a:latin typeface="Times New Roman" panose="02020603050405020304" pitchFamily="18" charset="0"/>
                <a:cs typeface="Times New Roman" panose="02020603050405020304" pitchFamily="18" charset="0"/>
              </a:rPr>
              <a:t>Triskett</a:t>
            </a:r>
            <a:r>
              <a:rPr lang="en-US" sz="2000" dirty="0">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4710CAFE-BA99-4085-8BFF-D7AF9598A16F}"/>
              </a:ext>
            </a:extLst>
          </p:cNvPr>
          <p:cNvSpPr/>
          <p:nvPr/>
        </p:nvSpPr>
        <p:spPr>
          <a:xfrm>
            <a:off x="0" y="0"/>
            <a:ext cx="12210678" cy="8823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Times New Roman" panose="02020603050405020304" pitchFamily="18" charset="0"/>
                <a:cs typeface="Times New Roman" panose="02020603050405020304" pitchFamily="18" charset="0"/>
              </a:rPr>
              <a:t>Operations Overview</a:t>
            </a:r>
          </a:p>
        </p:txBody>
      </p:sp>
      <p:pic>
        <p:nvPicPr>
          <p:cNvPr id="2" name="Picture 1">
            <a:extLst>
              <a:ext uri="{FF2B5EF4-FFF2-40B4-BE49-F238E27FC236}">
                <a16:creationId xmlns:a16="http://schemas.microsoft.com/office/drawing/2014/main" id="{D38A5067-EA05-8841-B769-771FEEF7FE73}"/>
              </a:ext>
            </a:extLst>
          </p:cNvPr>
          <p:cNvPicPr>
            <a:picLocks noChangeAspect="1"/>
          </p:cNvPicPr>
          <p:nvPr/>
        </p:nvPicPr>
        <p:blipFill>
          <a:blip r:embed="rId2"/>
          <a:stretch>
            <a:fillRect/>
          </a:stretch>
        </p:blipFill>
        <p:spPr>
          <a:xfrm>
            <a:off x="962181" y="4383775"/>
            <a:ext cx="2830979" cy="2359149"/>
          </a:xfrm>
          <a:prstGeom prst="rect">
            <a:avLst/>
          </a:prstGeom>
        </p:spPr>
      </p:pic>
      <p:pic>
        <p:nvPicPr>
          <p:cNvPr id="4" name="Picture 3">
            <a:extLst>
              <a:ext uri="{FF2B5EF4-FFF2-40B4-BE49-F238E27FC236}">
                <a16:creationId xmlns:a16="http://schemas.microsoft.com/office/drawing/2014/main" id="{68C12F15-E61B-644B-B24C-8103777ABCFF}"/>
              </a:ext>
            </a:extLst>
          </p:cNvPr>
          <p:cNvPicPr>
            <a:picLocks noChangeAspect="1"/>
          </p:cNvPicPr>
          <p:nvPr/>
        </p:nvPicPr>
        <p:blipFill>
          <a:blip r:embed="rId3"/>
          <a:stretch>
            <a:fillRect/>
          </a:stretch>
        </p:blipFill>
        <p:spPr>
          <a:xfrm>
            <a:off x="8231383" y="4383775"/>
            <a:ext cx="3056890" cy="2359149"/>
          </a:xfrm>
          <a:prstGeom prst="rect">
            <a:avLst/>
          </a:prstGeom>
        </p:spPr>
      </p:pic>
      <p:pic>
        <p:nvPicPr>
          <p:cNvPr id="5" name="Picture 4">
            <a:extLst>
              <a:ext uri="{FF2B5EF4-FFF2-40B4-BE49-F238E27FC236}">
                <a16:creationId xmlns:a16="http://schemas.microsoft.com/office/drawing/2014/main" id="{E3257475-E723-A04F-A350-C9C77C64AE77}"/>
              </a:ext>
            </a:extLst>
          </p:cNvPr>
          <p:cNvPicPr>
            <a:picLocks noChangeAspect="1"/>
          </p:cNvPicPr>
          <p:nvPr/>
        </p:nvPicPr>
        <p:blipFill>
          <a:blip r:embed="rId4"/>
          <a:stretch>
            <a:fillRect/>
          </a:stretch>
        </p:blipFill>
        <p:spPr>
          <a:xfrm>
            <a:off x="4607647" y="4383775"/>
            <a:ext cx="2576924" cy="2391239"/>
          </a:xfrm>
          <a:prstGeom prst="rect">
            <a:avLst/>
          </a:prstGeom>
        </p:spPr>
      </p:pic>
    </p:spTree>
    <p:extLst>
      <p:ext uri="{BB962C8B-B14F-4D97-AF65-F5344CB8AC3E}">
        <p14:creationId xmlns:p14="http://schemas.microsoft.com/office/powerpoint/2010/main" val="3453988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127" y="83732"/>
            <a:ext cx="11977255" cy="25529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18" name="Slide Number Placeholder 17"/>
          <p:cNvSpPr>
            <a:spLocks noGrp="1"/>
          </p:cNvSpPr>
          <p:nvPr>
            <p:ph type="sldNum" sz="quarter" idx="12"/>
          </p:nvPr>
        </p:nvSpPr>
        <p:spPr/>
        <p:txBody>
          <a:bodyPr/>
          <a:lstStyle/>
          <a:p>
            <a:r>
              <a:rPr lang="en-US" dirty="0"/>
              <a:t>40</a:t>
            </a:r>
            <a:endParaRPr lang="id-ID" dirty="0"/>
          </a:p>
        </p:txBody>
      </p:sp>
      <p:sp>
        <p:nvSpPr>
          <p:cNvPr id="3" name="TextBox 2"/>
          <p:cNvSpPr txBox="1"/>
          <p:nvPr/>
        </p:nvSpPr>
        <p:spPr>
          <a:xfrm>
            <a:off x="3277078" y="207399"/>
            <a:ext cx="5589351" cy="2308324"/>
          </a:xfrm>
          <a:prstGeom prst="rect">
            <a:avLst/>
          </a:prstGeom>
          <a:noFill/>
        </p:spPr>
        <p:txBody>
          <a:bodyPr wrap="none" rtlCol="0">
            <a:spAutoFit/>
          </a:bodyPr>
          <a:lstStyle/>
          <a:p>
            <a:pPr algn="ctr"/>
            <a:r>
              <a:rPr lang="en-US" sz="9600" dirty="0">
                <a:latin typeface="Times New Roman" panose="02020603050405020304" pitchFamily="18" charset="0"/>
                <a:cs typeface="Times New Roman" panose="02020603050405020304" pitchFamily="18" charset="0"/>
              </a:rPr>
              <a:t>Thank You</a:t>
            </a:r>
          </a:p>
          <a:p>
            <a:pPr algn="ctr"/>
            <a:r>
              <a:rPr lang="en-US" sz="4800" dirty="0">
                <a:latin typeface="Times New Roman" panose="02020603050405020304" pitchFamily="18" charset="0"/>
                <a:cs typeface="Times New Roman" panose="02020603050405020304" pitchFamily="18" charset="0"/>
              </a:rPr>
              <a:t>NEXT STEPS</a:t>
            </a:r>
          </a:p>
        </p:txBody>
      </p:sp>
      <p:sp>
        <p:nvSpPr>
          <p:cNvPr id="2" name="TextBox 1">
            <a:extLst>
              <a:ext uri="{FF2B5EF4-FFF2-40B4-BE49-F238E27FC236}">
                <a16:creationId xmlns:a16="http://schemas.microsoft.com/office/drawing/2014/main" id="{4222618C-933E-4221-AFAC-114C5D4E22BA}"/>
              </a:ext>
            </a:extLst>
          </p:cNvPr>
          <p:cNvSpPr txBox="1"/>
          <p:nvPr/>
        </p:nvSpPr>
        <p:spPr>
          <a:xfrm>
            <a:off x="1205343" y="2764267"/>
            <a:ext cx="10704435" cy="2800767"/>
          </a:xfrm>
          <a:prstGeom prst="rect">
            <a:avLst/>
          </a:prstGeom>
          <a:noFill/>
        </p:spPr>
        <p:txBody>
          <a:bodyPr wrap="square" rtlCol="0">
            <a:spAutoFit/>
          </a:bodyPr>
          <a:lstStyle/>
          <a:p>
            <a:pPr algn="ctr"/>
            <a:r>
              <a:rPr lang="en-US" sz="3200" dirty="0"/>
              <a:t>To request additional information (PPM, Operating Agreement, Subscription Agreement, </a:t>
            </a:r>
            <a:r>
              <a:rPr lang="en-US" sz="3200" dirty="0" err="1"/>
              <a:t>etc</a:t>
            </a:r>
            <a:r>
              <a:rPr lang="en-US" sz="3200" dirty="0"/>
              <a:t>) for “296 </a:t>
            </a:r>
            <a:r>
              <a:rPr lang="en-US" sz="3200" dirty="0" err="1"/>
              <a:t>Triskett</a:t>
            </a:r>
            <a:r>
              <a:rPr lang="en-US" sz="3200" dirty="0"/>
              <a:t>” please contact:</a:t>
            </a:r>
          </a:p>
          <a:p>
            <a:pPr algn="ctr"/>
            <a:r>
              <a:rPr lang="en-US" sz="4800" dirty="0"/>
              <a:t>Jen Pennington</a:t>
            </a:r>
            <a:endParaRPr lang="en-US" sz="3200" dirty="0"/>
          </a:p>
          <a:p>
            <a:pPr algn="ctr"/>
            <a:r>
              <a:rPr lang="en-US" sz="2400" b="1" dirty="0"/>
              <a:t>Phone:  </a:t>
            </a:r>
            <a:r>
              <a:rPr lang="en-US" dirty="0"/>
              <a:t>440-783-2047</a:t>
            </a:r>
          </a:p>
          <a:p>
            <a:pPr algn="ctr"/>
            <a:r>
              <a:rPr lang="en-US" sz="4000" b="1" dirty="0"/>
              <a:t>Email:    </a:t>
            </a:r>
            <a:r>
              <a:rPr lang="en-US" sz="4000" b="1" dirty="0" err="1"/>
              <a:t>jpennington@freelandventures.com</a:t>
            </a:r>
            <a:endParaRPr lang="en-US" sz="4000" b="1" dirty="0"/>
          </a:p>
        </p:txBody>
      </p:sp>
    </p:spTree>
    <p:extLst>
      <p:ext uri="{BB962C8B-B14F-4D97-AF65-F5344CB8AC3E}">
        <p14:creationId xmlns:p14="http://schemas.microsoft.com/office/powerpoint/2010/main" val="3966626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DCE3C-83F0-444C-A2C4-FAEF18E5EFFE}"/>
              </a:ext>
            </a:extLst>
          </p:cNvPr>
          <p:cNvPicPr>
            <a:picLocks noChangeAspect="1"/>
          </p:cNvPicPr>
          <p:nvPr/>
        </p:nvPicPr>
        <p:blipFill>
          <a:blip r:embed="rId2"/>
          <a:stretch>
            <a:fillRect/>
          </a:stretch>
        </p:blipFill>
        <p:spPr>
          <a:xfrm>
            <a:off x="1875295" y="406360"/>
            <a:ext cx="8446576" cy="6048980"/>
          </a:xfrm>
          <a:prstGeom prst="rect">
            <a:avLst/>
          </a:prstGeom>
        </p:spPr>
      </p:pic>
    </p:spTree>
    <p:extLst>
      <p:ext uri="{BB962C8B-B14F-4D97-AF65-F5344CB8AC3E}">
        <p14:creationId xmlns:p14="http://schemas.microsoft.com/office/powerpoint/2010/main" val="28544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40image3772214448">
            <a:extLst>
              <a:ext uri="{FF2B5EF4-FFF2-40B4-BE49-F238E27FC236}">
                <a16:creationId xmlns:a16="http://schemas.microsoft.com/office/drawing/2014/main" id="{072667D6-2806-2B4C-B899-346DFCBB6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7" y="2119746"/>
            <a:ext cx="12136583" cy="47382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40image3771950480">
            <a:extLst>
              <a:ext uri="{FF2B5EF4-FFF2-40B4-BE49-F238E27FC236}">
                <a16:creationId xmlns:a16="http://schemas.microsoft.com/office/drawing/2014/main" id="{B51F0763-1A3A-374D-8A58-EF4D70A8A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7" y="2126961"/>
            <a:ext cx="12136583" cy="473825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AF97EC5-755F-4E0D-AA0C-4A01CA06BBCF}"/>
              </a:ext>
            </a:extLst>
          </p:cNvPr>
          <p:cNvSpPr/>
          <p:nvPr/>
        </p:nvSpPr>
        <p:spPr>
          <a:xfrm>
            <a:off x="261256" y="0"/>
            <a:ext cx="11713029" cy="212696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a:p>
            <a:pPr algn="ctr"/>
            <a:r>
              <a:rPr lang="en-US" sz="3200" b="1" dirty="0">
                <a:solidFill>
                  <a:schemeClr val="bg1"/>
                </a:solidFill>
                <a:latin typeface="Times New Roman" panose="02020603050405020304" pitchFamily="18" charset="0"/>
                <a:cs typeface="Times New Roman" panose="02020603050405020304" pitchFamily="18" charset="0"/>
              </a:rPr>
              <a:t>           506(B) Investment Opportunity:                               </a:t>
            </a:r>
            <a:r>
              <a:rPr lang="en-US" sz="3200" b="1" i="1" u="sng" dirty="0">
                <a:solidFill>
                  <a:schemeClr val="bg1"/>
                </a:solidFill>
                <a:latin typeface="Times New Roman" panose="02020603050405020304" pitchFamily="18" charset="0"/>
                <a:cs typeface="Times New Roman" panose="02020603050405020304" pitchFamily="18" charset="0"/>
              </a:rPr>
              <a:t>Accredited and Non Accredited </a:t>
            </a:r>
            <a:r>
              <a:rPr lang="en-US" sz="3200" dirty="0">
                <a:solidFill>
                  <a:schemeClr val="bg1"/>
                </a:solidFill>
                <a:latin typeface="Times New Roman" panose="02020603050405020304" pitchFamily="18" charset="0"/>
                <a:cs typeface="Times New Roman" panose="02020603050405020304" pitchFamily="18" charset="0"/>
              </a:rPr>
              <a:t>(But Sophisticated) Investors with </a:t>
            </a:r>
            <a:r>
              <a:rPr lang="en-US" sz="3200" b="1" i="1" u="sng" dirty="0">
                <a:solidFill>
                  <a:srgbClr val="002060"/>
                </a:solidFill>
                <a:latin typeface="Times New Roman" panose="02020603050405020304" pitchFamily="18" charset="0"/>
                <a:cs typeface="Times New Roman" panose="02020603050405020304" pitchFamily="18" charset="0"/>
              </a:rPr>
              <a:t>Prior Existing Relationship </a:t>
            </a:r>
            <a:r>
              <a:rPr lang="en-US" sz="3200" dirty="0">
                <a:solidFill>
                  <a:schemeClr val="bg1"/>
                </a:solidFill>
                <a:latin typeface="Times New Roman" panose="02020603050405020304" pitchFamily="18" charset="0"/>
                <a:cs typeface="Times New Roman" panose="02020603050405020304" pitchFamily="18" charset="0"/>
              </a:rPr>
              <a:t>with Josh Cantwell, Glenn Lytle, Tyler Brummett, Freeland Ventures and /or Strategic Real Estate Coach </a:t>
            </a:r>
          </a:p>
          <a:p>
            <a:pPr algn="ctr"/>
            <a:endParaRPr lang="en-US" sz="4400" b="1" dirty="0"/>
          </a:p>
        </p:txBody>
      </p:sp>
    </p:spTree>
    <p:extLst>
      <p:ext uri="{BB962C8B-B14F-4D97-AF65-F5344CB8AC3E}">
        <p14:creationId xmlns:p14="http://schemas.microsoft.com/office/powerpoint/2010/main" val="3029548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127" y="230171"/>
            <a:ext cx="11977255" cy="1982135"/>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65000"/>
                </a:schemeClr>
              </a:solidFill>
              <a:latin typeface="Lato" panose="020F0502020204030203" pitchFamily="34" charset="0"/>
            </a:endParaRPr>
          </a:p>
        </p:txBody>
      </p:sp>
      <p:sp>
        <p:nvSpPr>
          <p:cNvPr id="3" name="TextBox 2"/>
          <p:cNvSpPr txBox="1"/>
          <p:nvPr/>
        </p:nvSpPr>
        <p:spPr>
          <a:xfrm>
            <a:off x="963183" y="207399"/>
            <a:ext cx="10217157" cy="1754326"/>
          </a:xfrm>
          <a:prstGeom prst="rect">
            <a:avLst/>
          </a:prstGeom>
          <a:noFill/>
        </p:spPr>
        <p:txBody>
          <a:bodyPr wrap="none" rtlCol="0">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Interested In Investing?</a:t>
            </a:r>
          </a:p>
          <a:p>
            <a:pPr algn="ctr"/>
            <a:r>
              <a:rPr lang="en-US" sz="5400" dirty="0">
                <a:solidFill>
                  <a:schemeClr val="bg1"/>
                </a:solidFill>
                <a:latin typeface="Times New Roman" panose="02020603050405020304" pitchFamily="18" charset="0"/>
                <a:cs typeface="Times New Roman" panose="02020603050405020304" pitchFamily="18" charset="0"/>
              </a:rPr>
              <a:t>Text Josh Now to Secure Your Spot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222618C-933E-4221-AFAC-114C5D4E22BA}"/>
              </a:ext>
            </a:extLst>
          </p:cNvPr>
          <p:cNvSpPr txBox="1"/>
          <p:nvPr/>
        </p:nvSpPr>
        <p:spPr>
          <a:xfrm>
            <a:off x="1229590" y="2657713"/>
            <a:ext cx="9732819" cy="3539430"/>
          </a:xfrm>
          <a:prstGeom prst="rect">
            <a:avLst/>
          </a:prstGeom>
          <a:noFill/>
        </p:spPr>
        <p:txBody>
          <a:bodyPr wrap="square" rtlCol="0" anchor="t">
            <a:spAutoFit/>
          </a:bodyPr>
          <a:lstStyle/>
          <a:p>
            <a:pPr algn="ctr"/>
            <a:r>
              <a:rPr lang="en-US" sz="3200" dirty="0">
                <a:latin typeface="Times New Roman" panose="02020603050405020304" pitchFamily="18" charset="0"/>
                <a:cs typeface="Times New Roman" panose="02020603050405020304" pitchFamily="18" charset="0"/>
              </a:rPr>
              <a:t>To secure units:</a:t>
            </a:r>
          </a:p>
          <a:p>
            <a:pPr algn="ctr"/>
            <a:endParaRPr lang="en-US" sz="4800" dirty="0">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ea typeface="+mn-lt"/>
                <a:cs typeface="Times New Roman" panose="02020603050405020304" pitchFamily="18" charset="0"/>
              </a:rPr>
              <a:t>Josh Cantwell </a:t>
            </a:r>
            <a:endParaRPr lang="en-US" dirty="0">
              <a:latin typeface="Times New Roman" panose="02020603050405020304" pitchFamily="18" charset="0"/>
              <a:cs typeface="Times New Roman" panose="02020603050405020304" pitchFamily="18" charset="0"/>
            </a:endParaRPr>
          </a:p>
          <a:p>
            <a:pPr algn="ctr"/>
            <a:r>
              <a:rPr lang="en-US" sz="4800" b="1" dirty="0">
                <a:latin typeface="Times New Roman" panose="02020603050405020304" pitchFamily="18" charset="0"/>
                <a:ea typeface="+mn-lt"/>
                <a:cs typeface="Times New Roman" panose="02020603050405020304" pitchFamily="18" charset="0"/>
              </a:rPr>
              <a:t>Phone: 216-233-5448</a:t>
            </a:r>
            <a:endParaRPr lang="en-US" dirty="0">
              <a:latin typeface="Times New Roman" panose="02020603050405020304" pitchFamily="18" charset="0"/>
              <a:cs typeface="Times New Roman" panose="02020603050405020304" pitchFamily="18" charset="0"/>
            </a:endParaRPr>
          </a:p>
          <a:p>
            <a:pPr algn="ctr"/>
            <a:endParaRPr lang="en-US" sz="4800" dirty="0">
              <a:cs typeface="Calibri" panose="020F0502020204030204"/>
            </a:endParaRPr>
          </a:p>
        </p:txBody>
      </p:sp>
    </p:spTree>
    <p:extLst>
      <p:ext uri="{BB962C8B-B14F-4D97-AF65-F5344CB8AC3E}">
        <p14:creationId xmlns:p14="http://schemas.microsoft.com/office/powerpoint/2010/main" val="311017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BCAE-E905-C14F-B4FB-05F08AEA528A}"/>
              </a:ext>
            </a:extLst>
          </p:cNvPr>
          <p:cNvSpPr>
            <a:spLocks noGrp="1"/>
          </p:cNvSpPr>
          <p:nvPr>
            <p:ph type="title"/>
          </p:nvPr>
        </p:nvSpPr>
        <p:spPr>
          <a:xfrm>
            <a:off x="376015" y="365125"/>
            <a:ext cx="10977785" cy="6044221"/>
          </a:xfrm>
          <a:solidFill>
            <a:srgbClr val="0070C0"/>
          </a:solidFill>
        </p:spPr>
        <p:txBody>
          <a:bodyPr>
            <a:norm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Freeland Portfolio </a:t>
            </a:r>
            <a:br>
              <a:rPr lang="en-US" sz="7200" b="1" dirty="0">
                <a:solidFill>
                  <a:schemeClr val="bg1"/>
                </a:solidFill>
                <a:latin typeface="Times New Roman" panose="02020603050405020304" pitchFamily="18" charset="0"/>
                <a:cs typeface="Times New Roman" panose="02020603050405020304" pitchFamily="18" charset="0"/>
              </a:rPr>
            </a:br>
            <a:r>
              <a:rPr lang="en-US" sz="7200" b="1" dirty="0">
                <a:solidFill>
                  <a:schemeClr val="bg1"/>
                </a:solidFill>
                <a:latin typeface="Times New Roman" panose="02020603050405020304" pitchFamily="18" charset="0"/>
                <a:cs typeface="Times New Roman" panose="02020603050405020304" pitchFamily="18" charset="0"/>
              </a:rPr>
              <a:t>(Partial) </a:t>
            </a:r>
            <a:br>
              <a:rPr lang="en-US" sz="7200" b="1" dirty="0">
                <a:solidFill>
                  <a:schemeClr val="bg1"/>
                </a:solidFill>
                <a:latin typeface="Times New Roman" panose="02020603050405020304" pitchFamily="18" charset="0"/>
                <a:cs typeface="Times New Roman" panose="02020603050405020304" pitchFamily="18" charset="0"/>
              </a:rPr>
            </a:br>
            <a:r>
              <a:rPr lang="en-US" sz="7200" b="1" dirty="0">
                <a:solidFill>
                  <a:schemeClr val="bg1"/>
                </a:solidFill>
                <a:latin typeface="Times New Roman" panose="02020603050405020304" pitchFamily="18" charset="0"/>
                <a:cs typeface="Times New Roman" panose="02020603050405020304" pitchFamily="18" charset="0"/>
              </a:rPr>
              <a:t>In Cleveland Market within 15 minute drive </a:t>
            </a:r>
            <a:br>
              <a:rPr lang="en-US" sz="7200" b="1" dirty="0">
                <a:solidFill>
                  <a:schemeClr val="bg1"/>
                </a:solidFill>
                <a:latin typeface="Times New Roman" panose="02020603050405020304" pitchFamily="18" charset="0"/>
                <a:cs typeface="Times New Roman" panose="02020603050405020304" pitchFamily="18" charset="0"/>
              </a:rPr>
            </a:br>
            <a:r>
              <a:rPr lang="en-US" sz="7200" b="1" dirty="0">
                <a:solidFill>
                  <a:schemeClr val="bg1"/>
                </a:solidFill>
                <a:latin typeface="Times New Roman" panose="02020603050405020304" pitchFamily="18" charset="0"/>
                <a:cs typeface="Times New Roman" panose="02020603050405020304" pitchFamily="18" charset="0"/>
              </a:rPr>
              <a:t>to </a:t>
            </a:r>
            <a:r>
              <a:rPr lang="en-US" sz="7200" b="1" dirty="0">
                <a:latin typeface="Times New Roman" panose="02020603050405020304" pitchFamily="18" charset="0"/>
                <a:cs typeface="Times New Roman" panose="02020603050405020304" pitchFamily="18" charset="0"/>
              </a:rPr>
              <a:t>“296 </a:t>
            </a:r>
            <a:r>
              <a:rPr lang="en-US" sz="7200" b="1" dirty="0" err="1">
                <a:latin typeface="Times New Roman" panose="02020603050405020304" pitchFamily="18" charset="0"/>
                <a:cs typeface="Times New Roman" panose="02020603050405020304" pitchFamily="18" charset="0"/>
              </a:rPr>
              <a:t>Triskett</a:t>
            </a:r>
            <a:r>
              <a:rPr lang="en-US" sz="7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4242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91590D-CB31-4445-9316-36C84E4856CD}"/>
              </a:ext>
            </a:extLst>
          </p:cNvPr>
          <p:cNvPicPr>
            <a:picLocks noChangeAspect="1"/>
          </p:cNvPicPr>
          <p:nvPr/>
        </p:nvPicPr>
        <p:blipFill>
          <a:blip r:embed="rId2"/>
          <a:stretch>
            <a:fillRect/>
          </a:stretch>
        </p:blipFill>
        <p:spPr>
          <a:xfrm>
            <a:off x="907067" y="0"/>
            <a:ext cx="10377866" cy="6858000"/>
          </a:xfrm>
          <a:prstGeom prst="rect">
            <a:avLst/>
          </a:prstGeom>
        </p:spPr>
      </p:pic>
      <p:pic>
        <p:nvPicPr>
          <p:cNvPr id="3073" name="Picture 1" descr="page5image3768213856">
            <a:extLst>
              <a:ext uri="{FF2B5EF4-FFF2-40B4-BE49-F238E27FC236}">
                <a16:creationId xmlns:a16="http://schemas.microsoft.com/office/drawing/2014/main" id="{6B4C6E0A-FEBB-F045-A024-BB932FB6A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41400" cy="317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5image3768127600">
            <a:extLst>
              <a:ext uri="{FF2B5EF4-FFF2-40B4-BE49-F238E27FC236}">
                <a16:creationId xmlns:a16="http://schemas.microsoft.com/office/drawing/2014/main" id="{1D3503D7-584D-6549-8BEE-F1D423E65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90900" cy="28067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5image3768128016">
            <a:extLst>
              <a:ext uri="{FF2B5EF4-FFF2-40B4-BE49-F238E27FC236}">
                <a16:creationId xmlns:a16="http://schemas.microsoft.com/office/drawing/2014/main" id="{D9BC98BF-ACFC-344C-95FF-B610E90C6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1120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ge5image3768128896">
            <a:extLst>
              <a:ext uri="{FF2B5EF4-FFF2-40B4-BE49-F238E27FC236}">
                <a16:creationId xmlns:a16="http://schemas.microsoft.com/office/drawing/2014/main" id="{0140BF57-E058-B140-A3A7-3A841E84D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49300" cy="2159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page5image3768203152">
            <a:extLst>
              <a:ext uri="{FF2B5EF4-FFF2-40B4-BE49-F238E27FC236}">
                <a16:creationId xmlns:a16="http://schemas.microsoft.com/office/drawing/2014/main" id="{B017DC02-56CA-D845-8250-3164F1FC1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23900" cy="2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3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10CAFE-BA99-4085-8BFF-D7AF9598A16F}"/>
              </a:ext>
            </a:extLst>
          </p:cNvPr>
          <p:cNvSpPr/>
          <p:nvPr/>
        </p:nvSpPr>
        <p:spPr>
          <a:xfrm>
            <a:off x="0" y="179607"/>
            <a:ext cx="12210678" cy="882375"/>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latin typeface="Times New Roman" panose="02020603050405020304" pitchFamily="18" charset="0"/>
              </a:rPr>
              <a:t>“52 Lake” –Apartment Portfolio</a:t>
            </a:r>
          </a:p>
        </p:txBody>
      </p:sp>
      <p:sp>
        <p:nvSpPr>
          <p:cNvPr id="3" name="Content Placeholder 2">
            <a:extLst>
              <a:ext uri="{FF2B5EF4-FFF2-40B4-BE49-F238E27FC236}">
                <a16:creationId xmlns:a16="http://schemas.microsoft.com/office/drawing/2014/main" id="{6ED14A4C-A0BC-2446-9FA9-8DAF40E93F0B}"/>
              </a:ext>
            </a:extLst>
          </p:cNvPr>
          <p:cNvSpPr>
            <a:spLocks noGrp="1"/>
          </p:cNvSpPr>
          <p:nvPr>
            <p:ph idx="1"/>
          </p:nvPr>
        </p:nvSpPr>
        <p:spPr>
          <a:xfrm>
            <a:off x="0" y="923109"/>
            <a:ext cx="3852582" cy="3762103"/>
          </a:xfrm>
          <a:solidFill>
            <a:srgbClr val="0070C0"/>
          </a:solidFill>
        </p:spPr>
        <p:txBody>
          <a:bodyPr>
            <a:normAutofit fontScale="92500" lnSpcReduction="20000"/>
          </a:bodyPr>
          <a:lstStyle/>
          <a:p>
            <a:pPr marL="0" indent="0">
              <a:buNone/>
            </a:pPr>
            <a:r>
              <a:rPr lang="en-US" sz="1800" b="1" dirty="0">
                <a:solidFill>
                  <a:schemeClr val="bg1"/>
                </a:solidFill>
                <a:latin typeface="Times New Roman" panose="02020603050405020304" pitchFamily="18" charset="0"/>
                <a:cs typeface="Times New Roman" panose="02020603050405020304" pitchFamily="18" charset="0"/>
              </a:rPr>
              <a:t>DEAL SPECIFICS</a:t>
            </a:r>
          </a:p>
          <a:p>
            <a:pPr marL="285750" indent="-285750"/>
            <a:r>
              <a:rPr lang="en-US" sz="1600" dirty="0">
                <a:solidFill>
                  <a:schemeClr val="bg1"/>
                </a:solidFill>
                <a:latin typeface="Times New Roman" panose="02020603050405020304" pitchFamily="18" charset="0"/>
                <a:cs typeface="Times New Roman" panose="02020603050405020304" pitchFamily="18" charset="0"/>
              </a:rPr>
              <a:t>52 Units / A Class Location</a:t>
            </a:r>
          </a:p>
          <a:p>
            <a:pPr marL="285750" indent="-285750"/>
            <a:r>
              <a:rPr lang="en-US" sz="1600" dirty="0">
                <a:solidFill>
                  <a:schemeClr val="bg1"/>
                </a:solidFill>
                <a:latin typeface="Times New Roman" panose="02020603050405020304" pitchFamily="18" charset="0"/>
                <a:cs typeface="Times New Roman" panose="02020603050405020304" pitchFamily="18" charset="0"/>
              </a:rPr>
              <a:t>7 Minute Drive from “296 </a:t>
            </a:r>
            <a:r>
              <a:rPr lang="en-US" sz="1600" dirty="0" err="1">
                <a:solidFill>
                  <a:schemeClr val="bg1"/>
                </a:solidFill>
                <a:latin typeface="Times New Roman" panose="02020603050405020304" pitchFamily="18" charset="0"/>
                <a:cs typeface="Times New Roman" panose="02020603050405020304" pitchFamily="18" charset="0"/>
              </a:rPr>
              <a:t>Triskett</a:t>
            </a:r>
            <a:r>
              <a:rPr lang="en-US" sz="1600" dirty="0">
                <a:solidFill>
                  <a:schemeClr val="bg1"/>
                </a:solidFill>
                <a:latin typeface="Times New Roman" panose="02020603050405020304" pitchFamily="18" charset="0"/>
                <a:cs typeface="Times New Roman" panose="02020603050405020304" pitchFamily="18" charset="0"/>
              </a:rPr>
              <a:t>” </a:t>
            </a:r>
          </a:p>
          <a:p>
            <a:pPr marL="285750" indent="-285750"/>
            <a:r>
              <a:rPr lang="en-US" sz="1600" dirty="0">
                <a:solidFill>
                  <a:schemeClr val="bg1"/>
                </a:solidFill>
                <a:latin typeface="Times New Roman" panose="02020603050405020304" pitchFamily="18" charset="0"/>
                <a:cs typeface="Times New Roman" panose="02020603050405020304" pitchFamily="18" charset="0"/>
              </a:rPr>
              <a:t>Same Submarket / Same Comps </a:t>
            </a:r>
          </a:p>
          <a:p>
            <a:pPr marL="285750" indent="-285750"/>
            <a:r>
              <a:rPr lang="en-US" sz="1600" dirty="0">
                <a:solidFill>
                  <a:schemeClr val="bg1"/>
                </a:solidFill>
                <a:latin typeface="Times New Roman" panose="02020603050405020304" pitchFamily="18" charset="0"/>
                <a:cs typeface="Times New Roman" panose="02020603050405020304" pitchFamily="18" charset="0"/>
              </a:rPr>
              <a:t>Since May 2021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Hard Turned 27 / 52 Units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Installed Courtyard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New Carpet Squares in Commons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New Paint in Commons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Installed </a:t>
            </a:r>
            <a:r>
              <a:rPr lang="en-US" sz="1200" dirty="0" err="1">
                <a:solidFill>
                  <a:schemeClr val="bg1"/>
                </a:solidFill>
                <a:latin typeface="Times New Roman" panose="02020603050405020304" pitchFamily="18" charset="0"/>
                <a:cs typeface="Times New Roman" panose="02020603050405020304" pitchFamily="18" charset="0"/>
              </a:rPr>
              <a:t>Wifi</a:t>
            </a:r>
            <a:r>
              <a:rPr lang="en-US" sz="1200" dirty="0">
                <a:solidFill>
                  <a:schemeClr val="bg1"/>
                </a:solidFill>
                <a:latin typeface="Times New Roman" panose="02020603050405020304" pitchFamily="18" charset="0"/>
                <a:cs typeface="Times New Roman" panose="02020603050405020304" pitchFamily="18" charset="0"/>
              </a:rPr>
              <a:t> in Entire Building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Security Camera Upgrade </a:t>
            </a:r>
          </a:p>
          <a:p>
            <a:pPr marL="285750" indent="-285750"/>
            <a:r>
              <a:rPr lang="en-US" sz="1600" dirty="0">
                <a:solidFill>
                  <a:schemeClr val="bg1"/>
                </a:solidFill>
                <a:latin typeface="Times New Roman" panose="02020603050405020304" pitchFamily="18" charset="0"/>
                <a:cs typeface="Times New Roman" panose="02020603050405020304" pitchFamily="18" charset="0"/>
              </a:rPr>
              <a:t>Rent Roll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Eff Raised Rents from $625 to $850</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1/1 R Raised rents from $700 to $950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1/1 L Raised rents from $775 to $1100 </a:t>
            </a:r>
          </a:p>
          <a:p>
            <a:pPr marL="742950" lvl="1" indent="-285750"/>
            <a:r>
              <a:rPr lang="en-US" sz="1200" dirty="0">
                <a:solidFill>
                  <a:schemeClr val="bg1"/>
                </a:solidFill>
                <a:latin typeface="Times New Roman" panose="02020603050405020304" pitchFamily="18" charset="0"/>
                <a:cs typeface="Times New Roman" panose="02020603050405020304" pitchFamily="18" charset="0"/>
              </a:rPr>
              <a:t>2/1 Raised rents from $825 to $1275 </a:t>
            </a:r>
          </a:p>
        </p:txBody>
      </p:sp>
      <p:pic>
        <p:nvPicPr>
          <p:cNvPr id="6" name="Picture 5">
            <a:extLst>
              <a:ext uri="{FF2B5EF4-FFF2-40B4-BE49-F238E27FC236}">
                <a16:creationId xmlns:a16="http://schemas.microsoft.com/office/drawing/2014/main" id="{82C37402-1EE4-9447-933D-41A88A5BD8C4}"/>
              </a:ext>
            </a:extLst>
          </p:cNvPr>
          <p:cNvPicPr>
            <a:picLocks noChangeAspect="1"/>
          </p:cNvPicPr>
          <p:nvPr/>
        </p:nvPicPr>
        <p:blipFill>
          <a:blip r:embed="rId3"/>
          <a:stretch>
            <a:fillRect/>
          </a:stretch>
        </p:blipFill>
        <p:spPr>
          <a:xfrm>
            <a:off x="-20761" y="4535650"/>
            <a:ext cx="3874225" cy="2322350"/>
          </a:xfrm>
          <a:prstGeom prst="rect">
            <a:avLst/>
          </a:prstGeom>
        </p:spPr>
      </p:pic>
      <p:pic>
        <p:nvPicPr>
          <p:cNvPr id="7" name="Picture 6">
            <a:extLst>
              <a:ext uri="{FF2B5EF4-FFF2-40B4-BE49-F238E27FC236}">
                <a16:creationId xmlns:a16="http://schemas.microsoft.com/office/drawing/2014/main" id="{E9186EDD-4743-D54E-A134-5B9821B028E9}"/>
              </a:ext>
            </a:extLst>
          </p:cNvPr>
          <p:cNvPicPr>
            <a:picLocks noChangeAspect="1"/>
          </p:cNvPicPr>
          <p:nvPr/>
        </p:nvPicPr>
        <p:blipFill>
          <a:blip r:embed="rId4"/>
          <a:stretch>
            <a:fillRect/>
          </a:stretch>
        </p:blipFill>
        <p:spPr>
          <a:xfrm>
            <a:off x="9670790" y="3912814"/>
            <a:ext cx="2511024" cy="2945186"/>
          </a:xfrm>
          <a:prstGeom prst="rect">
            <a:avLst/>
          </a:prstGeom>
        </p:spPr>
      </p:pic>
      <p:pic>
        <p:nvPicPr>
          <p:cNvPr id="9" name="Picture 8">
            <a:extLst>
              <a:ext uri="{FF2B5EF4-FFF2-40B4-BE49-F238E27FC236}">
                <a16:creationId xmlns:a16="http://schemas.microsoft.com/office/drawing/2014/main" id="{595524FC-9DFF-304C-932B-C88035425ED2}"/>
              </a:ext>
            </a:extLst>
          </p:cNvPr>
          <p:cNvPicPr>
            <a:picLocks noChangeAspect="1"/>
          </p:cNvPicPr>
          <p:nvPr/>
        </p:nvPicPr>
        <p:blipFill>
          <a:blip r:embed="rId5"/>
          <a:stretch>
            <a:fillRect/>
          </a:stretch>
        </p:blipFill>
        <p:spPr>
          <a:xfrm>
            <a:off x="8323082" y="1061982"/>
            <a:ext cx="3858732" cy="2850832"/>
          </a:xfrm>
          <a:prstGeom prst="rect">
            <a:avLst/>
          </a:prstGeom>
        </p:spPr>
      </p:pic>
      <p:pic>
        <p:nvPicPr>
          <p:cNvPr id="10" name="Picture 9">
            <a:extLst>
              <a:ext uri="{FF2B5EF4-FFF2-40B4-BE49-F238E27FC236}">
                <a16:creationId xmlns:a16="http://schemas.microsoft.com/office/drawing/2014/main" id="{A93467E9-A56A-8B42-A6C3-68110AD8560A}"/>
              </a:ext>
            </a:extLst>
          </p:cNvPr>
          <p:cNvPicPr>
            <a:picLocks noChangeAspect="1"/>
          </p:cNvPicPr>
          <p:nvPr/>
        </p:nvPicPr>
        <p:blipFill>
          <a:blip r:embed="rId6"/>
          <a:stretch>
            <a:fillRect/>
          </a:stretch>
        </p:blipFill>
        <p:spPr>
          <a:xfrm>
            <a:off x="3853464" y="3912814"/>
            <a:ext cx="5817326" cy="2945186"/>
          </a:xfrm>
          <a:prstGeom prst="rect">
            <a:avLst/>
          </a:prstGeom>
        </p:spPr>
      </p:pic>
      <p:pic>
        <p:nvPicPr>
          <p:cNvPr id="11" name="Picture 10">
            <a:extLst>
              <a:ext uri="{FF2B5EF4-FFF2-40B4-BE49-F238E27FC236}">
                <a16:creationId xmlns:a16="http://schemas.microsoft.com/office/drawing/2014/main" id="{570D0557-7FEA-044C-83BB-2C3A91945C31}"/>
              </a:ext>
            </a:extLst>
          </p:cNvPr>
          <p:cNvPicPr>
            <a:picLocks noChangeAspect="1"/>
          </p:cNvPicPr>
          <p:nvPr/>
        </p:nvPicPr>
        <p:blipFill>
          <a:blip r:embed="rId7"/>
          <a:stretch>
            <a:fillRect/>
          </a:stretch>
        </p:blipFill>
        <p:spPr>
          <a:xfrm>
            <a:off x="3852582" y="1236616"/>
            <a:ext cx="4470500" cy="2676197"/>
          </a:xfrm>
          <a:prstGeom prst="rect">
            <a:avLst/>
          </a:prstGeom>
        </p:spPr>
      </p:pic>
    </p:spTree>
    <p:extLst>
      <p:ext uri="{BB962C8B-B14F-4D97-AF65-F5344CB8AC3E}">
        <p14:creationId xmlns:p14="http://schemas.microsoft.com/office/powerpoint/2010/main" val="3744765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15561</TotalTime>
  <Words>2216</Words>
  <Application>Microsoft Macintosh PowerPoint</Application>
  <PresentationFormat>Widescreen</PresentationFormat>
  <Paragraphs>284</Paragraphs>
  <Slides>30</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Apple Braille Pinpoint 8 Dot</vt:lpstr>
      <vt:lpstr>Arial</vt:lpstr>
      <vt:lpstr>Calibri</vt:lpstr>
      <vt:lpstr>Calibri Light</vt:lpstr>
      <vt:lpstr>Courier New</vt:lpstr>
      <vt:lpstr>Garamond</vt:lpstr>
      <vt:lpstr>Lato</vt:lpstr>
      <vt:lpstr>Open Sans</vt:lpstr>
      <vt:lpstr>Quattrocento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Freeland Portfolio  (Partial)  In Cleveland Market within 15 minute drive  to “296 Triskett” </vt:lpstr>
      <vt:lpstr>PowerPoint Presentation</vt:lpstr>
      <vt:lpstr>PowerPoint Presentation</vt:lpstr>
      <vt:lpstr>PowerPoint Presentation</vt:lpstr>
      <vt:lpstr>The “296 Triskett” Portfolio</vt:lpstr>
      <vt:lpstr>The “296 Triskett ” 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RHM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Buildings with 730 Units in Georgia</dc:title>
  <dc:creator>Glenn Lytle</dc:creator>
  <cp:lastModifiedBy>Josh Cantwell</cp:lastModifiedBy>
  <cp:revision>618</cp:revision>
  <cp:lastPrinted>2019-04-11T15:42:12Z</cp:lastPrinted>
  <dcterms:created xsi:type="dcterms:W3CDTF">2018-08-20T16:10:03Z</dcterms:created>
  <dcterms:modified xsi:type="dcterms:W3CDTF">2022-03-10T21:05:24Z</dcterms:modified>
</cp:coreProperties>
</file>