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83" r:id="rId2"/>
    <p:sldId id="289" r:id="rId3"/>
    <p:sldId id="290" r:id="rId4"/>
    <p:sldId id="291" r:id="rId5"/>
    <p:sldId id="293" r:id="rId6"/>
    <p:sldId id="294" r:id="rId7"/>
    <p:sldId id="295" r:id="rId8"/>
    <p:sldId id="292" r:id="rId9"/>
    <p:sldId id="284" r:id="rId10"/>
    <p:sldId id="286" r:id="rId11"/>
    <p:sldId id="287" r:id="rId12"/>
    <p:sldId id="288" r:id="rId13"/>
    <p:sldId id="28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33" autoAdjust="0"/>
    <p:restoredTop sz="94660"/>
  </p:normalViewPr>
  <p:slideViewPr>
    <p:cSldViewPr snapToGrid="0">
      <p:cViewPr varScale="1">
        <p:scale>
          <a:sx n="209" d="100"/>
          <a:sy n="209" d="100"/>
        </p:scale>
        <p:origin x="6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CD31B5-316F-4947-8309-67068FBB2B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0385" y="6254362"/>
            <a:ext cx="1001071" cy="5691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11/14/22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April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Forever Passive Income </a:t>
            </a:r>
            <a:br>
              <a:rPr lang="en-US" dirty="0"/>
            </a:br>
            <a:r>
              <a:rPr lang="en-US" dirty="0"/>
              <a:t>Mastermind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3377" y="145335"/>
            <a:ext cx="7781484" cy="6467411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Syndication Income Goals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 Goal Setting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Syndication Fees Earned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$10M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Acquisition Example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471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3377" y="145335"/>
            <a:ext cx="7781484" cy="6467411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Per week Guest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you working on RIGHT NOW? Today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Time / Real Events / Real Entrepreneurship that your passionate for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Today’s Market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Money Making Strategy – RAL / Fraternity House/ Apartments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 – Challenges that you faced and overcame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Horror stories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Advice for our audience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 5?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 find deals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 money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 book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 vacation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 mentor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 Advice that you’ve been given </a:t>
            </a:r>
          </a:p>
        </p:txBody>
      </p:sp>
    </p:spTree>
    <p:extLst>
      <p:ext uri="{BB962C8B-B14F-4D97-AF65-F5344CB8AC3E}">
        <p14:creationId xmlns:p14="http://schemas.microsoft.com/office/powerpoint/2010/main" val="3773523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3377" y="145335"/>
            <a:ext cx="7781484" cy="64674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Per Week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Solocast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 than 15 minutes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Very Niche – Small Topic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4-6 Bullets 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time – WTH is actually going on with my deals </a:t>
            </a:r>
          </a:p>
        </p:txBody>
      </p:sp>
    </p:spTree>
    <p:extLst>
      <p:ext uri="{BB962C8B-B14F-4D97-AF65-F5344CB8AC3E}">
        <p14:creationId xmlns:p14="http://schemas.microsoft.com/office/powerpoint/2010/main" val="2637688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3377" y="145335"/>
            <a:ext cx="7781484" cy="64674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of Your Voice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Investors / LP’s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JV’s / Deal Flow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Loan Sponsor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Property Manager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Asset Manager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Credibility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Mastermind </a:t>
            </a:r>
          </a:p>
        </p:txBody>
      </p:sp>
    </p:spTree>
    <p:extLst>
      <p:ext uri="{BB962C8B-B14F-4D97-AF65-F5344CB8AC3E}">
        <p14:creationId xmlns:p14="http://schemas.microsoft.com/office/powerpoint/2010/main" val="2827084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69EB8-94C0-B747-9443-B04EBCE6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61036-4485-B349-A227-8D4A7D7E0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73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624" y="115825"/>
            <a:ext cx="7946237" cy="6496922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Goal: $400,000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 $380,000 = 10% of your raise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$10,000,000 of Purchase Price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Doors @ $100,000 per door @ $1,000 a door 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$100,000 /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$1.5M per year 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$11,300,000 – ALL IN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Sell in 48 Months = $15,500,000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4% in closing costs = $620,000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$3,580,000 Proceeds of which 30% is yours </a:t>
            </a:r>
          </a:p>
          <a:p>
            <a:pPr lvl="1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$1,074,000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$7,500,000 Loan Amount = 75%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$3,800,000 of LP Capital   = 38 Investors at $100k a unit </a:t>
            </a:r>
          </a:p>
        </p:txBody>
      </p:sp>
    </p:spTree>
    <p:extLst>
      <p:ext uri="{BB962C8B-B14F-4D97-AF65-F5344CB8AC3E}">
        <p14:creationId xmlns:p14="http://schemas.microsoft.com/office/powerpoint/2010/main" val="4020765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</a:t>
            </a:r>
            <a:br>
              <a:rPr lang="en-US" dirty="0"/>
            </a:br>
            <a:r>
              <a:rPr lang="en-US" dirty="0"/>
              <a:t>Up Front Fees + 18 -24  Month Fees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624" y="115825"/>
            <a:ext cx="7946237" cy="649692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Acq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Fee: 1-5% (Norm 2-3%) Fee for analyzing, Finding, Offering, Structuring, Sponsoring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2.5% = $250,000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Mgmt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Fee: 1-2% of gross income collected or $300 / year / unit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EX: 100 Units $1,000 Per Unit $120,000 /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$1.5M / Year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$1.5M @ 2% = $30,000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Freeland HQ / 950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Mgmt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LLC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Guarantee Fee: .5% - 3.5%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Loan Guarantor = 2%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EX: $7.5M = 2% =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$150,000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Non-recourse = .5% - 2%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Recourse = 2% - 3.5% </a:t>
            </a:r>
          </a:p>
          <a:p>
            <a:pPr marL="1874520" lvl="3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+ 20% Equity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GC Fees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 + Model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 + Ex: 15-20% </a:t>
            </a:r>
          </a:p>
          <a:p>
            <a:pPr marL="1874520" lvl="3" indent="-45720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EX: Cap Ex $1M = 15% = $150,000 </a:t>
            </a:r>
          </a:p>
        </p:txBody>
      </p:sp>
    </p:spTree>
    <p:extLst>
      <p:ext uri="{BB962C8B-B14F-4D97-AF65-F5344CB8AC3E}">
        <p14:creationId xmlns:p14="http://schemas.microsoft.com/office/powerpoint/2010/main" val="4088212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</a:t>
            </a:r>
            <a:br>
              <a:rPr lang="en-US" dirty="0"/>
            </a:br>
            <a:r>
              <a:rPr lang="en-US" dirty="0"/>
              <a:t>Ongoing Profits and Long Term Fees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624" y="115825"/>
            <a:ext cx="7946237" cy="649692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Property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Mgmt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Fee: 2-8%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(Only if you are personally doing your own property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mgmt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Normally this goes to the 3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party manager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Refi Fee: .5% - 2% (Norm .75% – 1%)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Usually of the original loan amount </a:t>
            </a:r>
          </a:p>
          <a:p>
            <a:pPr marL="845820" lvl="1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EX: $7.5M loan = 1% fee = $75,000 but this again at the refi </a:t>
            </a:r>
          </a:p>
          <a:p>
            <a:pPr marL="1303020" lvl="2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30-48 months after acquisition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Cash Flow Profit Splits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70% to LP’s / 30% to GP’s 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50% to LP’s / 50% to GP’s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30% to LP’s / 70% to GP’s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Equity Profit Splits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70% to LP’s / 30% to GP’s 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50% to LP’s / 50% to GP’s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30% to LP’s / 70% to GP’s </a:t>
            </a:r>
          </a:p>
          <a:p>
            <a:pPr marL="960120" lvl="1" indent="-4572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155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</a:t>
            </a:r>
            <a:br>
              <a:rPr lang="en-US" dirty="0"/>
            </a:br>
            <a:r>
              <a:rPr lang="en-US" dirty="0"/>
              <a:t>LP targeted return is 20-25% Annualized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624" y="115825"/>
            <a:ext cx="7946237" cy="6496922"/>
          </a:xfrm>
        </p:spPr>
        <p:txBody>
          <a:bodyPr>
            <a:normAutofit/>
          </a:bodyPr>
          <a:lstStyle/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100k Investment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$25k per year / annualized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4 years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$100,000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-$37,000 </a:t>
            </a:r>
          </a:p>
          <a:p>
            <a:pPr marL="1874520" lvl="3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$63,000 Short </a:t>
            </a:r>
          </a:p>
          <a:p>
            <a:pPr marL="1874520" lvl="3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.9% equity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$5M = 50 Units @ $100k / unit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$32,000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8% Pref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8% Pref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8% Pref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8% Pref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$5k refi proceeds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$7M Equity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$63,000 / $7M = .9% </a:t>
            </a:r>
          </a:p>
          <a:p>
            <a:pPr marL="1874520" lvl="3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.9% Equity x’s 50 Units = 45% of the total deal I’m giving up </a:t>
            </a:r>
          </a:p>
          <a:p>
            <a:pPr marL="960120" lvl="1" indent="-4572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589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</a:t>
            </a:r>
            <a:br>
              <a:rPr lang="en-US" dirty="0"/>
            </a:br>
            <a:r>
              <a:rPr lang="en-US" dirty="0"/>
              <a:t>LP targeted return is 20-25% Annualized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624" y="115825"/>
            <a:ext cx="7946237" cy="6496922"/>
          </a:xfrm>
        </p:spPr>
        <p:txBody>
          <a:bodyPr>
            <a:normAutofit/>
          </a:bodyPr>
          <a:lstStyle/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100k Investment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22% </a:t>
            </a:r>
          </a:p>
          <a:p>
            <a:pPr marL="1874520" lvl="3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$22k per year / annualized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4 years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$88,000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-$47,000 (Pref + Refi Proceeds) </a:t>
            </a:r>
          </a:p>
          <a:p>
            <a:pPr marL="1874520" lvl="3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$41,000 Short </a:t>
            </a:r>
          </a:p>
          <a:p>
            <a:pPr marL="1874520" lvl="3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??% equity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$5M = 50 Units @ $100k / unit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$40,000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10% Pref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10% Pref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10% Pref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10% Pref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$7k refi proceeds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$7M Equity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$41,000 / $7M = .59% </a:t>
            </a:r>
          </a:p>
          <a:p>
            <a:pPr marL="1874520" lvl="3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.59% Equity x’s 50 Units = 29% of the total deal I’m giving up </a:t>
            </a:r>
          </a:p>
          <a:p>
            <a:pPr marL="960120" lvl="1" indent="-4572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223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</a:t>
            </a:r>
            <a:br>
              <a:rPr lang="en-US" dirty="0"/>
            </a:br>
            <a:r>
              <a:rPr lang="en-US" dirty="0"/>
              <a:t>Immediate Equity for GP’s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624" y="115825"/>
            <a:ext cx="7946237" cy="6496922"/>
          </a:xfrm>
        </p:spPr>
        <p:txBody>
          <a:bodyPr>
            <a:normAutofit/>
          </a:bodyPr>
          <a:lstStyle/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Stuart House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$16,300,000 Purchase Price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$12,250,000 Loan – Premier Bank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$5.5M Raise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55 Units at $100k ea. 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.7% Equity </a:t>
            </a:r>
          </a:p>
          <a:p>
            <a:pPr marL="1874520" lvl="3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38.5% LP’s </a:t>
            </a:r>
          </a:p>
          <a:p>
            <a:pPr marL="1874520" lvl="3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61.5% GP’s </a:t>
            </a: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$4,050,000 Down – Came from LP’s</a:t>
            </a:r>
          </a:p>
          <a:p>
            <a:pPr marL="1417320" lvl="2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GP’s own 61.5% of the $4.05M of Equity </a:t>
            </a:r>
          </a:p>
          <a:p>
            <a:pPr marL="1874520" lvl="3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$2,490,750 to GP’s  </a:t>
            </a:r>
          </a:p>
          <a:p>
            <a:pPr marL="1417320" lvl="2" indent="-4572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60120" lvl="1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</a:p>
          <a:p>
            <a:pPr marL="960120" lvl="1" indent="-4572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60120" lvl="1" indent="-4572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034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</a:t>
            </a:r>
            <a:br>
              <a:rPr lang="en-US" dirty="0"/>
            </a:br>
            <a:r>
              <a:rPr lang="en-US" dirty="0"/>
              <a:t>Ongoing Profits and Long Term Fees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624" y="115825"/>
            <a:ext cx="7946237" cy="649692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Appreciation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 Depreciation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Accelerated Depreciation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1031 Exchanges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Capital Gains vs. Ordinary Income </a:t>
            </a:r>
          </a:p>
          <a:p>
            <a:pPr marL="960120" lvl="1" indent="-4572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484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FF0EE-C100-DD43-873F-CA2BA556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F1E6-D61B-4A40-882B-48CDFA070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3377" y="145335"/>
            <a:ext cx="7781484" cy="6467411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Voice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Message on 1 Platform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relationship with new investors to recruit the $3.8M so that you can make a personal income of $380,000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Consistent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least twice a week / Daily if possible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 on One Platform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on camera: 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Speaking = Podcasting + You Tube Videos +  Blog Post + Facebook and Linked In Posts + Email Broadcasts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comfortable on Camera: 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comfortable on Camera 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start with writing posts / blog posts / FB posts </a:t>
            </a:r>
          </a:p>
        </p:txBody>
      </p:sp>
    </p:spTree>
    <p:extLst>
      <p:ext uri="{BB962C8B-B14F-4D97-AF65-F5344CB8AC3E}">
        <p14:creationId xmlns:p14="http://schemas.microsoft.com/office/powerpoint/2010/main" val="712138587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49539</TotalTime>
  <Words>876</Words>
  <Application>Microsoft Macintosh PowerPoint</Application>
  <PresentationFormat>Widescreen</PresentationFormat>
  <Paragraphs>153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Cambria</vt:lpstr>
      <vt:lpstr>Times New Roman</vt:lpstr>
      <vt:lpstr>Wingdings 2</vt:lpstr>
      <vt:lpstr>Frame</vt:lpstr>
      <vt:lpstr>Forever Passive Income  Mastermind  </vt:lpstr>
      <vt:lpstr>2023 </vt:lpstr>
      <vt:lpstr>2023 Up Front Fees + 18 -24  Month Fees  </vt:lpstr>
      <vt:lpstr>2023 Ongoing Profits and Long Term Fees  </vt:lpstr>
      <vt:lpstr>2023 LP targeted return is 20-25% Annualized </vt:lpstr>
      <vt:lpstr>2023 LP targeted return is 20-25% Annualized </vt:lpstr>
      <vt:lpstr>2023 Immediate Equity for GP’s </vt:lpstr>
      <vt:lpstr>2023 Ongoing Profits and Long Term Fees  </vt:lpstr>
      <vt:lpstr>2023 </vt:lpstr>
      <vt:lpstr>2023 </vt:lpstr>
      <vt:lpstr>2023 </vt:lpstr>
      <vt:lpstr>2023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DEPARTMENT</dc:title>
  <dc:creator>Jason Schlegel</dc:creator>
  <cp:lastModifiedBy>Josh Cantwell</cp:lastModifiedBy>
  <cp:revision>129</cp:revision>
  <dcterms:created xsi:type="dcterms:W3CDTF">2018-04-18T17:25:20Z</dcterms:created>
  <dcterms:modified xsi:type="dcterms:W3CDTF">2022-11-14T21:22:22Z</dcterms:modified>
</cp:coreProperties>
</file>