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omments/comment1.xml" ContentType="application/vnd.openxmlformats-officedocument.presentationml.comments+xml"/>
  <Override PartName="/ppt/notesSlides/notesSlide33.xml" ContentType="application/vnd.openxmlformats-officedocument.presentationml.notesSlide+xml"/>
  <Override PartName="/ppt/ink/ink1.xml" ContentType="application/inkml+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7"/>
  </p:notesMasterIdLst>
  <p:handoutMasterIdLst>
    <p:handoutMasterId r:id="rId78"/>
  </p:handoutMasterIdLst>
  <p:sldIdLst>
    <p:sldId id="256" r:id="rId2"/>
    <p:sldId id="1660" r:id="rId3"/>
    <p:sldId id="854" r:id="rId4"/>
    <p:sldId id="851" r:id="rId5"/>
    <p:sldId id="424" r:id="rId6"/>
    <p:sldId id="1428" r:id="rId7"/>
    <p:sldId id="280" r:id="rId8"/>
    <p:sldId id="281" r:id="rId9"/>
    <p:sldId id="282" r:id="rId10"/>
    <p:sldId id="283" r:id="rId11"/>
    <p:sldId id="533" r:id="rId12"/>
    <p:sldId id="1589" r:id="rId13"/>
    <p:sldId id="417" r:id="rId14"/>
    <p:sldId id="650" r:id="rId15"/>
    <p:sldId id="607" r:id="rId16"/>
    <p:sldId id="608" r:id="rId17"/>
    <p:sldId id="605" r:id="rId18"/>
    <p:sldId id="1608" r:id="rId19"/>
    <p:sldId id="651" r:id="rId20"/>
    <p:sldId id="1592" r:id="rId21"/>
    <p:sldId id="420" r:id="rId22"/>
    <p:sldId id="1576" r:id="rId23"/>
    <p:sldId id="268" r:id="rId24"/>
    <p:sldId id="258" r:id="rId25"/>
    <p:sldId id="260" r:id="rId26"/>
    <p:sldId id="267" r:id="rId27"/>
    <p:sldId id="262" r:id="rId28"/>
    <p:sldId id="836" r:id="rId29"/>
    <p:sldId id="837" r:id="rId30"/>
    <p:sldId id="838" r:id="rId31"/>
    <p:sldId id="839" r:id="rId32"/>
    <p:sldId id="840" r:id="rId33"/>
    <p:sldId id="1607" r:id="rId34"/>
    <p:sldId id="841" r:id="rId35"/>
    <p:sldId id="842" r:id="rId36"/>
    <p:sldId id="662" r:id="rId37"/>
    <p:sldId id="664" r:id="rId38"/>
    <p:sldId id="665" r:id="rId39"/>
    <p:sldId id="666" r:id="rId40"/>
    <p:sldId id="667" r:id="rId41"/>
    <p:sldId id="668" r:id="rId42"/>
    <p:sldId id="669" r:id="rId43"/>
    <p:sldId id="670" r:id="rId44"/>
    <p:sldId id="671" r:id="rId45"/>
    <p:sldId id="672" r:id="rId46"/>
    <p:sldId id="263" r:id="rId47"/>
    <p:sldId id="534" r:id="rId48"/>
    <p:sldId id="551" r:id="rId49"/>
    <p:sldId id="1578" r:id="rId50"/>
    <p:sldId id="835" r:id="rId51"/>
    <p:sldId id="820" r:id="rId52"/>
    <p:sldId id="850" r:id="rId53"/>
    <p:sldId id="525" r:id="rId54"/>
    <p:sldId id="523" r:id="rId55"/>
    <p:sldId id="570" r:id="rId56"/>
    <p:sldId id="1598" r:id="rId57"/>
    <p:sldId id="1599" r:id="rId58"/>
    <p:sldId id="1600" r:id="rId59"/>
    <p:sldId id="1601" r:id="rId60"/>
    <p:sldId id="1602" r:id="rId61"/>
    <p:sldId id="1603" r:id="rId62"/>
    <p:sldId id="846" r:id="rId63"/>
    <p:sldId id="847" r:id="rId64"/>
    <p:sldId id="848" r:id="rId65"/>
    <p:sldId id="849" r:id="rId66"/>
    <p:sldId id="1605" r:id="rId67"/>
    <p:sldId id="1604" r:id="rId68"/>
    <p:sldId id="1609" r:id="rId69"/>
    <p:sldId id="275" r:id="rId70"/>
    <p:sldId id="1661" r:id="rId71"/>
    <p:sldId id="1594" r:id="rId72"/>
    <p:sldId id="1595" r:id="rId73"/>
    <p:sldId id="1606" r:id="rId74"/>
    <p:sldId id="1597" r:id="rId75"/>
    <p:sldId id="853" r:id="rId76"/>
  </p:sldIdLst>
  <p:sldSz cx="12192000" cy="6858000"/>
  <p:notesSz cx="6954838" cy="9309100"/>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alie Meyer" initials="NM" lastIdx="2" clrIdx="0">
    <p:extLst>
      <p:ext uri="{19B8F6BF-5375-455C-9EA6-DF929625EA0E}">
        <p15:presenceInfo xmlns:p15="http://schemas.microsoft.com/office/powerpoint/2012/main" userId="Natalie Meyer" providerId="None"/>
      </p:ext>
    </p:extLst>
  </p:cmAuthor>
  <p:cmAuthor id="2" name="Natalie Meyer" initials="NM [2]" lastIdx="2" clrIdx="1">
    <p:extLst>
      <p:ext uri="{19B8F6BF-5375-455C-9EA6-DF929625EA0E}">
        <p15:presenceInfo xmlns:p15="http://schemas.microsoft.com/office/powerpoint/2012/main" userId="426c415b73750d1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E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991" autoAdjust="0"/>
    <p:restoredTop sz="92976" autoAdjust="0"/>
  </p:normalViewPr>
  <p:slideViewPr>
    <p:cSldViewPr snapToGrid="0">
      <p:cViewPr varScale="1">
        <p:scale>
          <a:sx n="169" d="100"/>
          <a:sy n="169" d="100"/>
        </p:scale>
        <p:origin x="208" y="624"/>
      </p:cViewPr>
      <p:guideLst>
        <p:guide orient="horz" pos="2160"/>
        <p:guide pos="3840"/>
      </p:guideLst>
    </p:cSldViewPr>
  </p:slideViewPr>
  <p:notesTextViewPr>
    <p:cViewPr>
      <p:scale>
        <a:sx n="1" d="1"/>
        <a:sy n="1" d="1"/>
      </p:scale>
      <p:origin x="0" y="0"/>
    </p:cViewPr>
  </p:notesTextViewPr>
  <p:sorterViewPr>
    <p:cViewPr>
      <p:scale>
        <a:sx n="161" d="100"/>
        <a:sy n="161" d="100"/>
      </p:scale>
      <p:origin x="0" y="2374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19-06-28T12:52:57.480" idx="1">
    <p:pos x="10" y="10"/>
    <p:text/>
    <p:extLst>
      <p:ext uri="{C676402C-5697-4E1C-873F-D02D1690AC5C}">
        <p15:threadingInfo xmlns:p15="http://schemas.microsoft.com/office/powerpoint/2012/main" timeZoneBias="240"/>
      </p:ext>
    </p:extLst>
  </p:cm>
</p:cmLst>
</file>

<file path=ppt/diagrams/_rels/data1.xml.rels><?xml version="1.0" encoding="UTF-8" standalone="yes"?>
<Relationships xmlns="http://schemas.openxmlformats.org/package/2006/relationships"><Relationship Id="rId1" Type="http://schemas.openxmlformats.org/officeDocument/2006/relationships/image" Target="../media/image37.png"/></Relationships>
</file>

<file path=ppt/diagrams/_rels/drawing1.xml.rels><?xml version="1.0" encoding="UTF-8" standalone="yes"?>
<Relationships xmlns="http://schemas.openxmlformats.org/package/2006/relationships"><Relationship Id="rId1" Type="http://schemas.openxmlformats.org/officeDocument/2006/relationships/image" Target="../media/image37.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5644A5-D7EB-4B8B-9C8F-3DE4761BB1FA}"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n-US"/>
        </a:p>
      </dgm:t>
    </dgm:pt>
    <dgm:pt modelId="{CF1863CA-A741-43BD-ABE2-316A570DE47A}">
      <dgm:prSet phldrT="[Text]"/>
      <dgm:spPr/>
      <dgm:t>
        <a:bodyPr/>
        <a:lstStyle/>
        <a:p>
          <a:r>
            <a:rPr lang="en-US" dirty="0"/>
            <a:t>Subpar Investment Alternatives</a:t>
          </a:r>
        </a:p>
      </dgm:t>
    </dgm:pt>
    <dgm:pt modelId="{D5DBE760-5C17-4B9D-88BE-D637FF185910}" type="parTrans" cxnId="{4F65AC20-75CB-42AF-89F9-65225F027206}">
      <dgm:prSet/>
      <dgm:spPr/>
      <dgm:t>
        <a:bodyPr/>
        <a:lstStyle/>
        <a:p>
          <a:endParaRPr lang="en-US"/>
        </a:p>
      </dgm:t>
    </dgm:pt>
    <dgm:pt modelId="{D871CDCB-13FC-462D-B353-A6D31AD883CF}" type="sibTrans" cxnId="{4F65AC20-75CB-42AF-89F9-65225F027206}">
      <dgm:prSet/>
      <dgm:spPr/>
      <dgm:t>
        <a:bodyPr/>
        <a:lstStyle/>
        <a:p>
          <a:endParaRPr lang="en-US"/>
        </a:p>
      </dgm:t>
    </dgm:pt>
    <dgm:pt modelId="{903297D1-0026-4B9C-9B3F-94B915D7DB81}">
      <dgm:prSet phldrT="[Text]"/>
      <dgm:spPr/>
      <dgm:t>
        <a:bodyPr/>
        <a:lstStyle/>
        <a:p>
          <a:r>
            <a:rPr lang="en-US" dirty="0"/>
            <a:t>Better &amp; More Predictable Returns</a:t>
          </a:r>
        </a:p>
      </dgm:t>
    </dgm:pt>
    <dgm:pt modelId="{308DB730-1B29-40D0-B4E7-3CAD71FAF1B2}" type="parTrans" cxnId="{DF57E270-F438-49FE-BB12-7617EBABF4B7}">
      <dgm:prSet/>
      <dgm:spPr/>
      <dgm:t>
        <a:bodyPr/>
        <a:lstStyle/>
        <a:p>
          <a:endParaRPr lang="en-US"/>
        </a:p>
      </dgm:t>
    </dgm:pt>
    <dgm:pt modelId="{C9B6F4A6-391F-4075-9C9E-60321C9ECA43}" type="sibTrans" cxnId="{DF57E270-F438-49FE-BB12-7617EBABF4B7}">
      <dgm:prSet/>
      <dgm:spPr/>
      <dgm:t>
        <a:bodyPr/>
        <a:lstStyle/>
        <a:p>
          <a:endParaRPr lang="en-US"/>
        </a:p>
      </dgm:t>
    </dgm:pt>
    <dgm:pt modelId="{47BF6900-1922-43EB-A497-FDB765D8848C}">
      <dgm:prSet phldrT="[Text]"/>
      <dgm:spPr/>
      <dgm:t>
        <a:bodyPr/>
        <a:lstStyle/>
        <a:p>
          <a:r>
            <a:rPr lang="en-US" dirty="0"/>
            <a:t>Unparalleled Tax Advantages</a:t>
          </a:r>
        </a:p>
      </dgm:t>
    </dgm:pt>
    <dgm:pt modelId="{6CD86B22-8574-4078-B0B8-ADF9A676FFC2}" type="parTrans" cxnId="{A52BE128-CBE2-49FF-B681-E71BBB238E77}">
      <dgm:prSet/>
      <dgm:spPr/>
      <dgm:t>
        <a:bodyPr/>
        <a:lstStyle/>
        <a:p>
          <a:endParaRPr lang="en-US"/>
        </a:p>
      </dgm:t>
    </dgm:pt>
    <dgm:pt modelId="{561FB3EC-C035-40A9-913E-A23BF51BFE84}" type="sibTrans" cxnId="{A52BE128-CBE2-49FF-B681-E71BBB238E77}">
      <dgm:prSet/>
      <dgm:spPr/>
      <dgm:t>
        <a:bodyPr/>
        <a:lstStyle/>
        <a:p>
          <a:endParaRPr lang="en-US"/>
        </a:p>
      </dgm:t>
    </dgm:pt>
    <dgm:pt modelId="{25BB59E4-FBD0-4F9B-BFF3-EE0895407F67}" type="pres">
      <dgm:prSet presAssocID="{ED5644A5-D7EB-4B8B-9C8F-3DE4761BB1FA}" presName="Name0" presStyleCnt="0">
        <dgm:presLayoutVars>
          <dgm:chMax val="7"/>
          <dgm:chPref val="7"/>
          <dgm:dir/>
        </dgm:presLayoutVars>
      </dgm:prSet>
      <dgm:spPr/>
    </dgm:pt>
    <dgm:pt modelId="{0941994E-6A43-4E6A-9A2A-76AF3118646A}" type="pres">
      <dgm:prSet presAssocID="{ED5644A5-D7EB-4B8B-9C8F-3DE4761BB1FA}" presName="Name1" presStyleCnt="0"/>
      <dgm:spPr/>
    </dgm:pt>
    <dgm:pt modelId="{CF60AD66-D66F-49AC-B64A-ACBE48F831B0}" type="pres">
      <dgm:prSet presAssocID="{ED5644A5-D7EB-4B8B-9C8F-3DE4761BB1FA}" presName="cycle" presStyleCnt="0"/>
      <dgm:spPr/>
    </dgm:pt>
    <dgm:pt modelId="{CDDED26E-8F2E-4E39-AF96-D7D2ECEDA628}" type="pres">
      <dgm:prSet presAssocID="{ED5644A5-D7EB-4B8B-9C8F-3DE4761BB1FA}" presName="srcNode" presStyleLbl="node1" presStyleIdx="0" presStyleCnt="3"/>
      <dgm:spPr/>
    </dgm:pt>
    <dgm:pt modelId="{A1A9B918-46E9-49F9-A1CB-58492F4107EC}" type="pres">
      <dgm:prSet presAssocID="{ED5644A5-D7EB-4B8B-9C8F-3DE4761BB1FA}" presName="conn" presStyleLbl="parChTrans1D2" presStyleIdx="0" presStyleCnt="1"/>
      <dgm:spPr/>
    </dgm:pt>
    <dgm:pt modelId="{F5EA9947-4531-4859-974B-A259F00C73E8}" type="pres">
      <dgm:prSet presAssocID="{ED5644A5-D7EB-4B8B-9C8F-3DE4761BB1FA}" presName="extraNode" presStyleLbl="node1" presStyleIdx="0" presStyleCnt="3"/>
      <dgm:spPr/>
    </dgm:pt>
    <dgm:pt modelId="{32BD3186-9D42-4F00-933F-140E4BE9050F}" type="pres">
      <dgm:prSet presAssocID="{ED5644A5-D7EB-4B8B-9C8F-3DE4761BB1FA}" presName="dstNode" presStyleLbl="node1" presStyleIdx="0" presStyleCnt="3"/>
      <dgm:spPr/>
    </dgm:pt>
    <dgm:pt modelId="{083F6BC6-9104-4BD7-A593-D169A8B3E8D7}" type="pres">
      <dgm:prSet presAssocID="{CF1863CA-A741-43BD-ABE2-316A570DE47A}" presName="text_1" presStyleLbl="node1" presStyleIdx="0" presStyleCnt="3">
        <dgm:presLayoutVars>
          <dgm:bulletEnabled val="1"/>
        </dgm:presLayoutVars>
      </dgm:prSet>
      <dgm:spPr/>
    </dgm:pt>
    <dgm:pt modelId="{7CEE25FD-8D5E-4D0D-A7F9-F8BB9EE91F12}" type="pres">
      <dgm:prSet presAssocID="{CF1863CA-A741-43BD-ABE2-316A570DE47A}" presName="accent_1" presStyleCnt="0"/>
      <dgm:spPr/>
    </dgm:pt>
    <dgm:pt modelId="{1687DD00-EF60-4478-8D89-033E2331BDA1}" type="pres">
      <dgm:prSet presAssocID="{CF1863CA-A741-43BD-ABE2-316A570DE47A}" presName="accentRepeatNode" presStyleLbl="solidFgAcc1" presStyleIdx="0" presStyleCnt="3"/>
      <dgm:spPr>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0ACA16E0-D7FB-4627-982D-A64E7546E562}" type="pres">
      <dgm:prSet presAssocID="{903297D1-0026-4B9C-9B3F-94B915D7DB81}" presName="text_2" presStyleLbl="node1" presStyleIdx="1" presStyleCnt="3">
        <dgm:presLayoutVars>
          <dgm:bulletEnabled val="1"/>
        </dgm:presLayoutVars>
      </dgm:prSet>
      <dgm:spPr/>
    </dgm:pt>
    <dgm:pt modelId="{A37155B1-693A-45E2-92FD-E693E50A7185}" type="pres">
      <dgm:prSet presAssocID="{903297D1-0026-4B9C-9B3F-94B915D7DB81}" presName="accent_2" presStyleCnt="0"/>
      <dgm:spPr/>
    </dgm:pt>
    <dgm:pt modelId="{42DBC80E-93C9-4783-B742-6858C18215C2}" type="pres">
      <dgm:prSet presAssocID="{903297D1-0026-4B9C-9B3F-94B915D7DB81}" presName="accentRepeatNode" presStyleLbl="solidFgAcc1" presStyleIdx="1" presStyleCnt="3"/>
      <dgm:spPr>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78983F5E-15BA-4604-975D-F4F0E7C1FBBF}" type="pres">
      <dgm:prSet presAssocID="{47BF6900-1922-43EB-A497-FDB765D8848C}" presName="text_3" presStyleLbl="node1" presStyleIdx="2" presStyleCnt="3">
        <dgm:presLayoutVars>
          <dgm:bulletEnabled val="1"/>
        </dgm:presLayoutVars>
      </dgm:prSet>
      <dgm:spPr/>
    </dgm:pt>
    <dgm:pt modelId="{57AF795F-1ACA-49A6-A102-16B734A2266A}" type="pres">
      <dgm:prSet presAssocID="{47BF6900-1922-43EB-A497-FDB765D8848C}" presName="accent_3" presStyleCnt="0"/>
      <dgm:spPr/>
    </dgm:pt>
    <dgm:pt modelId="{76CB5EC7-B862-42E9-8895-1E4C1F68D217}" type="pres">
      <dgm:prSet presAssocID="{47BF6900-1922-43EB-A497-FDB765D8848C}" presName="accentRepeatNode" presStyleLbl="solidFgAcc1" presStyleIdx="2" presStyleCnt="3"/>
      <dgm:spPr>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Lst>
  <dgm:cxnLst>
    <dgm:cxn modelId="{D236880E-9CE6-42CB-B6D2-5DD977958189}" type="presOf" srcId="{ED5644A5-D7EB-4B8B-9C8F-3DE4761BB1FA}" destId="{25BB59E4-FBD0-4F9B-BFF3-EE0895407F67}" srcOrd="0" destOrd="0" presId="urn:microsoft.com/office/officeart/2008/layout/VerticalCurvedList"/>
    <dgm:cxn modelId="{0BE2E119-2B21-40A9-ACC1-2306F243F795}" type="presOf" srcId="{D871CDCB-13FC-462D-B353-A6D31AD883CF}" destId="{A1A9B918-46E9-49F9-A1CB-58492F4107EC}" srcOrd="0" destOrd="0" presId="urn:microsoft.com/office/officeart/2008/layout/VerticalCurvedList"/>
    <dgm:cxn modelId="{4F65AC20-75CB-42AF-89F9-65225F027206}" srcId="{ED5644A5-D7EB-4B8B-9C8F-3DE4761BB1FA}" destId="{CF1863CA-A741-43BD-ABE2-316A570DE47A}" srcOrd="0" destOrd="0" parTransId="{D5DBE760-5C17-4B9D-88BE-D637FF185910}" sibTransId="{D871CDCB-13FC-462D-B353-A6D31AD883CF}"/>
    <dgm:cxn modelId="{A52BE128-CBE2-49FF-B681-E71BBB238E77}" srcId="{ED5644A5-D7EB-4B8B-9C8F-3DE4761BB1FA}" destId="{47BF6900-1922-43EB-A497-FDB765D8848C}" srcOrd="2" destOrd="0" parTransId="{6CD86B22-8574-4078-B0B8-ADF9A676FFC2}" sibTransId="{561FB3EC-C035-40A9-913E-A23BF51BFE84}"/>
    <dgm:cxn modelId="{49FE2F5B-F3A1-4369-9663-3EC19F63F97A}" type="presOf" srcId="{CF1863CA-A741-43BD-ABE2-316A570DE47A}" destId="{083F6BC6-9104-4BD7-A593-D169A8B3E8D7}" srcOrd="0" destOrd="0" presId="urn:microsoft.com/office/officeart/2008/layout/VerticalCurvedList"/>
    <dgm:cxn modelId="{DF57E270-F438-49FE-BB12-7617EBABF4B7}" srcId="{ED5644A5-D7EB-4B8B-9C8F-3DE4761BB1FA}" destId="{903297D1-0026-4B9C-9B3F-94B915D7DB81}" srcOrd="1" destOrd="0" parTransId="{308DB730-1B29-40D0-B4E7-3CAD71FAF1B2}" sibTransId="{C9B6F4A6-391F-4075-9C9E-60321C9ECA43}"/>
    <dgm:cxn modelId="{0253D477-4320-4E53-B47C-C5DE2E756BEE}" type="presOf" srcId="{903297D1-0026-4B9C-9B3F-94B915D7DB81}" destId="{0ACA16E0-D7FB-4627-982D-A64E7546E562}" srcOrd="0" destOrd="0" presId="urn:microsoft.com/office/officeart/2008/layout/VerticalCurvedList"/>
    <dgm:cxn modelId="{51095F78-7268-41DC-86C7-20E047D42DDA}" type="presOf" srcId="{47BF6900-1922-43EB-A497-FDB765D8848C}" destId="{78983F5E-15BA-4604-975D-F4F0E7C1FBBF}" srcOrd="0" destOrd="0" presId="urn:microsoft.com/office/officeart/2008/layout/VerticalCurvedList"/>
    <dgm:cxn modelId="{680168F7-35BE-41AF-8FA4-CA01B69FA724}" type="presParOf" srcId="{25BB59E4-FBD0-4F9B-BFF3-EE0895407F67}" destId="{0941994E-6A43-4E6A-9A2A-76AF3118646A}" srcOrd="0" destOrd="0" presId="urn:microsoft.com/office/officeart/2008/layout/VerticalCurvedList"/>
    <dgm:cxn modelId="{6CD2B48D-F6C9-4D2F-8228-308E5409BBED}" type="presParOf" srcId="{0941994E-6A43-4E6A-9A2A-76AF3118646A}" destId="{CF60AD66-D66F-49AC-B64A-ACBE48F831B0}" srcOrd="0" destOrd="0" presId="urn:microsoft.com/office/officeart/2008/layout/VerticalCurvedList"/>
    <dgm:cxn modelId="{6D69D75C-5A46-4AC7-99BA-E75CBB7639DB}" type="presParOf" srcId="{CF60AD66-D66F-49AC-B64A-ACBE48F831B0}" destId="{CDDED26E-8F2E-4E39-AF96-D7D2ECEDA628}" srcOrd="0" destOrd="0" presId="urn:microsoft.com/office/officeart/2008/layout/VerticalCurvedList"/>
    <dgm:cxn modelId="{E75B448A-CE5B-4B6B-A834-EA7FC6485BAB}" type="presParOf" srcId="{CF60AD66-D66F-49AC-B64A-ACBE48F831B0}" destId="{A1A9B918-46E9-49F9-A1CB-58492F4107EC}" srcOrd="1" destOrd="0" presId="urn:microsoft.com/office/officeart/2008/layout/VerticalCurvedList"/>
    <dgm:cxn modelId="{9027BD4E-3A00-4860-BC8F-F9C34EF42F4A}" type="presParOf" srcId="{CF60AD66-D66F-49AC-B64A-ACBE48F831B0}" destId="{F5EA9947-4531-4859-974B-A259F00C73E8}" srcOrd="2" destOrd="0" presId="urn:microsoft.com/office/officeart/2008/layout/VerticalCurvedList"/>
    <dgm:cxn modelId="{889271BA-0B95-4C5F-A3AD-0BFB8AA84CCC}" type="presParOf" srcId="{CF60AD66-D66F-49AC-B64A-ACBE48F831B0}" destId="{32BD3186-9D42-4F00-933F-140E4BE9050F}" srcOrd="3" destOrd="0" presId="urn:microsoft.com/office/officeart/2008/layout/VerticalCurvedList"/>
    <dgm:cxn modelId="{1A616E21-F635-46AB-92E9-EA0474CDDAD4}" type="presParOf" srcId="{0941994E-6A43-4E6A-9A2A-76AF3118646A}" destId="{083F6BC6-9104-4BD7-A593-D169A8B3E8D7}" srcOrd="1" destOrd="0" presId="urn:microsoft.com/office/officeart/2008/layout/VerticalCurvedList"/>
    <dgm:cxn modelId="{CDD00CBC-D80A-4FD8-B5A3-EA2A4B051CD3}" type="presParOf" srcId="{0941994E-6A43-4E6A-9A2A-76AF3118646A}" destId="{7CEE25FD-8D5E-4D0D-A7F9-F8BB9EE91F12}" srcOrd="2" destOrd="0" presId="urn:microsoft.com/office/officeart/2008/layout/VerticalCurvedList"/>
    <dgm:cxn modelId="{63E8BD7E-627F-4BCF-A89B-229126820E15}" type="presParOf" srcId="{7CEE25FD-8D5E-4D0D-A7F9-F8BB9EE91F12}" destId="{1687DD00-EF60-4478-8D89-033E2331BDA1}" srcOrd="0" destOrd="0" presId="urn:microsoft.com/office/officeart/2008/layout/VerticalCurvedList"/>
    <dgm:cxn modelId="{A214AE09-7D44-4468-AA7A-8CCBF8D42412}" type="presParOf" srcId="{0941994E-6A43-4E6A-9A2A-76AF3118646A}" destId="{0ACA16E0-D7FB-4627-982D-A64E7546E562}" srcOrd="3" destOrd="0" presId="urn:microsoft.com/office/officeart/2008/layout/VerticalCurvedList"/>
    <dgm:cxn modelId="{EDE484D3-68D9-4E66-9250-AF6D4ACF843F}" type="presParOf" srcId="{0941994E-6A43-4E6A-9A2A-76AF3118646A}" destId="{A37155B1-693A-45E2-92FD-E693E50A7185}" srcOrd="4" destOrd="0" presId="urn:microsoft.com/office/officeart/2008/layout/VerticalCurvedList"/>
    <dgm:cxn modelId="{3DA98C9F-25A3-4AF8-9BD3-496B6E96E632}" type="presParOf" srcId="{A37155B1-693A-45E2-92FD-E693E50A7185}" destId="{42DBC80E-93C9-4783-B742-6858C18215C2}" srcOrd="0" destOrd="0" presId="urn:microsoft.com/office/officeart/2008/layout/VerticalCurvedList"/>
    <dgm:cxn modelId="{849ECAA4-C0B1-44D6-99E9-2B17AC4A9534}" type="presParOf" srcId="{0941994E-6A43-4E6A-9A2A-76AF3118646A}" destId="{78983F5E-15BA-4604-975D-F4F0E7C1FBBF}" srcOrd="5" destOrd="0" presId="urn:microsoft.com/office/officeart/2008/layout/VerticalCurvedList"/>
    <dgm:cxn modelId="{D1242CF7-C01E-4166-A3C1-628F952D2E94}" type="presParOf" srcId="{0941994E-6A43-4E6A-9A2A-76AF3118646A}" destId="{57AF795F-1ACA-49A6-A102-16B734A2266A}" srcOrd="6" destOrd="0" presId="urn:microsoft.com/office/officeart/2008/layout/VerticalCurvedList"/>
    <dgm:cxn modelId="{F126013B-1B7A-43EF-BEAC-1E15A893B71C}" type="presParOf" srcId="{57AF795F-1ACA-49A6-A102-16B734A2266A}" destId="{76CB5EC7-B862-42E9-8895-1E4C1F68D217}"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A9B918-46E9-49F9-A1CB-58492F4107EC}">
      <dsp:nvSpPr>
        <dsp:cNvPr id="0" name=""/>
        <dsp:cNvSpPr/>
      </dsp:nvSpPr>
      <dsp:spPr>
        <a:xfrm>
          <a:off x="-5304586" y="-812438"/>
          <a:ext cx="6316964" cy="6316964"/>
        </a:xfrm>
        <a:prstGeom prst="blockArc">
          <a:avLst>
            <a:gd name="adj1" fmla="val 18900000"/>
            <a:gd name="adj2" fmla="val 2700000"/>
            <a:gd name="adj3" fmla="val 342"/>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83F6BC6-9104-4BD7-A593-D169A8B3E8D7}">
      <dsp:nvSpPr>
        <dsp:cNvPr id="0" name=""/>
        <dsp:cNvSpPr/>
      </dsp:nvSpPr>
      <dsp:spPr>
        <a:xfrm>
          <a:off x="651261" y="469208"/>
          <a:ext cx="6591930" cy="938417"/>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44869" tIns="76200" rIns="76200" bIns="76200" numCol="1" spcCol="1270" anchor="ctr" anchorCtr="0">
          <a:noAutofit/>
        </a:bodyPr>
        <a:lstStyle/>
        <a:p>
          <a:pPr marL="0" lvl="0" indent="0" algn="l" defTabSz="1333500">
            <a:lnSpc>
              <a:spcPct val="90000"/>
            </a:lnSpc>
            <a:spcBef>
              <a:spcPct val="0"/>
            </a:spcBef>
            <a:spcAft>
              <a:spcPct val="35000"/>
            </a:spcAft>
            <a:buNone/>
          </a:pPr>
          <a:r>
            <a:rPr lang="en-US" sz="3000" kern="1200" dirty="0"/>
            <a:t>Subpar Investment Alternatives</a:t>
          </a:r>
        </a:p>
      </dsp:txBody>
      <dsp:txXfrm>
        <a:off x="651261" y="469208"/>
        <a:ext cx="6591930" cy="938417"/>
      </dsp:txXfrm>
    </dsp:sp>
    <dsp:sp modelId="{1687DD00-EF60-4478-8D89-033E2331BDA1}">
      <dsp:nvSpPr>
        <dsp:cNvPr id="0" name=""/>
        <dsp:cNvSpPr/>
      </dsp:nvSpPr>
      <dsp:spPr>
        <a:xfrm>
          <a:off x="64750" y="351906"/>
          <a:ext cx="1173021" cy="1173021"/>
        </a:xfrm>
        <a:prstGeom prst="ellipse">
          <a:avLst/>
        </a:prstGeom>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ACA16E0-D7FB-4627-982D-A64E7546E562}">
      <dsp:nvSpPr>
        <dsp:cNvPr id="0" name=""/>
        <dsp:cNvSpPr/>
      </dsp:nvSpPr>
      <dsp:spPr>
        <a:xfrm>
          <a:off x="992376" y="1876834"/>
          <a:ext cx="6250815" cy="938417"/>
        </a:xfrm>
        <a:prstGeom prst="rect">
          <a:avLst/>
        </a:prstGeom>
        <a:solidFill>
          <a:schemeClr val="accent5">
            <a:hueOff val="55065"/>
            <a:satOff val="379"/>
            <a:lumOff val="-254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44869" tIns="76200" rIns="76200" bIns="76200" numCol="1" spcCol="1270" anchor="ctr" anchorCtr="0">
          <a:noAutofit/>
        </a:bodyPr>
        <a:lstStyle/>
        <a:p>
          <a:pPr marL="0" lvl="0" indent="0" algn="l" defTabSz="1333500">
            <a:lnSpc>
              <a:spcPct val="90000"/>
            </a:lnSpc>
            <a:spcBef>
              <a:spcPct val="0"/>
            </a:spcBef>
            <a:spcAft>
              <a:spcPct val="35000"/>
            </a:spcAft>
            <a:buNone/>
          </a:pPr>
          <a:r>
            <a:rPr lang="en-US" sz="3000" kern="1200" dirty="0"/>
            <a:t>Better &amp; More Predictable Returns</a:t>
          </a:r>
        </a:p>
      </dsp:txBody>
      <dsp:txXfrm>
        <a:off x="992376" y="1876834"/>
        <a:ext cx="6250815" cy="938417"/>
      </dsp:txXfrm>
    </dsp:sp>
    <dsp:sp modelId="{42DBC80E-93C9-4783-B742-6858C18215C2}">
      <dsp:nvSpPr>
        <dsp:cNvPr id="0" name=""/>
        <dsp:cNvSpPr/>
      </dsp:nvSpPr>
      <dsp:spPr>
        <a:xfrm>
          <a:off x="405865" y="1759532"/>
          <a:ext cx="1173021" cy="1173021"/>
        </a:xfrm>
        <a:prstGeom prst="ellipse">
          <a:avLst/>
        </a:prstGeom>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accent5">
              <a:hueOff val="55065"/>
              <a:satOff val="379"/>
              <a:lumOff val="-2549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983F5E-15BA-4604-975D-F4F0E7C1FBBF}">
      <dsp:nvSpPr>
        <dsp:cNvPr id="0" name=""/>
        <dsp:cNvSpPr/>
      </dsp:nvSpPr>
      <dsp:spPr>
        <a:xfrm>
          <a:off x="651261" y="3284460"/>
          <a:ext cx="6591930" cy="938417"/>
        </a:xfrm>
        <a:prstGeom prst="rect">
          <a:avLst/>
        </a:prstGeom>
        <a:solidFill>
          <a:schemeClr val="accent5">
            <a:hueOff val="110130"/>
            <a:satOff val="758"/>
            <a:lumOff val="-50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44869" tIns="76200" rIns="76200" bIns="76200" numCol="1" spcCol="1270" anchor="ctr" anchorCtr="0">
          <a:noAutofit/>
        </a:bodyPr>
        <a:lstStyle/>
        <a:p>
          <a:pPr marL="0" lvl="0" indent="0" algn="l" defTabSz="1333500">
            <a:lnSpc>
              <a:spcPct val="90000"/>
            </a:lnSpc>
            <a:spcBef>
              <a:spcPct val="0"/>
            </a:spcBef>
            <a:spcAft>
              <a:spcPct val="35000"/>
            </a:spcAft>
            <a:buNone/>
          </a:pPr>
          <a:r>
            <a:rPr lang="en-US" sz="3000" kern="1200" dirty="0"/>
            <a:t>Unparalleled Tax Advantages</a:t>
          </a:r>
        </a:p>
      </dsp:txBody>
      <dsp:txXfrm>
        <a:off x="651261" y="3284460"/>
        <a:ext cx="6591930" cy="938417"/>
      </dsp:txXfrm>
    </dsp:sp>
    <dsp:sp modelId="{76CB5EC7-B862-42E9-8895-1E4C1F68D217}">
      <dsp:nvSpPr>
        <dsp:cNvPr id="0" name=""/>
        <dsp:cNvSpPr/>
      </dsp:nvSpPr>
      <dsp:spPr>
        <a:xfrm>
          <a:off x="64750" y="3167158"/>
          <a:ext cx="1173021" cy="1173021"/>
        </a:xfrm>
        <a:prstGeom prst="ellipse">
          <a:avLst/>
        </a:prstGeom>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accent5">
              <a:hueOff val="110130"/>
              <a:satOff val="758"/>
              <a:lumOff val="-50981"/>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5455"/>
          </a:xfrm>
          <a:prstGeom prst="rect">
            <a:avLst/>
          </a:prstGeom>
        </p:spPr>
        <p:txBody>
          <a:bodyPr vert="horz" lIns="92930" tIns="46465" rIns="92930" bIns="46465" rtlCol="0"/>
          <a:lstStyle>
            <a:lvl1pPr algn="l">
              <a:defRPr sz="1200"/>
            </a:lvl1pPr>
          </a:lstStyle>
          <a:p>
            <a:endParaRPr lang="en-US" dirty="0">
              <a:latin typeface="Times New Roman" panose="02020603050405020304" pitchFamily="18" charset="0"/>
            </a:endParaRPr>
          </a:p>
        </p:txBody>
      </p:sp>
      <p:sp>
        <p:nvSpPr>
          <p:cNvPr id="3" name="Date Placeholder 2"/>
          <p:cNvSpPr>
            <a:spLocks noGrp="1"/>
          </p:cNvSpPr>
          <p:nvPr>
            <p:ph type="dt" sz="quarter" idx="1"/>
          </p:nvPr>
        </p:nvSpPr>
        <p:spPr>
          <a:xfrm>
            <a:off x="3939466" y="0"/>
            <a:ext cx="3013763" cy="465455"/>
          </a:xfrm>
          <a:prstGeom prst="rect">
            <a:avLst/>
          </a:prstGeom>
        </p:spPr>
        <p:txBody>
          <a:bodyPr vert="horz" lIns="92930" tIns="46465" rIns="92930" bIns="46465" rtlCol="0"/>
          <a:lstStyle>
            <a:lvl1pPr algn="r">
              <a:defRPr sz="1200"/>
            </a:lvl1pPr>
          </a:lstStyle>
          <a:p>
            <a:fld id="{B422651E-9BAD-A241-A53E-3DCD2600AE23}" type="datetimeFigureOut">
              <a:rPr lang="en-US" smtClean="0">
                <a:latin typeface="Times New Roman" panose="02020603050405020304" pitchFamily="18" charset="0"/>
              </a:rPr>
              <a:t>8/25/20</a:t>
            </a:fld>
            <a:endParaRPr lang="en-US" dirty="0">
              <a:latin typeface="Times New Roman" panose="02020603050405020304" pitchFamily="18" charset="0"/>
            </a:endParaRPr>
          </a:p>
        </p:txBody>
      </p:sp>
      <p:sp>
        <p:nvSpPr>
          <p:cNvPr id="4" name="Footer Placeholder 3"/>
          <p:cNvSpPr>
            <a:spLocks noGrp="1"/>
          </p:cNvSpPr>
          <p:nvPr>
            <p:ph type="ftr" sz="quarter" idx="2"/>
          </p:nvPr>
        </p:nvSpPr>
        <p:spPr>
          <a:xfrm>
            <a:off x="0" y="8842029"/>
            <a:ext cx="3013763" cy="465455"/>
          </a:xfrm>
          <a:prstGeom prst="rect">
            <a:avLst/>
          </a:prstGeom>
        </p:spPr>
        <p:txBody>
          <a:bodyPr vert="horz" lIns="92930" tIns="46465" rIns="92930" bIns="46465" rtlCol="0" anchor="b"/>
          <a:lstStyle>
            <a:lvl1pPr algn="l">
              <a:defRPr sz="1200"/>
            </a:lvl1pPr>
          </a:lstStyle>
          <a:p>
            <a:endParaRPr lang="en-US" dirty="0">
              <a:latin typeface="Times New Roman" panose="02020603050405020304" pitchFamily="18" charset="0"/>
            </a:endParaRPr>
          </a:p>
        </p:txBody>
      </p:sp>
      <p:sp>
        <p:nvSpPr>
          <p:cNvPr id="5" name="Slide Number Placeholder 4"/>
          <p:cNvSpPr>
            <a:spLocks noGrp="1"/>
          </p:cNvSpPr>
          <p:nvPr>
            <p:ph type="sldNum" sz="quarter" idx="3"/>
          </p:nvPr>
        </p:nvSpPr>
        <p:spPr>
          <a:xfrm>
            <a:off x="3939466" y="8842029"/>
            <a:ext cx="3013763" cy="465455"/>
          </a:xfrm>
          <a:prstGeom prst="rect">
            <a:avLst/>
          </a:prstGeom>
        </p:spPr>
        <p:txBody>
          <a:bodyPr vert="horz" lIns="92930" tIns="46465" rIns="92930" bIns="46465" rtlCol="0" anchor="b"/>
          <a:lstStyle>
            <a:lvl1pPr algn="r">
              <a:defRPr sz="1200"/>
            </a:lvl1pPr>
          </a:lstStyle>
          <a:p>
            <a:fld id="{D0284809-4B88-1A47-A7D5-A7231B2F8883}" type="slidenum">
              <a:rPr lang="en-US" smtClean="0">
                <a:latin typeface="Times New Roman" panose="02020603050405020304" pitchFamily="18" charset="0"/>
              </a:rPr>
              <a:t>‹#›</a:t>
            </a:fld>
            <a:endParaRPr lang="en-US" dirty="0">
              <a:latin typeface="Times New Roman" panose="02020603050405020304" pitchFamily="18" charset="0"/>
            </a:endParaRPr>
          </a:p>
        </p:txBody>
      </p:sp>
    </p:spTree>
    <p:extLst>
      <p:ext uri="{BB962C8B-B14F-4D97-AF65-F5344CB8AC3E}">
        <p14:creationId xmlns:p14="http://schemas.microsoft.com/office/powerpoint/2010/main" val="737896946"/>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6-28T16:57:53.944"/>
    </inkml:context>
    <inkml:brush xml:id="br0">
      <inkml:brushProperty name="width" value="0.05" units="cm"/>
      <inkml:brushProperty name="height" value="0.05" units="cm"/>
      <inkml:brushProperty name="color" value="#E71224"/>
    </inkml:brush>
  </inkml:definitions>
  <inkml:trace contextRef="#ctx0" brushRef="#br0">979 0 24575,'-39'28'0,"28"-18"0,-27 19 0,34-23 0,-2-2 0,-1-1 0,0 3 0,-3-2 0,2 3 0,-6 1 0,2-1 0,1 0 0,-3 0 0,2 1 0,1-1 0,0 0 0,5 0 0,2-1 0,-2-2 0,5 2 0,-5-5 0,2 4 0,-3-1 0,1 3 0,-1-1 0,0 1 0,0 0 0,-3 0 0,2 0 0,-6 0 0,6 0 0,-6 4 0,6-4 0,-2 4 0,3-5 0,0 1 0,0 0 0,0-1 0,1 1 0,-1-1 0,1 1 0,-1 0 0,0-1 0,-4 2 0,0 2 0,-1-2 0,2 6 0,-1-6 0,3 6 0,-3-6 0,7 3 0,-2-4 0,5-1 0,-5-2 0,5 2 0,-5-3 0,2 1 0,1 2 0,-3-3 0,-2 4 0,0 4 0,-6 1 0,2-1 0,0 3 0,2-6 0,3 3 0,0-4 0,0-1 0,3 1 0,-2 0 0,5-1 0,-5 1 0,2 0 0,-3-1 0,0 1 0,-3 0 0,2 4 0,-3-3 0,0 6 0,4-7 0,-1 4 0,2-4 0,2-1 0,0 1 0,-1 0 0,1-1 0,-3 1 0,0 0 0,-3 0 0,2 0 0,-6 3 0,2-2 0,-3 6 0,4-2 0,-4 0 0,7-2 0,1-3 0,1 0 0,2 0 0,-3-1 0,1 1 0,-1-1 0,1 1 0,-1-4 0,3 3 0,-1-5 0,4 5 0,-2-3 0,0 4 0,-1-1 0,-2 1 0,-1 0 0,-1 3 0,2-2 0,-2 2 0,4-3 0,-2 0 0,6 0 0,-3-1 0,-1-2 0,4 2 0,-3-2 0,3 2 0,-3 1 0,-2 3 0,2-2 0,-4 2 0,6-3 0,-5 0 0,5 0 0,-2-1 0,3 1 0,0-1 0,0 4 0,0-2 0,0 6 0,0 2 0,0 0 0,0-1 0,0-1 0,0-6 0,0 3 0,0-5 0,0 1 0,0 0 0,0-1 0,0 4 0,0-2 0,0 6 0,0 1 0,0 1 0,0 4 0,0-5 0,0 0 0,0-4 0,0-1 0,0-3 0,0 0 0,0 0 0,0-1 0,0 9 0,0-3 0,0 12 0,0 1 0,4 1 0,-3 8 0,6-8 0,-6 4 0,3-5 0,-4-9 0,3 3 0,-2-12 0,2 4 0,-3-4 0,0-1 0,0 1 0,3-1 0,-2 1 0,2 3 0,-3-2 0,0 6 0,0-3 0,4 9 0,-3 0 0,2 5 0,-3-1 0,0-7 0,0 6 0,3-15 0,-2 11 0,2-12 0,-3 4 0,0-5 0,0 1 0,3-1 0,-2 1 0,2 3 0,-3 2 0,0 7 0,0-3 0,4 8 0,-4-4 0,4 0 0,-4 0 0,0-5 0,0-4 0,0 3 0,3-6 0,-2 2 0,2-3 0,-3-1 0,0 1 0,0 3 0,0-2 0,0 15 0,0-10 0,0 11 0,0 6 0,0-11 0,0 15 0,0-14 0,0 1 0,3-2 0,-2 0 0,2-3 0,-3 4 0,0-9 0,0-1 0,0-3 0,0 0 0,0 3 0,3-2 0,-2 6 0,2-6 0,-3 6 0,0-3 0,0 4 0,0 0 0,0 4 0,0-2 0,0 2 0,0-4 0,0-4 0,0 3 0,0-6 0,0 2 0,0-3 0,0 0 0,0-1 0,0 1 0,0 0 0,3 0 0,-2-1 0,2 1 0,-3 0 0,0-1 0,3-2 0,-3 2 0,3-3 0,-3 4 0,0-1 0,3 1 0,-2 0 0,2 0 0,-3-1 0,0 1 0,0 0 0,0 0 0,0 0 0,2-4 0,-1 3 0,2-2 0,-3 6 0,0-2 0,3 6 0,-2-7 0,2 7 0,-3-6 0,3 3 0,-2-5 0,2 1 0,-3 0 0,3-3 0,1-1 0,2-3 0,1 0 0,0 0 0,-1 0 0,1 0 0,-1 0 0,1 0 0,0 0 0,-1 0 0,1-3 0,4 2 0,-4-2 0,7 3 0,-6 0 0,6 0 0,-3 0 0,1 0 0,-2-3 0,1 2 0,-4-2 0,7 3 0,-6 0 0,6 0 0,-3 0 0,4-3 0,0 2 0,0-3 0,-3 4 0,2-3 0,-7 2 0,7-2 0,-6 3 0,3 0 0,-1 0 0,-2-3 0,2 2 0,-3-2 0,0 3 0,3 0 0,-2-3 0,2 2 0,1-5 0,-4 5 0,7-3 0,-2 1 0,-1 2 0,3-2 0,-2 3 0,-1-3 0,3 2 0,-6-2 0,6 3 0,-7 0 0,4 0 0,-4-3 0,3 2 0,-2-2 0,2 3 0,-3 0 0,6 0 0,-1 0 0,6 0 0,-3 0 0,0 0 0,-4 0 0,4 0 0,-8-3 0,4 2 0,-5-2 0,1 3 0,0 0 0,-1 0 0,1 0 0,-1 0 0,0 0 0,1 0 0,-1 0 0,5 0 0,0 0 0,0 0 0,3 0 0,-6 0 0,2 0 0,-3 0 0,0 0 0,0 0 0,0 0 0,-1 0 0,1 0 0,-1 0 0,1 0 0,-1 0 0,5-3 0,0 2 0,4-2 0,0 3 0,-4 0 0,3 0 0,-6 0 0,3-4 0,-5 4 0,1-3 0,0 3 0,-1 0 0,1 0 0,-1 0 0,1 0 0,0 0 0,-1 0 0,0 0 0,1 0 0,-1 0 0,0 0 0,0 0 0,1 0 0,-1 0 0,0 0 0,0 0 0,-3 2 0,3-1 0,-3 2 0,4-3 0,-1 0 0,0 0 0,0 0 0,-3 3 0,3-3 0,-5 6 0,5-6 0,-3 3 0,3-3 0,1 0 0,-1 0 0,0 0 0,0 3 0,0-2 0,0 1 0,-2 1 0,1-2 0,-4 4 0,4-4 0,-1 2 0,2-3 0,1 0 0,-1 0 0,1-3 0,-1 2 0,0-2 0,1 3 0,0 0 0,-1 0 0,1 0 0,0 0 0,-3-3 0,2 2 0,-3-2 0,4 3 0,0-3 0,0 3 0,-1-3 0,1 3 0,0-3 0,0 2 0,-1-2 0,1 3 0,0-3 0,0 2 0,0-2 0,-1 0 0,1 2 0,0-2 0,0 0 0,-1 2 0,1-2 0,0 3 0,0-3 0,0 2 0,-1-2 0,1 3 0,0-3 0,0 2 0,-1-2 0,1 3 0,0 0 0,0 0 0,-1-3 0,1 2 0,0-2 0,0 3 0,-1 0 0,1 0 0,0 0 0,0 0 0,-1 0 0,1-3 0,0 3 0,0-3 0,0 3 0,-1 0 0,1 0 0,0 0 0,0 0 0,-1 0 0,1 0 0,0 0 0,0 0 0,-1 0 0,1 0 0,0 0 0,-1 0 0,1 0 0,0 0 0,0-3 0,-1 2 0,1-2 0,0 3 0,0 0 0,-1 0 0,1 0 0,0 0 0,0 0 0,0 0 0,-1 0 0,1 0 0,0 0 0,0 0 0,-1 0 0,1 0 0,0 0 0,0 0 0,0 0 0,-1 0 0,1 0 0,0 0 0,0 0 0,-1 0 0,1 0 0,0 0 0,0 0 0,-1 0 0,1 0 0,0 0 0,0 0 0,-1 0 0,1 0 0,0 0 0,0 0 0,-1 0 0,1 0 0,-1 0 0,1 0 0,0 0 0,0 0 0,-1 0 0,1 0 0,0 0 0,0 0 0,-1 0 0,1 0 0,0 0 0,0 0 0,0 0 0,-1 0 0,1 0 0,0 0 0,0 0 0,-1 0 0,1 0 0,0 0 0,0 0 0,0 0 0,-1 0 0,1 0 0,0 0 0,-1 0 0,1 0 0,0 0 0,-1 0 0,1 0 0,0 0 0,-1 0 0,1 0 0,0 0 0,0 0 0,0 0 0,-1 0 0,1 0 0,0 0 0,0 0 0,-1 0 0,1 0 0,0 0 0,0 0 0,0 0 0,-1 0 0,1 0 0,0 0 0,0 0 0,-1 0 0,1 0 0,0 0 0,-1 0 0,1 0 0,0 0 0,0 0 0,0 0 0,-1 0 0,1 0 0,0 0 0,0 0 0,-1 0 0,1 0 0,0 0 0,0 0 0,-1 0 0,1 0 0,0 0 0,-1 0 0,1 0 0,0 0 0,0 0 0,0 0 0,-1 0 0,1 0 0,0 0 0,0 0 0,-1 0 0,1 0 0,0 0 0,0 0 0,-1 0 0,1 0 0,0 0 0,0 0 0,-1 0 0,1 0 0,0 0 0,0 0 0,-1 0 0,1 0 0,0 0 0,0 0 0,-1 0 0,1 0 0,0 0 0,0 0 0,-1 0 0,1 0 0,0 0 0,-1 0 0,1 0 0,0 0 0,0 0 0,0 0 0,-1 0 0,1 0 0,0 0 0,0 0 0,-1 0 0,1 0 0,0 0 0,0 0 0,0 0 0,-1 0 0,1 0 0,0 0 0,-1 0 0,1 0 0,0 0 0,0 0 0,-1 0 0,1 0 0,0 0 0,0 0 0,-1 0 0,1 0 0,0 0 0,0 0 0,-1 0 0,1 0 0,0 0 0,-1 0 0,1 0 0,0 3 0,0-2 0,0 2 0,-1-3 0,1 0 0,0 0 0,0 0 0,-1 0 0,1 0 0,0 0 0,0 0 0,-1 0 0,1 0 0,-3 3 0,2-3 0,-3 3 0,4-3 0,0 0 0,0 0 0,0 0 0,-1 0 0,1 0 0,-1 0 0,1 0 0,0 0 0,-1 0 0,1 0 0,0 0 0,0 0 0,0 0 0,-1 0 0,1 0 0,0 0 0,-1 0 0,1 0 0,0 0 0,0 0 0,-1 0 0,1 0 0,0 0 0,0 0 0,-1 0 0,1 0 0,4 0 0,-4 0 0,4 0 0,-5 0 0,5 0 0,-3 0 0,2 0 0,0 0 0,2 0 0,-1 0 0,3 0 0,-3 0 0,1 0 0,2 0 0,-6 0 0,6 0 0,-7 0 0,7 0 0,-6 0 0,3 0 0,-1 0 0,-2 0 0,6 0 0,-7 0 0,4-3 0,-1 2 0,-2-2 0,2 3 0,1-3 0,-3 2 0,2-2 0,-3 3 0,3 0 0,-2 0 0,2-3 0,1 2 0,-4-2 0,4 3 0,-4 0 0,-1 0 0,1-3 0,0 2 0,0-2 0,-1 3 0,1 0 0,0 0 0,0 0 0,0 0 0,-1-3 0,5 2 0,-4-2 0,4 3 0,-4 0 0,-1 0 0,1 0 0,0 0 0,0 0 0,-1-3 0,1 2 0,0-2 0,0 3 0,-1 0 0,1 0 0,0 0 0,0 0 0,3 0 0,-2 0 0,2 0 0,-3-3 0,0 2 0,-1-2 0,5 3 0,-4 0 0,10-3 0,-8 2 0,8-2 0,-9 3 0,2 0 0,-3-3 0,0 2 0,3-2 0,-2 3 0,2 0 0,-3-3 0,0 2 0,0-2 0,-1 3 0,1 0 0,0 0 0,0 0 0,-1 0 0,1 0 0,4-3 0,-4 2 0,4-3 0,-5 4 0,1 0 0,0 0 0,0 0 0,-1-3 0,5 3 0,-3-3 0,2 3 0,-3 0 0,3 0 0,1 0 0,4-4 0,-5 3 0,1-2 0,-4 3 0,-1 0 0,5 0 0,-4 0 0,4 0 0,-4 0 0,3 0 0,-2 0 0,2 0 0,1 0 0,-4 0 0,4 0 0,-1 0 0,-2 0 0,6 0 0,-6 0 0,2 0 0,0 0 0,-2 0 0,2 0 0,1 0 0,-4 0 0,4 0 0,-4 0 0,-1 0 0,1 0 0,0 0 0,0 0 0,2 0 0,-1 0 0,1 0 0,-2 0 0,0 0 0,-1 0 0,1 0 0,0 0 0,-1 0 0,1 0 0,-1 0 0,1 0 0,-1 3 0,1-2 0,0 1 0,-1-2 0,1 0 0,-1 0 0,1 0 0,0 3 0,-1-2 0,1 2 0,0-3 0,0 0 0,-1 0 0,1 3 0,-1-2 0,1 2 0,-1-3 0,1 0 0,-1 0 0,1 0 0,-1 0 0,1 0 0,-1 0 0,-2-3 0,-2 0 0,-2-4 0,0 1 0,0-1 0,3 4 0,1 0 0,-1-3 0,3 5 0,-3-5 0,4 6 0,0 0 0,-1 0 0,1-3 0,0 3 0,0-3 0,-1-1 0,1 4 0,0-6 0,-4 2 0,0-2 0,-3 0 0,0-1 0,0 0 0,0 1 0,0-1 0,0 0 0,0 1 0,0-1 0,0-4 0,-3 4 0,2-4 0,-2 1 0,3 2 0,0-6 0,0 2 0,0 1 0,0-3 0,0 6 0,-3-6 0,2 2 0,-3-3 0,1 0 0,2 0 0,-2 0 0,-1 0 0,4 3 0,-4-2 0,1 3 0,2-1 0,-6-2 0,6 3 0,-2-4 0,0 0 0,2 0 0,-6 0 0,3-1 0,0 1 0,0 4 0,1-3 0,2 6 0,-6-6 0,7 2 0,-7 1 0,6-3 0,-5 2 0,5-3 0,-6 0 0,6 4 0,-5 0 0,5 4 0,-2 0 0,0 1 0,2-1 0,-2 0 0,0 0 0,3 0 0,-3 1 0,3-1 0,-3 3 0,2-2 0,-2 2 0,3-2 0,0-1 0,0 1 0,-3-1 0,2 0 0,-2-3 0,0 2 0,2-6 0,-2 3 0,3-1 0,0 2 0,0 3 0,0 0 0,0-4 0,0 4 0,0-4 0,0 4 0,-3 0 0,2 1 0,-2-1 0,3 0 0,0 0 0,0 1 0,0-1 0,0 0 0,0 0 0,0 1 0,0-1 0,0 0 0,0 0 0,0 0 0,0 0 0,0 0 0,0 0 0,0 1 0,0-1 0,0 0 0,0 0 0,0 0 0,0 1 0,0-1 0,0 1 0,0-1 0,0 0 0,0-3 0,0 2 0,0-2 0,0-1 0,0 3 0,0-2 0,0 3 0,0 0 0,0-3 0,0 2 0,0-3 0,0 4 0,0 1 0,0-1 0,0-4 0,0 3 0,0-6 0,0 6 0,0-6 0,0 6 0,0-2 0,0 3 0,0 0 0,0 0 0,0 0 0,0 1 0,0-1 0,0 0 0,0 0 0,0 0 0,0 0 0,0 1 0,0-1 0,0 1 0,0 0 0,0-1 0,0 0 0,0 1 0,0-1 0,0-4 0,-3 3 0,3-2 0,-3 3 0,-1 0 0,4 0 0,-3 0 0,0 4 0,-1-3 0,-2 5 0,2-5 0,-1 6 0,4-6 0,-5 5 0,2-2 0,-2 3 0,-1 0 0,0-3 0,-4 2 0,4-2 0,-8 0 0,8 2 0,-7-6 0,3 6 0,-1-2 0,-2-1 0,6 3 0,-6-2 0,6 0 0,-6 2 0,6-2 0,-6 0 0,6 2 0,-6-2 0,3-1 0,-1 3 0,-2-5 0,3 5 0,-5-2 0,5-1 0,-3 4 0,6-3 0,-2 3 0,-1 0 0,3-3 0,-2 2 0,3-2 0,0 3 0,0 0 0,-4 0 0,4-3 0,-4 2 0,4-2 0,0 3 0,1 0 0,-1-3 0,0 2 0,0-2 0,0 0 0,0 2 0,0-2 0,1 3 0,-1-3 0,0 2 0,0-2 0,0 3 0,0 0 0,0 0 0,0-3 0,1 2 0,-1-2 0,-7 0 0,6 2 0,-6-5 0,4 5 0,2-2 0,-3 0 0,4 2 0,0-2 0,1 3 0,-1 0 0,0 0 0,0 0 0,0 0 0,0 0 0,0-3 0,0 2 0,1-2 0,-1 3 0,0 0 0,0 0 0,0 0 0,0-3 0,0 2 0,0-2 0,1 3 0,-1 0 0,0 0 0,0 0 0,0 0 0,0 0 0,-3-3 0,2 2 0,-6-2 0,7 3 0,-3 0 0,3 0 0,-4-4 0,4 3 0,-4-2 0,4 3 0,0-3 0,1 2 0,-5-2 0,3 3 0,-2-3 0,3 2 0,0-2 0,0 3 0,1 0 0,-1 0 0,0-3 0,0 2 0,0-2 0,0 0 0,0 3 0,0-3 0,1 3 0,-1 0 0,0-4 0,0 4 0,0-3 0,0 3 0,0 0 0,4-3 0,-4 2 0,0-2 0,-1 0 0,-2 2 0,3-2 0,0 3 0,0-3 0,0 2 0,0-2 0,0 3 0,1-3 0,-1 2 0,0-2 0,-4 0 0,4 2 0,-4-5 0,4 5 0,1-2 0,-1 3 0,0 0 0,0 0 0,0-3 0,1 2 0,-1-2 0,0 3 0,0 0 0,0-3 0,0 2 0,0-2 0,1 3 0,-1-3 0,0 2 0,0-2 0,0 3 0,0 0 0,0 0 0,-3 0 0,2 0 0,-2 0 0,3 0 0,0-3 0,-4 3 0,3-3 0,-2 3 0,-1 0 0,4 0 0,-4-4 0,4 4 0,0-3 0,1 3 0,-5 0 0,3-3 0,-2 2 0,3-2 0,0 3 0,-4-4 0,4 4 0,-4-4 0,4 4 0,0 0 0,-3 0 0,2-3 0,-2 2 0,3-2 0,-3 3 0,-1-3 0,0 2 0,0-2 0,4 3 0,1-3 0,-5 2 0,3-2 0,-2 3 0,3-3 0,0 2 0,0-2 0,0 3 0,0 0 0,0 0 0,1 0 0,-1 0 0,0 0 0,0-3 0,0 2 0,0-2 0,0 3 0,-3-3 0,2 2 0,-3-2 0,1 3 0,2 0 0,-2-4 0,3 4 0,0-3 0,-4 3 0,3 0 0,-2 0 0,3-3 0,-7 2 0,6-2 0,-6 0 0,7 2 0,1-2 0,-1 3 0,0 0 0,0 0 0,0 0 0,0-3 0,1 2 0,-1-2 0,0 0 0,-4 3 0,4-3 0,-4-1 0,4 4 0,0-3 0,1 3 0,-1 0 0,0 0 0,0 0 0,0 0 0,0-3 0,0 2 0,0-2 0,-3 3 0,2-3 0,-2 2 0,3-2 0,0 0 0,0 2 0,0-2 0,0 3 0,1-3 0,-1 3 0,0-3 0,0 3 0,0-3 0,1 2 0,-1-2 0,0 3 0,0-3 0,1 3 0,-1-3 0,0 3 0,0 0 0,0 0 0,1-3 0,-1 2 0,0-2 0,0 3 0,0 0 0,1 0 0,-1-3 0,0 2 0,1-2 0,-1 3 0,0 0 0,1-3 0,-1 3 0,0-3 0,0 3 0,0 0 0,1-3 0,-1 2 0,0-2 0,1 0 0,-1 2 0,0-2 0,0 3 0,0-3 0,0 2 0,0-2 0,1 0 0,-1 3 0,0-4 0,0 4 0,0 0 0,0-3 0,0 3 0,0-3 0,1 0 0,-1 2 0,0-2 0,0 0 0,0 2 0,1-2 0,-1 3 0,0-3 0,0 2 0,0-2 0,1 3 0,-1 0 0,0 0 0,3-3 0,-2 3 0,2-3 0,-2 0 0,-1 2 0,0-2 0,0 3 0,0 0 0,3-3 0,-2 2 0,2-2 0,-3 3 0,1 0 0,-1-3 0,0 2 0,0-2 0,0 0 0,0 2 0,0-2 0,4 0 0,-4 2 0,4-2 0,-4 0 0,0 2 0,0-4 0,0 4 0,1-2 0,-1 0 0,0 2 0,0-5 0,1 5 0,-1-2 0,3 0 0,-2 2 0,2-2 0,0 0 0,-2 2 0,2-2 0,-2 3 0,2-3 0,-2 3 0,2-3 0,-3 3 0,0-3 0,1 2 0,-1-5 0,0 5 0,1-5 0,-1 5 0,0-2 0,0 0 0,0 3 0,0-3 0,1 0 0,-1 2 0,1-5 0,-1 5 0,1-1 0,-1-1 0,0 2 0,0-5 0,0 5 0,1-2 0,-1 0 0,0 2 0,0-2 0,0 3 0,0-3 0,0 3 0,0-7 0,0 7 0,1-3 0,-1 0 0,0 2 0,0-2 0,0 0 0,0 2 0,1-5 0,-1 5 0,0-2 0,4 0 0,-3 3 0,2-4 0,0 1 0,-2 3 0,6-6 0,-7 5 0,4-5 0,-4 5 0,3-5 0,-2 5 0,2-2 0,0 0 0,-2 2 0,2-2 0,1 0 0,-3 2 0,2-5 0,-3 2 0,0 1 0,1-3 0,-1 2 0,0 0 0,1-1 0,-1 4 0,0-5 0,0 2 0,1-2 0,-1 2 0,0-2 0,1 5 0,-1-5 0,0 3 0,0-1 0,3-2 0,-2 5 0,3-5 0,-4 5 0,3-5 0,-2 5 0,2-5 0,-3 3 0,0-4 0,1 0 0,-1 0 0,0 1 0,1-1 0,-1 3 0,0-2 0,4 3 0,-3-1 0,2-2 0,-3 2 0,0-3 0,1 1 0,-1-1 0,3 0 0,-2 1 0,2 2 0,0-2 0,-2 5 0,6-5 0,-7 5 0,4-5 0,-1 2 0,-2 1 0,2 0 0,1 0 0,-3 2 0,5-5 0,-5 2 0,3-2 0,-4-1 0,1 1 0,-1 2 0,3-2 0,-2 5 0,3-4 0,-1 1 0,-2 0 0,2-1 0,-2 1 0,-1 1 0,3-3 0,-2 2 0,3-3 0,-4 1 0,0-1 0,1 0 0,-1 0 0,0 3 0,0-2 0,0 2 0,0 1 0,-3-4 0,2 3 0,-3 0 0,5-2 0,-1 6 0,3-6 0,-2 5 0,2-2 0,0 0 0,-2 2 0,5-5 0,-5 5 0,6-5 0,-7 5 0,7-7 0,-3 4 0,0-5 0,2 3 0,-5 2 0,6-1 0,-6 4 0,5-5 0,-4 3 0,4-3 0,-2 2 0,3 1 0</inkml:trace>
  <inkml:trace contextRef="#ctx0" brushRef="#br0" timeOffset="1">5874 1533 24575,'0'10'0,"0"7"0,0-8 0,0 9 0,0-7 0,0 4 0,0 5 0,0 0 0,0 5 0,0-1 0,0 1 0,0 0 0,0-5 0,0 4 0,3-4 0,2 5 0,4 4 0,-1-3 0,-3 4 0,2-10 0,-6 4 0,6-4 0,-3 0 0,0 0 0,0-5 0,-1 0 0,-2 4 0,5-3 0,-5 7 0,3-2 0,-1-1 0,-2-1 0,2 1 0,0-4 0,-2 3 0,2-8 0,-3 3 0,0-6 0,3 2 0,-2-3 0,2 4 0,-3 0 0,0 4 0,4 0 0,-4 0 0,4 0 0,-4 0 0,3 4 0,-2-6 0,3 5 0,-4-10 0,0 6 0,0-3 0,0 4 0,0 4 0,0-3 0,0 8 0,0-8 0,0 3 0,0-4 0,0-3 0,0 2 0,0-7 0,0 4 0,0-5 0,0 1 0,0-1 0,0 0 0,0 0 0,0 1 0,3-1 0,-3 0 0,6-2 0,-5 2 0,2-3 0,0 4 0,-2 0 0,2-1 0,-3 1 0,3-3 0,-2 1 0,2-1 0,-1-1 0,-1 3 0,2-3 0,0 1 0,-3 2 0,3-3 0,0 1 0,1-2 0,-1 1 0,0 0 0,0 1 0,0 1 0,4-4 0,-1 2 0,1-3 0,-1 0 0,1 0 0,-1 0 0,1 0 0,-1 0 0,0 0 0,0 0 0,0-3 0,1 2 0,-4-4 0,3 1 0,-6-3 0,6 4 0,-2 0 0,2 3 0,1 0 0,-1 0 0,1 0 0,0 0 0,-1 0 0,1 0 0,-1 0 0,1 0 0,-1 0 0,1 0 0,0 0 0,0 0 0,-1 0 0,1 0 0,-1 0 0,1 0 0,-1 0 0,1 0 0,-1 0 0,0 0 0,1 0 0,-1 0 0,1 0 0,0 0 0,0 0 0,-1 0 0,1 0 0,0 0 0,-1 0 0,1 0 0,0 0 0,-1 0 0,1 0 0,0 0 0,0 0 0,-1 0 0,1 0 0,0 0 0,0 0 0,-1 0 0,1 0 0,0 0 0,0 0 0,0 0 0,3 0 0,-2 0 0,6 0 0,-7 0 0,4 0 0,-1 0 0,-2 0 0,2 0 0,1 3 0,-3-2 0,2 2 0,-3-3 0,0 0 0,3 0 0,-2 0 0,2 0 0,-3 0 0,0 0 0,-1 0 0,1 3 0,0-2 0,0 2 0,-1-3 0,1 0 0,0 0 0,0 0 0,-1 0 0,1 3 0,0-2 0,3 2 0,-2-3 0,3 0 0,-5 0 0,5 0 0,-4 0 0,4 0 0,-1 0 0,-2 0 0,2 0 0,-3 0 0,0 3 0,0-2 0,3 2 0,-2-3 0,2 0 0,-3 0 0,0 0 0,0 3 0,-1-3 0,1 3 0,0-3 0,0 0 0,3 0 0,-3 3 0,7-2 0,-7 2 0,4-3 0,-5 0 0,5 0 0,-4 0 0,4 0 0,-4 0 0,3 0 0,-2 0 0,2 0 0,-3 0 0,3 0 0,-2 0 0,3 0 0,-1 0 0,-2 0 0,2 0 0,-3 0 0,3 0 0,-2 0 0,2 0 0,-3 0 0,3 0 0,-2 0 0,2 0 0,-3 0 0,4 0 0,-1 0 0,1 0 0,3 0 0,-6 0 0,2 0 0,-3 0 0,0 0 0,-1 0 0,5 0 0,-4 0 0,4 0 0,-1 0 0,-2 0 0,2 0 0,1 0 0,-3 0 0,2 0 0,-3 0 0,3 0 0,-2 0 0,2 0 0,-3 0 0,0 0 0,0 0 0,-1 0 0,1 0 0,0 0 0,0 0 0,-1 0 0,1 0 0,0 0 0,3 0 0,-2 0 0,3 0 0,-2 0 0,-1 0 0,5 0 0,-5 0 0,6 0 0,-6 0 0,2 0 0,0 0 0,-2 0 0,6 0 0,-6 0 0,6 0 0,-3 0 0,1 0 0,2 0 0,-3 0 0,0 0 0,4 0 0,-8 0 0,7 0 0,-2 0 0,-1 0 0,-1 0 0,1 0 0,-4 0 0,4 0 0,-1 0 0,-2 0 0,2 0 0,1 0 0,0 0 0,3 0 0,-3 0 0,3 0 0,-3 0 0,1 0 0,2 0 0,-6 0 0,6 0 0,-7 0 0,7 0 0,-2 0 0,-1 0 0,3 0 0,-2 0 0,-1 0 0,3 0 0,-3 0 0,1 0 0,2 0 0,-3 0 0,0 0 0,3 0 0,-6 0 0,6 0 0,-6-3 0,6 2 0,-6-2 0,6 3 0,-7 0 0,8 0 0,-8 0 0,7-3 0,-6 2 0,9-2 0,-5 3 0,3 0 0,-1 0 0,-7-3 0,7 2 0,-6-2 0,6 3 0,-6 0 0,6 0 0,-3 0 0,1 0 0,2 0 0,-7 0 0,8-4 0,-4 4 0,0-4 0,3 4 0,-6 0 0,6 0 0,-6 0 0,2-3 0,0 2 0,-2-2 0,6 3 0,-6 0 0,6 0 0,-6 0 0,6 0 0,-3-3 0,0 2 0,3-2 0,1 3 0,0 0 0,0-3 0,-5 2 0,1-2 0,-4 3 0,4 0 0,-1 0 0,-2 0 0,2 0 0,-3 0 0,0 0 0,0 0 0,-1-3 0,1 2 0,0-2 0,0 3 0,-1 0 0,1 0 0,0 0 0,0 0 0,0 0 0,-1 0 0,1 0 0,0 0 0,0 0 0,-1 0 0,1-3 0,-1 2 0,1-2 0,-1 3 0,1 0 0,-1 0 0,1 0 0,-1-3 0,1 2 0,0-2 0,-1 3 0,1 0 0,0-3 0,-1 2 0,1-2 0,0 3 0,0 0 0,-1 0 0,1 0 0,0 0 0,-1 0 0,1 0 0,-1 0 0,1 0 0,0 0 0,-1 0 0,1 0 0,0-3 0,-1 3 0,1-4 0,0 4 0,-1 0 0,1 0 0,0 0 0,0 0 0,-1 0 0,1 0 0,-1 0 0,1 0 0,0 0 0,-1 0 0,1 0 0,0 0 0,-1 0 0,1 0 0,-1 0 0,1-3 0,0 3 0,-1-3 0,1 3 0,0 0 0,0 0 0,-1 0 0,1 0 0,0 0 0,-1 0 0,1 0 0,0 0 0,-1 0 0,1 0 0,0 0 0,-1 0 0,1 0 0,0 0 0,0 0 0,-1 0 0,1 0 0,0 0 0,0 0 0,0 0 0,-1 0 0,1 0 0,0 0 0,0 0 0,-1 0 0,1 0 0,0-3 0,0 2 0,-1-2 0,1 3 0,-1 0 0,1 0 0,-1 0 0,1 0 0,0 0 0,-1 0 0,1 0 0,0 0 0,0-3 0,-1 2 0,1-2 0,0 3 0,-1 0 0,1 0 0,-1 0 0,0 0 0,1 0 0,-1 0 0,0-3 0,4 2 0,-3-2 0,3 3 0,-4 0 0,1-2 0,-4-2 0,0-2 0,-3-1 0,0 1 0,0 0 0,0-1 0,0 1 0,0-1 0,0 1 0,0-1 0,0 1 0,0-1 0,0 0 0,-3-3 0,-1-1 0,0 0 0,-3-3 0,6-10 0,-2 5 0,3-14 0,0 11 0,0 1 0,0-1 0,0-14 0,0 12 0,0-12 0,0-4 0,0 24 0,0-18 0,0 22 0,0-3 0,0 0 0,0 0 0,0 0 0,0 0 0,0-5 0,0 4 0,0-3 0,0 4 0,0 0 0,0 3 0,0-2 0,0 3 0,0-5 0,0-5 0,0 4 0,0-5 0,0 7 0,0 0 0,0-11 0,0 8 0,0-8 0,0 11 0,0 0 0,0 0 0,0-1 0,0-3 0,0 3 0,0-8 0,0 8 0,0-3 0,0 4 0,0-1 0,0 5 0,0-3 0,3 6 0,-2-6 0,2 6 0,-3-6 0,0 3 0,0-1 0,0-2 0,0 3 0,0-15 0,0 11 0,3-10 0,-2 7 0,2 1 0,-3-4 0,0 5 0,0 1 0,4-24 0,-3 18 0,2-19 0,-3 21 0,0 3 0,0-4 0,4 5 0,-3 0 0,2 0 0,-3 4 0,0-4 0,0 4 0,0-4 0,0 0 0,0 3 0,0-8 0,0 10 0,0-11 0,0 10 0,0-1 0,0 2 0,0-1 0,0 4 0,0-4 0,0 0 0,0 4 0,0-7 0,0 2 0,0-7 0,0 3 0,0-8 0,0 8 0,0-4 0,0 5 0,0 0 0,0 0 0,0 0 0,0 0 0,0 3 0,0-2 0,0 3 0,0-1 0,0 2 0,0-1 0,0 4 0,0-4 0,0 4 0,0 0 0,0 0 0,0-3 0,0-5 0,0 3 0,0-1 0,0 2 0,0 3 0,0-2 0,0-1 0,0 4 0,0-4 0,-3 4 0,2-3 0,-2 2 0,3-3 0,0 4 0,0 1 0,0-1 0,0 0 0,0 0 0,0 0 0,-3 0 0,2 1 0,-2-1 0,3 0 0,0 0 0,0 0 0,0-3 0,-3 2 0,2-6 0,-2 6 0,3-6 0,-3 6 0,2-2 0,-2-1 0,3 3 0,-3-2 0,3 3 0,-3 1 0,3-1 0,-3 3 0,2-2 0,-2 2 0,0 0 0,2-2 0,-5 2 0,5-2 0,-5 2 0,6-2 0,-6 5 0,2-2 0,-2 3 0,0 0 0,-1 0 0,1 0 0,0 0 0,-1 0 0,0 0 0,1 0 0,-1 0 0,1 0 0,-1 0 0,0 0 0,1 0 0,-1 0 0,0 0 0,0 0 0,0 0 0,0 0 0,-3 0 0,2 0 0,-2 0 0,3 0 0,-4 0 0,3 0 0,-2 0 0,-1 0 0,4 0 0,-4 0 0,1 0 0,2 0 0,-3 0 0,1 0 0,2 0 0,-3 0 0,5 0 0,-5 0 0,3 0 0,-2 0 0,3 0 0,0 0 0,0 0 0,0 0 0,0 0 0,0 0 0,1 0 0,-1 0 0,0 0 0,0 0 0,0 0 0,1 0 0,-1 0 0,0 0 0,0 0 0,0 0 0,0 0 0,0 0 0,-3 0 0,2 0 0,-3 0 0,5 0 0,-5 0 0,3 0 0,-6 0 0,6 0 0,-2 0 0,-1 0 0,4 0 0,-4 0 0,0 0 0,4 0 0,-4 0 0,4 0 0,0 0 0,0 0 0,-3 0 0,2 0 0,-2 0 0,-1 0 0,3 0 0,-6 0 0,6 0 0,-6 0 0,6 0 0,-2 0 0,-1 0 0,3 0 0,-2 0 0,-1 0 0,4 0 0,-4 0 0,4 0 0,0 0 0,-3 0 0,3 3 0,-3-2 0,3 2 0,0-3 0,0 0 0,0 0 0,0 0 0,1 0 0,-1 0 0,0 0 0,0 0 0,0 0 0,0 0 0,0 0 0,-3 0 0,2 0 0,-3 0 0,5 0 0,-1 0 0,0 0 0,0 0 0,0 0 0,0 0 0,0 0 0,1 0 0,-1 0 0,0 0 0,1 0 0,-1 0 0,0 0 0,0 0 0,0 0 0,1 0 0,-1 0 0,0 0 0,0 0 0,1 0 0,-1 0 0,0 0 0,0 0 0,1 0 0,-1 0 0,1 0 0,-1 0 0,1 0 0,-1 0 0,1 0 0,-1 0 0,1 0 0,-1 0 0,1 0 0,-1 0 0,0 0 0,0 0 0,1 0 0,-1 0 0,0 0 0,0 0 0,0 0 0,0 0 0,1 0 0,-1 0 0,0 0 0,0 0 0,0 0 0,0 0 0,0 0 0,0 0 0,1 0 0,-1 0 0,1 0 0,-1 0 0,1 0 0,0 0 0,-1 0 0,1 0 0,2 3 0,-2-3 0,2 6 0,-2-5 0,-1 2 0,0 0 0,0-2 0,0 5 0,0-5 0,0 5 0,0-6 0,1 6 0,-1-5 0,0 2 0,3 0 0,-2-2 0,2 2 0,-3 0 0,1-2 0,-1 5 0,0-6 0,0 6 0,1-5 0,-1 2 0,0 0 0,0-2 0,0 5 0,0-3 0,1 1 0,-1 2 0,0-5 0,0 2 0,0 0 0,1-3 0,-1 6 0,0-5 0,0 2 0,0 0 0,1-2 0,-1 4 0,0-4 0,0 5 0,0-5 0,-3 5 0,3-5 0,0 5 0,1-2 0,2-1 0,-3 3 0,0-5 0,0 5 0,0-5 0,0 5 0,1-5 0,-1 5 0,0-6 0,3 6 0,-2-5 0,2 2 0,1 0 0,-3-2 0,2 2 0,-3 0 0,0-2 0,1 4 0,-1-4 0,3 5 0,-1-5 0,1 2 0,-3 0 0,0 0 0,1 1 0,-1 1 0,1-4 0,-1 2 0,0 0 0,1-2 0,-1 5 0,0-5 0,0 4 0,1-4 0,-1 2 0,3 0 0,-2-2 0,3 2 0,-1 0 0,-2-3 0,2 3 0,0 0 0,-2-2 0,2 2 0,-3-3 0,4 3 0,-3-2 0,2 2 0,-3-3 0,3 3 0,-2-2 0,3 5 0,-4-5 0,0 5 0,0-6 0,0 6 0,0-5 0,4 5 0,-3-6 0,2 6 0,-3-5 0,1 5 0,-1-6 0,3 6 0,-2-5 0,2 5 0,-3-5 0,4 5 0,-4-5 0,4 5 0,-4-3 0,0 1 0,0 2 0,0-5 0,0 5 0,-3-2 0,2 3 0,-3-3 0,1 2 0,2-2 0,-2 3 0,3-3 0,0 2 0,0-2 0,0-1 0,1 3 0,-1-5 0,0 5 0,0-2 0,0-1 0,1 3 0,-1-2 0,0 0 0,0 2 0,0-3 0,0 4 0,0-3 0,0 2 0,0-5 0,1 5 0,-1-2 0,0-1 0,-4 4 0,4-7 0,-4 7 0,4-3 0,0-1 0,0 3 0,0-5 0,-3 5 0,2-2 0,-2 0 0,3 2 0,0-2 0,0 0 0,-4 2 0,4-2 0,-4 0 0,4 2 0,0-5 0,-3 5 0,2-2 0,-3 0 0,5 2 0,-1-5 0,0 5 0,0-5 0,0 5 0,0-5 0,1 5 0,-1-6 0,0 6 0,0-5 0,0 5 0,0-5 0,3 5 0,-2-5 0,2 5 0,-2-5 0,-1 5 0,0-6 0,3 6 0,-2-2 0,2 0 0,-3 2 0,0-5 0,3 5 0,-2-6 0,3 6 0,-4-5 0,3 5 0,-2-2 0,2 0 0,-3 2 0,0-3 0,0 1 0,0 2 0,1-2 0,-1 0 0,0 2 0,0-3 0,0 4 0,1-3 0,-1 2 0,0-3 0,0 1 0,3 2 0,-2-2 0,2 0 0,-2 2 0,-1-3 0,0 1 0,3 2 0,-2-5 0,5 5 0,-5-5 0,2 4 0,-3-4 0,1 5 0,-1-2 0,0-1 0,4 3 0,-4-5 0,4 2 0,-1 0 0,-2-2 0,2 2 0,0 0 0,-2-3 0,6 6 0,-6-5 0,2 5 0,-3-5 0,0 2 0,0 0 0,0-2 0,4 5 0,-4-5 0,4 5 0,-4-3 0,0 1 0,0-1 0,4 0 0,-4-3 0,4 3 0,-1 1 0,-2-4 0,2 3 0,-3 0 0,0-2 0,0 5 0,-3-2 0,3 2 0,-3-2 0,3 2 0,1-5 0,-1 4 0,0-4 0,1 2 0,2 0 0,-2-2 0,2 2 0,1 0 0,-4-2 0,7 5 0,-6-6 0,5 6 0,-5-5 0,2 2 0,0 0 0,-2-2 0,3 5 0,-4-6 0,3 6 0,-2-5 0,2 2 0,1 0 0,-4-2 0,4 5 0,-4-5 0,3 5 0,-2-6 0,2 6 0,-3-2 0,3 3 0,-1-4 0,4 3 0,-5-5 0,2 5 0,0-3 0,-2 1 0,2 2 0,-3-2 0,0 3 0,0 0 0,1-4 0,-1 3 0,0-2 0,0 3 0,0-4 0,1 3 0,-1-2 0,0 0 0,0 2 0,0-2 0,0-1 0,3 3 0,-2-5 0,5 5 0,-5-5 0,3 2 0,-6-3 0,1 0 0,-1 2 0,2-1 0,1 5 0,-1-2 0,0 2 0,0-2 0,1-1 0,2 0 0,-2 0 0,5 4 0,-4-4 0,4 3 0,-5-5 0,5 5 0,-5-6 0,6 6 0,-6-5 0,2 5 0,-3-2 0,1 2 0,-1-2 0,0 2 0,1-6 0,2 6 0,-2-5 0,3 5 0,-1-3 0,-2 1 0,2-1 0,0-1 0,-1-1 0,1 2 0,0 0 0,-2-2 0,3 1 0,-4-2 0,3 3 0,-1-2 0,1 2 0,1 0 0,-3 0 0,3 3 0,-3-2 0,2 2 0,1-3 0,3 4 0,-2-4 0,-2 0 0,1-3 0,0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5455"/>
          </a:xfrm>
          <a:prstGeom prst="rect">
            <a:avLst/>
          </a:prstGeom>
        </p:spPr>
        <p:txBody>
          <a:bodyPr vert="horz" lIns="92930" tIns="46465" rIns="92930" bIns="46465" rtlCol="0"/>
          <a:lstStyle>
            <a:lvl1pPr algn="l">
              <a:defRPr sz="1200">
                <a:latin typeface="Times New Roman" panose="02020603050405020304" pitchFamily="18" charset="0"/>
              </a:defRPr>
            </a:lvl1pPr>
          </a:lstStyle>
          <a:p>
            <a:endParaRPr lang="en-US" dirty="0"/>
          </a:p>
        </p:txBody>
      </p:sp>
      <p:sp>
        <p:nvSpPr>
          <p:cNvPr id="3" name="Date Placeholder 2"/>
          <p:cNvSpPr>
            <a:spLocks noGrp="1"/>
          </p:cNvSpPr>
          <p:nvPr>
            <p:ph type="dt" idx="1"/>
          </p:nvPr>
        </p:nvSpPr>
        <p:spPr>
          <a:xfrm>
            <a:off x="3939466" y="0"/>
            <a:ext cx="3013763" cy="465455"/>
          </a:xfrm>
          <a:prstGeom prst="rect">
            <a:avLst/>
          </a:prstGeom>
        </p:spPr>
        <p:txBody>
          <a:bodyPr vert="horz" lIns="92930" tIns="46465" rIns="92930" bIns="46465" rtlCol="0"/>
          <a:lstStyle>
            <a:lvl1pPr algn="r">
              <a:defRPr sz="1200">
                <a:latin typeface="Times New Roman" panose="02020603050405020304" pitchFamily="18" charset="0"/>
              </a:defRPr>
            </a:lvl1pPr>
          </a:lstStyle>
          <a:p>
            <a:fld id="{5DE148D2-E0F1-9C42-9977-5BD25D7B654B}" type="datetimeFigureOut">
              <a:rPr lang="en-US" smtClean="0"/>
              <a:pPr/>
              <a:t>8/25/20</a:t>
            </a:fld>
            <a:endParaRPr lang="en-US" dirty="0"/>
          </a:p>
        </p:txBody>
      </p:sp>
      <p:sp>
        <p:nvSpPr>
          <p:cNvPr id="4" name="Slide Image Placeholder 3"/>
          <p:cNvSpPr>
            <a:spLocks noGrp="1" noRot="1" noChangeAspect="1"/>
          </p:cNvSpPr>
          <p:nvPr>
            <p:ph type="sldImg" idx="2"/>
          </p:nvPr>
        </p:nvSpPr>
        <p:spPr>
          <a:xfrm>
            <a:off x="374650" y="698500"/>
            <a:ext cx="6205538" cy="3490913"/>
          </a:xfrm>
          <a:prstGeom prst="rect">
            <a:avLst/>
          </a:prstGeom>
          <a:noFill/>
          <a:ln w="12700">
            <a:solidFill>
              <a:prstClr val="black"/>
            </a:solidFill>
          </a:ln>
        </p:spPr>
        <p:txBody>
          <a:bodyPr vert="horz" lIns="92930" tIns="46465" rIns="92930" bIns="46465" rtlCol="0" anchor="ctr"/>
          <a:lstStyle/>
          <a:p>
            <a:endParaRPr lang="en-US" dirty="0"/>
          </a:p>
        </p:txBody>
      </p:sp>
      <p:sp>
        <p:nvSpPr>
          <p:cNvPr id="5" name="Notes Placeholder 4"/>
          <p:cNvSpPr>
            <a:spLocks noGrp="1"/>
          </p:cNvSpPr>
          <p:nvPr>
            <p:ph type="body" sz="quarter" idx="3"/>
          </p:nvPr>
        </p:nvSpPr>
        <p:spPr>
          <a:xfrm>
            <a:off x="695484" y="4421823"/>
            <a:ext cx="5563870" cy="4189095"/>
          </a:xfrm>
          <a:prstGeom prst="rect">
            <a:avLst/>
          </a:prstGeom>
        </p:spPr>
        <p:txBody>
          <a:bodyPr vert="horz" lIns="92930" tIns="46465" rIns="92930" bIns="46465"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42029"/>
            <a:ext cx="3013763" cy="465455"/>
          </a:xfrm>
          <a:prstGeom prst="rect">
            <a:avLst/>
          </a:prstGeom>
        </p:spPr>
        <p:txBody>
          <a:bodyPr vert="horz" lIns="92930" tIns="46465" rIns="92930" bIns="46465" rtlCol="0" anchor="b"/>
          <a:lstStyle>
            <a:lvl1pPr algn="l">
              <a:defRPr sz="1200">
                <a:latin typeface="Times New Roman" panose="02020603050405020304" pitchFamily="18" charset="0"/>
              </a:defRPr>
            </a:lvl1pPr>
          </a:lstStyle>
          <a:p>
            <a:endParaRPr lang="en-US" dirty="0"/>
          </a:p>
        </p:txBody>
      </p:sp>
      <p:sp>
        <p:nvSpPr>
          <p:cNvPr id="7" name="Slide Number Placeholder 6"/>
          <p:cNvSpPr>
            <a:spLocks noGrp="1"/>
          </p:cNvSpPr>
          <p:nvPr>
            <p:ph type="sldNum" sz="quarter" idx="5"/>
          </p:nvPr>
        </p:nvSpPr>
        <p:spPr>
          <a:xfrm>
            <a:off x="3939466" y="8842029"/>
            <a:ext cx="3013763" cy="465455"/>
          </a:xfrm>
          <a:prstGeom prst="rect">
            <a:avLst/>
          </a:prstGeom>
        </p:spPr>
        <p:txBody>
          <a:bodyPr vert="horz" lIns="92930" tIns="46465" rIns="92930" bIns="46465" rtlCol="0" anchor="b"/>
          <a:lstStyle>
            <a:lvl1pPr algn="r">
              <a:defRPr sz="1200">
                <a:latin typeface="Times New Roman" panose="02020603050405020304" pitchFamily="18" charset="0"/>
              </a:defRPr>
            </a:lvl1pPr>
          </a:lstStyle>
          <a:p>
            <a:fld id="{D6C17347-A917-0446-92E8-CC088B7554F6}" type="slidenum">
              <a:rPr lang="en-US" smtClean="0"/>
              <a:pPr/>
              <a:t>‹#›</a:t>
            </a:fld>
            <a:endParaRPr lang="en-US" dirty="0"/>
          </a:p>
        </p:txBody>
      </p:sp>
    </p:spTree>
    <p:extLst>
      <p:ext uri="{BB962C8B-B14F-4D97-AF65-F5344CB8AC3E}">
        <p14:creationId xmlns:p14="http://schemas.microsoft.com/office/powerpoint/2010/main" val="72222759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Times New Roman" panose="02020603050405020304" pitchFamily="18" charset="0"/>
        <a:ea typeface="+mn-ea"/>
        <a:cs typeface="+mn-cs"/>
      </a:defRPr>
    </a:lvl1pPr>
    <a:lvl2pPr marL="457200" algn="l" defTabSz="457200" rtl="0" eaLnBrk="1" latinLnBrk="0" hangingPunct="1">
      <a:defRPr sz="1200" kern="1200">
        <a:solidFill>
          <a:schemeClr val="tx1"/>
        </a:solidFill>
        <a:latin typeface="Times New Roman" panose="02020603050405020304" pitchFamily="18" charset="0"/>
        <a:ea typeface="+mn-ea"/>
        <a:cs typeface="+mn-cs"/>
      </a:defRPr>
    </a:lvl2pPr>
    <a:lvl3pPr marL="914400" algn="l" defTabSz="457200" rtl="0" eaLnBrk="1" latinLnBrk="0" hangingPunct="1">
      <a:defRPr sz="1200" kern="1200">
        <a:solidFill>
          <a:schemeClr val="tx1"/>
        </a:solidFill>
        <a:latin typeface="Times New Roman" panose="02020603050405020304" pitchFamily="18" charset="0"/>
        <a:ea typeface="+mn-ea"/>
        <a:cs typeface="+mn-cs"/>
      </a:defRPr>
    </a:lvl3pPr>
    <a:lvl4pPr marL="1371600" algn="l" defTabSz="457200" rtl="0" eaLnBrk="1" latinLnBrk="0" hangingPunct="1">
      <a:defRPr sz="1200" kern="1200">
        <a:solidFill>
          <a:schemeClr val="tx1"/>
        </a:solidFill>
        <a:latin typeface="Times New Roman" panose="02020603050405020304" pitchFamily="18" charset="0"/>
        <a:ea typeface="+mn-ea"/>
        <a:cs typeface="+mn-cs"/>
      </a:defRPr>
    </a:lvl4pPr>
    <a:lvl5pPr marL="1828800" algn="l" defTabSz="457200" rtl="0" eaLnBrk="1" latinLnBrk="0" hangingPunct="1">
      <a:defRPr sz="1200" kern="1200">
        <a:solidFill>
          <a:schemeClr val="tx1"/>
        </a:solidFill>
        <a:latin typeface="Times New Roman" panose="02020603050405020304" pitchFamily="18" charset="0"/>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lvl="0"/>
            <a:fld id="{DA1CB482-F0AD-4F3A-83FB-5409690D1158}" type="slidenum">
              <a:rPr lang="en-US"/>
              <a:t>3</a:t>
            </a:fld>
            <a:endParaRPr lang="en-US" dirty="0"/>
          </a:p>
        </p:txBody>
      </p:sp>
    </p:spTree>
    <p:extLst>
      <p:ext uri="{BB962C8B-B14F-4D97-AF65-F5344CB8AC3E}">
        <p14:creationId xmlns:p14="http://schemas.microsoft.com/office/powerpoint/2010/main" val="3322104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62105A-C5AC-3C4A-909D-DD78A6853B00}" type="slidenum">
              <a:rPr lang="en-US" smtClean="0"/>
              <a:t>13</a:t>
            </a:fld>
            <a:endParaRPr lang="en-US" dirty="0"/>
          </a:p>
        </p:txBody>
      </p:sp>
    </p:spTree>
    <p:extLst>
      <p:ext uri="{BB962C8B-B14F-4D97-AF65-F5344CB8AC3E}">
        <p14:creationId xmlns:p14="http://schemas.microsoft.com/office/powerpoint/2010/main" val="7166461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62105A-C5AC-3C4A-909D-DD78A6853B00}" type="slidenum">
              <a:rPr lang="en-US" smtClean="0"/>
              <a:t>14</a:t>
            </a:fld>
            <a:endParaRPr lang="en-US" dirty="0"/>
          </a:p>
        </p:txBody>
      </p:sp>
    </p:spTree>
    <p:extLst>
      <p:ext uri="{BB962C8B-B14F-4D97-AF65-F5344CB8AC3E}">
        <p14:creationId xmlns:p14="http://schemas.microsoft.com/office/powerpoint/2010/main" val="14710131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62105A-C5AC-3C4A-909D-DD78A6853B00}" type="slidenum">
              <a:rPr lang="en-US" smtClean="0"/>
              <a:t>17</a:t>
            </a:fld>
            <a:endParaRPr lang="en-US" dirty="0"/>
          </a:p>
        </p:txBody>
      </p:sp>
    </p:spTree>
    <p:extLst>
      <p:ext uri="{BB962C8B-B14F-4D97-AF65-F5344CB8AC3E}">
        <p14:creationId xmlns:p14="http://schemas.microsoft.com/office/powerpoint/2010/main" val="4924774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62105A-C5AC-3C4A-909D-DD78A6853B00}" type="slidenum">
              <a:rPr lang="en-US" smtClean="0"/>
              <a:t>18</a:t>
            </a:fld>
            <a:endParaRPr lang="en-US" dirty="0"/>
          </a:p>
        </p:txBody>
      </p:sp>
    </p:spTree>
    <p:extLst>
      <p:ext uri="{BB962C8B-B14F-4D97-AF65-F5344CB8AC3E}">
        <p14:creationId xmlns:p14="http://schemas.microsoft.com/office/powerpoint/2010/main" val="1202445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62105A-C5AC-3C4A-909D-DD78A6853B00}" type="slidenum">
              <a:rPr lang="en-US" smtClean="0"/>
              <a:t>19</a:t>
            </a:fld>
            <a:endParaRPr lang="en-US" dirty="0"/>
          </a:p>
        </p:txBody>
      </p:sp>
    </p:spTree>
    <p:extLst>
      <p:ext uri="{BB962C8B-B14F-4D97-AF65-F5344CB8AC3E}">
        <p14:creationId xmlns:p14="http://schemas.microsoft.com/office/powerpoint/2010/main" val="20377480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chemeClr val="accent6"/>
                </a:solidFill>
              </a:rPr>
              <a:t> Intrastate is actually more tricky than 506(b) because of practical difficulty of not accidentally making offers to investors in other states.  You need federal and state exemptions. Each state has its own laws and rules. Offers are normally the regulated activity as well as sales.  But Reg. D Rules 505, 506 (b) and 506(c) look to investors not offerees This is a huge benefit to you. 506(b) is the most well known and time tested.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schemeClr val="accent6"/>
              </a:solidFill>
            </a:endParaRPr>
          </a:p>
          <a:p>
            <a:r>
              <a:rPr lang="en-US" dirty="0">
                <a:solidFill>
                  <a:schemeClr val="accent6"/>
                </a:solidFill>
              </a:rPr>
              <a:t> </a:t>
            </a:r>
          </a:p>
          <a:p>
            <a:pPr lvl="0"/>
            <a:r>
              <a:rPr lang="en-US" dirty="0">
                <a:solidFill>
                  <a:schemeClr val="accent6"/>
                </a:solidFill>
              </a:rPr>
              <a:t>For people you already know or are willing to get to know properly—you can use the private placement exception: 506(b). The SEC has guidelines on how to convert strangers into preexisting relationships. Its takes effort.  </a:t>
            </a:r>
          </a:p>
          <a:p>
            <a:pPr lvl="0"/>
            <a:r>
              <a:rPr lang="en-US" dirty="0">
                <a:solidFill>
                  <a:schemeClr val="accent6"/>
                </a:solidFill>
              </a:rPr>
              <a:t>For general population solicitations—you can use the 506(c) </a:t>
            </a:r>
            <a:br>
              <a:rPr lang="en-US" dirty="0">
                <a:solidFill>
                  <a:schemeClr val="accent6"/>
                </a:solidFill>
              </a:rPr>
            </a:br>
            <a:r>
              <a:rPr lang="en-US" dirty="0"/>
              <a:t>exemption, but its complicated.  Only accredited investors.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schemeClr val="accent6"/>
              </a:solidFill>
            </a:endParaRPr>
          </a:p>
          <a:p>
            <a:endParaRPr lang="en-US" dirty="0"/>
          </a:p>
        </p:txBody>
      </p:sp>
      <p:sp>
        <p:nvSpPr>
          <p:cNvPr id="4" name="Slide Number Placeholder 3"/>
          <p:cNvSpPr>
            <a:spLocks noGrp="1"/>
          </p:cNvSpPr>
          <p:nvPr>
            <p:ph type="sldNum" sz="quarter" idx="5"/>
          </p:nvPr>
        </p:nvSpPr>
        <p:spPr/>
        <p:txBody>
          <a:bodyPr/>
          <a:lstStyle/>
          <a:p>
            <a:fld id="{D6C17347-A917-0446-92E8-CC088B7554F6}" type="slidenum">
              <a:rPr lang="en-US" smtClean="0"/>
              <a:pPr/>
              <a:t>21</a:t>
            </a:fld>
            <a:endParaRPr lang="en-US" dirty="0"/>
          </a:p>
        </p:txBody>
      </p:sp>
    </p:spTree>
    <p:extLst>
      <p:ext uri="{BB962C8B-B14F-4D97-AF65-F5344CB8AC3E}">
        <p14:creationId xmlns:p14="http://schemas.microsoft.com/office/powerpoint/2010/main" val="1583638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262105A-C5AC-3C4A-909D-DD78A6853B00}" type="slidenum">
              <a:rPr lang="en-US" smtClean="0"/>
              <a:pPr/>
              <a:t>23</a:t>
            </a:fld>
            <a:endParaRPr lang="en-US" dirty="0"/>
          </a:p>
        </p:txBody>
      </p:sp>
    </p:spTree>
    <p:extLst>
      <p:ext uri="{BB962C8B-B14F-4D97-AF65-F5344CB8AC3E}">
        <p14:creationId xmlns:p14="http://schemas.microsoft.com/office/powerpoint/2010/main" val="15869736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C17347-A917-0446-92E8-CC088B7554F6}" type="slidenum">
              <a:rPr lang="en-US" smtClean="0"/>
              <a:pPr/>
              <a:t>26</a:t>
            </a:fld>
            <a:endParaRPr lang="en-US" dirty="0"/>
          </a:p>
        </p:txBody>
      </p:sp>
    </p:spTree>
    <p:extLst>
      <p:ext uri="{BB962C8B-B14F-4D97-AF65-F5344CB8AC3E}">
        <p14:creationId xmlns:p14="http://schemas.microsoft.com/office/powerpoint/2010/main" val="567059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F3307FB-EC29-41E0-BC9A-B771A2F07514}" type="slidenum">
              <a:rPr lang="en-US"/>
              <a:pPr fontAlgn="base">
                <a:spcBef>
                  <a:spcPct val="0"/>
                </a:spcBef>
                <a:spcAft>
                  <a:spcPct val="0"/>
                </a:spcAft>
              </a:pPr>
              <a:t>28</a:t>
            </a:fld>
            <a:endParaRPr lang="en-US" dirty="0"/>
          </a:p>
        </p:txBody>
      </p:sp>
      <p:sp>
        <p:nvSpPr>
          <p:cNvPr id="614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1444" name="Rectangle 4"/>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Have you been paying to the stock market? </a:t>
            </a:r>
          </a:p>
          <a:p>
            <a:pPr>
              <a:spcBef>
                <a:spcPct val="0"/>
              </a:spcBef>
            </a:pPr>
            <a:endParaRPr lang="en-US" dirty="0"/>
          </a:p>
          <a:p>
            <a:pPr>
              <a:spcBef>
                <a:spcPct val="0"/>
              </a:spcBef>
            </a:pPr>
            <a:r>
              <a:rPr lang="en-US" dirty="0"/>
              <a:t>Have you been paying attention real estate market? </a:t>
            </a:r>
          </a:p>
          <a:p>
            <a:pPr>
              <a:spcBef>
                <a:spcPct val="0"/>
              </a:spcBef>
            </a:pPr>
            <a:endParaRPr lang="en-US" dirty="0"/>
          </a:p>
          <a:p>
            <a:pPr>
              <a:spcBef>
                <a:spcPct val="0"/>
              </a:spcBef>
            </a:pPr>
            <a:r>
              <a:rPr lang="en-US" dirty="0"/>
              <a:t>What do you about your finances?</a:t>
            </a:r>
            <a:r>
              <a:rPr lang="en-US" baseline="0" dirty="0"/>
              <a:t> </a:t>
            </a:r>
            <a:endParaRPr lang="en-US" dirty="0"/>
          </a:p>
        </p:txBody>
      </p:sp>
    </p:spTree>
    <p:extLst>
      <p:ext uri="{BB962C8B-B14F-4D97-AF65-F5344CB8AC3E}">
        <p14:creationId xmlns:p14="http://schemas.microsoft.com/office/powerpoint/2010/main" val="19130400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650" y="698500"/>
            <a:ext cx="6205538" cy="3490913"/>
          </a:xfrm>
        </p:spPr>
      </p:sp>
      <p:sp>
        <p:nvSpPr>
          <p:cNvPr id="3" name="Notes Placeholder 2"/>
          <p:cNvSpPr>
            <a:spLocks noGrp="1"/>
          </p:cNvSpPr>
          <p:nvPr>
            <p:ph type="body" idx="1"/>
          </p:nvPr>
        </p:nvSpPr>
        <p:spPr/>
        <p:txBody>
          <a:bodyPr/>
          <a:lstStyle/>
          <a:p>
            <a:r>
              <a:rPr lang="en-US" dirty="0">
                <a:latin typeface="Arial" charset="0"/>
              </a:rPr>
              <a:t>Okay, so let me explain, so if you went into Google right now and you ‘Googled’ CD rates, you’d find that CD’s are paying 1.3% okay? </a:t>
            </a:r>
            <a:endParaRPr lang="en-US" dirty="0"/>
          </a:p>
        </p:txBody>
      </p:sp>
      <p:sp>
        <p:nvSpPr>
          <p:cNvPr id="4" name="Slide Number Placeholder 3"/>
          <p:cNvSpPr>
            <a:spLocks noGrp="1"/>
          </p:cNvSpPr>
          <p:nvPr>
            <p:ph type="sldNum" sz="quarter" idx="10"/>
          </p:nvPr>
        </p:nvSpPr>
        <p:spPr>
          <a:xfrm>
            <a:off x="3939466" y="8842029"/>
            <a:ext cx="3013763" cy="465455"/>
          </a:xfrm>
          <a:prstGeom prst="rect">
            <a:avLst/>
          </a:prstGeom>
        </p:spPr>
        <p:txBody>
          <a:bodyPr/>
          <a:lstStyle/>
          <a:p>
            <a:pPr>
              <a:defRPr/>
            </a:pPr>
            <a:fld id="{15E1A890-0168-4142-89F8-9CC83AC9BC8E}" type="slidenum">
              <a:rPr lang="en-GB" smtClean="0"/>
              <a:pPr>
                <a:defRPr/>
              </a:pPr>
              <a:t>29</a:t>
            </a:fld>
            <a:endParaRPr lang="en-GB" dirty="0"/>
          </a:p>
        </p:txBody>
      </p:sp>
    </p:spTree>
    <p:extLst>
      <p:ext uri="{BB962C8B-B14F-4D97-AF65-F5344CB8AC3E}">
        <p14:creationId xmlns:p14="http://schemas.microsoft.com/office/powerpoint/2010/main" val="2075624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C17347-A917-0446-92E8-CC088B7554F6}" type="slidenum">
              <a:rPr lang="en-US" smtClean="0"/>
              <a:pPr/>
              <a:t>4</a:t>
            </a:fld>
            <a:endParaRPr lang="en-US" dirty="0"/>
          </a:p>
        </p:txBody>
      </p:sp>
    </p:spTree>
    <p:extLst>
      <p:ext uri="{BB962C8B-B14F-4D97-AF65-F5344CB8AC3E}">
        <p14:creationId xmlns:p14="http://schemas.microsoft.com/office/powerpoint/2010/main" val="30434788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650" y="698500"/>
            <a:ext cx="6205538" cy="3490913"/>
          </a:xfrm>
        </p:spPr>
      </p:sp>
      <p:sp>
        <p:nvSpPr>
          <p:cNvPr id="3" name="Notes Placeholder 2"/>
          <p:cNvSpPr>
            <a:spLocks noGrp="1"/>
          </p:cNvSpPr>
          <p:nvPr>
            <p:ph type="body" idx="1"/>
          </p:nvPr>
        </p:nvSpPr>
        <p:spPr/>
        <p:txBody>
          <a:bodyPr/>
          <a:lstStyle/>
          <a:p>
            <a:r>
              <a:rPr lang="en-US" dirty="0">
                <a:latin typeface="Arial" charset="0"/>
              </a:rPr>
              <a:t>Okay, so let me explain, so if you went into Google right now and you ‘Googled’ CD rates, you’d find that CD’s are paying 1% okay? </a:t>
            </a:r>
            <a:endParaRPr lang="en-US" dirty="0"/>
          </a:p>
        </p:txBody>
      </p:sp>
      <p:sp>
        <p:nvSpPr>
          <p:cNvPr id="4" name="Slide Number Placeholder 3"/>
          <p:cNvSpPr>
            <a:spLocks noGrp="1"/>
          </p:cNvSpPr>
          <p:nvPr>
            <p:ph type="sldNum" sz="quarter" idx="10"/>
          </p:nvPr>
        </p:nvSpPr>
        <p:spPr>
          <a:xfrm>
            <a:off x="3939466" y="8842029"/>
            <a:ext cx="3013763" cy="465455"/>
          </a:xfrm>
          <a:prstGeom prst="rect">
            <a:avLst/>
          </a:prstGeom>
        </p:spPr>
        <p:txBody>
          <a:bodyPr/>
          <a:lstStyle/>
          <a:p>
            <a:pPr>
              <a:defRPr/>
            </a:pPr>
            <a:fld id="{15E1A890-0168-4142-89F8-9CC83AC9BC8E}" type="slidenum">
              <a:rPr lang="en-GB" smtClean="0"/>
              <a:pPr>
                <a:defRPr/>
              </a:pPr>
              <a:t>30</a:t>
            </a:fld>
            <a:endParaRPr lang="en-GB" dirty="0"/>
          </a:p>
        </p:txBody>
      </p:sp>
    </p:spTree>
    <p:extLst>
      <p:ext uri="{BB962C8B-B14F-4D97-AF65-F5344CB8AC3E}">
        <p14:creationId xmlns:p14="http://schemas.microsoft.com/office/powerpoint/2010/main" val="38161723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650" y="698500"/>
            <a:ext cx="6205538" cy="3490913"/>
          </a:xfrm>
        </p:spPr>
      </p:sp>
      <p:sp>
        <p:nvSpPr>
          <p:cNvPr id="3" name="Notes Placeholder 2"/>
          <p:cNvSpPr>
            <a:spLocks noGrp="1"/>
          </p:cNvSpPr>
          <p:nvPr>
            <p:ph type="body" idx="1"/>
          </p:nvPr>
        </p:nvSpPr>
        <p:spPr/>
        <p:txBody>
          <a:bodyPr/>
          <a:lstStyle/>
          <a:p>
            <a:r>
              <a:rPr lang="en-US" dirty="0">
                <a:latin typeface="Arial" charset="0"/>
              </a:rPr>
              <a:t>Okay, so let me explain, so if you went into Google right now and you ‘Googled’ CD rates, you’d find that CD’s are paying 1% okay? </a:t>
            </a:r>
            <a:endParaRPr lang="en-US" dirty="0"/>
          </a:p>
        </p:txBody>
      </p:sp>
      <p:sp>
        <p:nvSpPr>
          <p:cNvPr id="4" name="Slide Number Placeholder 3"/>
          <p:cNvSpPr>
            <a:spLocks noGrp="1"/>
          </p:cNvSpPr>
          <p:nvPr>
            <p:ph type="sldNum" sz="quarter" idx="10"/>
          </p:nvPr>
        </p:nvSpPr>
        <p:spPr>
          <a:xfrm>
            <a:off x="3939466" y="8842029"/>
            <a:ext cx="3013763" cy="465455"/>
          </a:xfrm>
          <a:prstGeom prst="rect">
            <a:avLst/>
          </a:prstGeom>
        </p:spPr>
        <p:txBody>
          <a:bodyPr/>
          <a:lstStyle/>
          <a:p>
            <a:pPr>
              <a:defRPr/>
            </a:pPr>
            <a:fld id="{15E1A890-0168-4142-89F8-9CC83AC9BC8E}" type="slidenum">
              <a:rPr lang="en-GB" smtClean="0"/>
              <a:pPr>
                <a:defRPr/>
              </a:pPr>
              <a:t>31</a:t>
            </a:fld>
            <a:endParaRPr lang="en-GB" dirty="0"/>
          </a:p>
        </p:txBody>
      </p:sp>
    </p:spTree>
    <p:extLst>
      <p:ext uri="{BB962C8B-B14F-4D97-AF65-F5344CB8AC3E}">
        <p14:creationId xmlns:p14="http://schemas.microsoft.com/office/powerpoint/2010/main" val="2141264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650" y="698500"/>
            <a:ext cx="6205538" cy="3490913"/>
          </a:xfrm>
        </p:spPr>
      </p:sp>
      <p:sp>
        <p:nvSpPr>
          <p:cNvPr id="3" name="Notes Placeholder 2"/>
          <p:cNvSpPr>
            <a:spLocks noGrp="1"/>
          </p:cNvSpPr>
          <p:nvPr>
            <p:ph type="body" idx="1"/>
          </p:nvPr>
        </p:nvSpPr>
        <p:spPr/>
        <p:txBody>
          <a:bodyPr/>
          <a:lstStyle/>
          <a:p>
            <a:r>
              <a:rPr lang="en-US" dirty="0"/>
              <a:t>NEED NEW PIC</a:t>
            </a:r>
            <a:r>
              <a:rPr lang="en-US" baseline="0" dirty="0"/>
              <a:t> OF GOOGLE S&amp;P 500 </a:t>
            </a:r>
          </a:p>
          <a:p>
            <a:endParaRPr lang="en-US" baseline="0" dirty="0"/>
          </a:p>
          <a:p>
            <a:r>
              <a:rPr lang="en-US" dirty="0">
                <a:latin typeface="Arial" charset="0"/>
              </a:rPr>
              <a:t>And if you couldn’t live with those low interest rates, you could put your money in the stock market okay?  But I don’t know about you; if you’ve been paying attention to the stock market lately, but the stock markets been getting hammered in 2014.  Okay, it was down 300 point the other day, it’s down 200 points today; it was down 400 points last week.  And so investors are scared, they are looking for somewhere to put their money.  Okay, stock markets only average 8% over the last 10 years and so </a:t>
            </a:r>
          </a:p>
          <a:p>
            <a:endParaRPr lang="en-US" dirty="0">
              <a:latin typeface="Arial" charset="0"/>
            </a:endParaRPr>
          </a:p>
          <a:p>
            <a:r>
              <a:rPr lang="en-US" dirty="0">
                <a:latin typeface="Arial" charset="0"/>
              </a:rPr>
              <a:t>And approximately 9% over the past 100 years. </a:t>
            </a:r>
            <a:endParaRPr lang="en-US" dirty="0"/>
          </a:p>
        </p:txBody>
      </p:sp>
      <p:sp>
        <p:nvSpPr>
          <p:cNvPr id="4" name="Slide Number Placeholder 3"/>
          <p:cNvSpPr>
            <a:spLocks noGrp="1"/>
          </p:cNvSpPr>
          <p:nvPr>
            <p:ph type="sldNum" sz="quarter" idx="10"/>
          </p:nvPr>
        </p:nvSpPr>
        <p:spPr>
          <a:xfrm>
            <a:off x="3939466" y="8842029"/>
            <a:ext cx="3013763" cy="465455"/>
          </a:xfrm>
          <a:prstGeom prst="rect">
            <a:avLst/>
          </a:prstGeom>
        </p:spPr>
        <p:txBody>
          <a:bodyPr/>
          <a:lstStyle/>
          <a:p>
            <a:pPr>
              <a:defRPr/>
            </a:pPr>
            <a:fld id="{15E1A890-0168-4142-89F8-9CC83AC9BC8E}" type="slidenum">
              <a:rPr lang="en-GB" smtClean="0"/>
              <a:pPr>
                <a:defRPr/>
              </a:pPr>
              <a:t>32</a:t>
            </a:fld>
            <a:endParaRPr lang="en-GB" dirty="0"/>
          </a:p>
        </p:txBody>
      </p:sp>
    </p:spTree>
    <p:extLst>
      <p:ext uri="{BB962C8B-B14F-4D97-AF65-F5344CB8AC3E}">
        <p14:creationId xmlns:p14="http://schemas.microsoft.com/office/powerpoint/2010/main" val="11207347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650" y="698500"/>
            <a:ext cx="6205538" cy="3490913"/>
          </a:xfrm>
        </p:spPr>
      </p:sp>
      <p:sp>
        <p:nvSpPr>
          <p:cNvPr id="3" name="Notes Placeholder 2"/>
          <p:cNvSpPr>
            <a:spLocks noGrp="1"/>
          </p:cNvSpPr>
          <p:nvPr>
            <p:ph type="body" idx="1"/>
          </p:nvPr>
        </p:nvSpPr>
        <p:spPr/>
        <p:txBody>
          <a:bodyPr/>
          <a:lstStyle/>
          <a:p>
            <a:r>
              <a:rPr lang="en-US" dirty="0"/>
              <a:t>NEED NEW PIC</a:t>
            </a:r>
            <a:r>
              <a:rPr lang="en-US" baseline="0" dirty="0"/>
              <a:t> OF GOOGLE S&amp;P 500 </a:t>
            </a:r>
          </a:p>
          <a:p>
            <a:endParaRPr lang="en-US" baseline="0" dirty="0"/>
          </a:p>
          <a:p>
            <a:r>
              <a:rPr lang="en-US" dirty="0">
                <a:latin typeface="Arial" charset="0"/>
              </a:rPr>
              <a:t>And if you couldn’t live with those low interest rates, you could put your money in the stock market okay?  But I don’t know about you; if you’ve been paying attention to the stock market lately, but the stock markets been getting hammered in 2014.  Okay, it was down 300 point the other day, it’s down 200 points today; it was down 400 points last week.  And so investors are scared, they are looking for somewhere to put their money.  Okay, stock markets only average 8% over the last 10 years and so </a:t>
            </a:r>
          </a:p>
          <a:p>
            <a:endParaRPr lang="en-US" dirty="0">
              <a:latin typeface="Arial" charset="0"/>
            </a:endParaRPr>
          </a:p>
          <a:p>
            <a:r>
              <a:rPr lang="en-US" dirty="0">
                <a:latin typeface="Arial" charset="0"/>
              </a:rPr>
              <a:t>And approximately 9% over the past 100 years. </a:t>
            </a:r>
            <a:endParaRPr lang="en-US" dirty="0"/>
          </a:p>
        </p:txBody>
      </p:sp>
      <p:sp>
        <p:nvSpPr>
          <p:cNvPr id="4" name="Slide Number Placeholder 3"/>
          <p:cNvSpPr>
            <a:spLocks noGrp="1"/>
          </p:cNvSpPr>
          <p:nvPr>
            <p:ph type="sldNum" sz="quarter" idx="10"/>
          </p:nvPr>
        </p:nvSpPr>
        <p:spPr>
          <a:xfrm>
            <a:off x="3939466" y="8842029"/>
            <a:ext cx="3013763" cy="465455"/>
          </a:xfrm>
          <a:prstGeom prst="rect">
            <a:avLst/>
          </a:prstGeom>
        </p:spPr>
        <p:txBody>
          <a:bodyPr/>
          <a:lstStyle/>
          <a:p>
            <a:pPr>
              <a:defRPr/>
            </a:pPr>
            <a:fld id="{15E1A890-0168-4142-89F8-9CC83AC9BC8E}" type="slidenum">
              <a:rPr lang="en-GB" smtClean="0"/>
              <a:pPr>
                <a:defRPr/>
              </a:pPr>
              <a:t>33</a:t>
            </a:fld>
            <a:endParaRPr lang="en-GB" dirty="0"/>
          </a:p>
        </p:txBody>
      </p:sp>
    </p:spTree>
    <p:extLst>
      <p:ext uri="{BB962C8B-B14F-4D97-AF65-F5344CB8AC3E}">
        <p14:creationId xmlns:p14="http://schemas.microsoft.com/office/powerpoint/2010/main" val="20908694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650" y="698500"/>
            <a:ext cx="6205538" cy="3490913"/>
          </a:xfrm>
        </p:spPr>
      </p:sp>
      <p:sp>
        <p:nvSpPr>
          <p:cNvPr id="3" name="Notes Placeholder 2"/>
          <p:cNvSpPr>
            <a:spLocks noGrp="1"/>
          </p:cNvSpPr>
          <p:nvPr>
            <p:ph type="body" idx="1"/>
          </p:nvPr>
        </p:nvSpPr>
        <p:spPr/>
        <p:txBody>
          <a:bodyPr/>
          <a:lstStyle/>
          <a:p>
            <a:r>
              <a:rPr lang="en-US" dirty="0"/>
              <a:t>NEED NEW PIC</a:t>
            </a:r>
            <a:r>
              <a:rPr lang="en-US" baseline="0" dirty="0"/>
              <a:t> OF GOOGLE S&amp;P 500 </a:t>
            </a:r>
          </a:p>
          <a:p>
            <a:endParaRPr lang="en-US" baseline="0" dirty="0"/>
          </a:p>
          <a:p>
            <a:r>
              <a:rPr lang="en-US" dirty="0">
                <a:latin typeface="Arial" charset="0"/>
              </a:rPr>
              <a:t>And if you couldn’t live with those low interest rates, you could put your money in the stock market okay?  But I don’t know about you; if you’ve been paying attention to the stock market lately, but the stock markets been getting hammered in 2014.  Okay, it was down 300 point the other day, it’s down 200 points today; it was down 400 points last week.  And so investors are scared, they are looking for somewhere to put their money.  Okay, stock markets only average 8% over the last 10 years and so </a:t>
            </a:r>
          </a:p>
          <a:p>
            <a:endParaRPr lang="en-US" dirty="0">
              <a:latin typeface="Arial" charset="0"/>
            </a:endParaRPr>
          </a:p>
          <a:p>
            <a:r>
              <a:rPr lang="en-US" dirty="0">
                <a:latin typeface="Arial" charset="0"/>
              </a:rPr>
              <a:t>And approximately 9% over the past 100 years. </a:t>
            </a:r>
            <a:endParaRPr lang="en-US" dirty="0"/>
          </a:p>
        </p:txBody>
      </p:sp>
      <p:sp>
        <p:nvSpPr>
          <p:cNvPr id="4" name="Slide Number Placeholder 3"/>
          <p:cNvSpPr>
            <a:spLocks noGrp="1"/>
          </p:cNvSpPr>
          <p:nvPr>
            <p:ph type="sldNum" sz="quarter" idx="10"/>
          </p:nvPr>
        </p:nvSpPr>
        <p:spPr>
          <a:xfrm>
            <a:off x="3939466" y="8842029"/>
            <a:ext cx="3013763" cy="465455"/>
          </a:xfrm>
          <a:prstGeom prst="rect">
            <a:avLst/>
          </a:prstGeom>
        </p:spPr>
        <p:txBody>
          <a:bodyPr/>
          <a:lstStyle/>
          <a:p>
            <a:pPr>
              <a:defRPr/>
            </a:pPr>
            <a:fld id="{15E1A890-0168-4142-89F8-9CC83AC9BC8E}" type="slidenum">
              <a:rPr lang="en-GB" smtClean="0"/>
              <a:pPr>
                <a:defRPr/>
              </a:pPr>
              <a:t>34</a:t>
            </a:fld>
            <a:endParaRPr lang="en-GB" dirty="0"/>
          </a:p>
        </p:txBody>
      </p:sp>
    </p:spTree>
    <p:extLst>
      <p:ext uri="{BB962C8B-B14F-4D97-AF65-F5344CB8AC3E}">
        <p14:creationId xmlns:p14="http://schemas.microsoft.com/office/powerpoint/2010/main" val="17001723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650" y="698500"/>
            <a:ext cx="6205538" cy="3490913"/>
          </a:xfrm>
        </p:spPr>
      </p:sp>
      <p:sp>
        <p:nvSpPr>
          <p:cNvPr id="3" name="Notes Placeholder 2"/>
          <p:cNvSpPr>
            <a:spLocks noGrp="1"/>
          </p:cNvSpPr>
          <p:nvPr>
            <p:ph type="body" idx="1"/>
          </p:nvPr>
        </p:nvSpPr>
        <p:spPr/>
        <p:txBody>
          <a:bodyPr/>
          <a:lstStyle/>
          <a:p>
            <a:r>
              <a:rPr lang="en-US" dirty="0"/>
              <a:t>NEED NEW PIC</a:t>
            </a:r>
            <a:r>
              <a:rPr lang="en-US" baseline="0" dirty="0"/>
              <a:t> OF GOOGLE S&amp;P 500 </a:t>
            </a:r>
          </a:p>
          <a:p>
            <a:endParaRPr lang="en-US" baseline="0" dirty="0"/>
          </a:p>
          <a:p>
            <a:r>
              <a:rPr lang="en-US" dirty="0">
                <a:latin typeface="Arial" charset="0"/>
              </a:rPr>
              <a:t>And if you couldn’t live with those low interest rates, you could put your money in the stock market okay?  But I don’t know about you; if you’ve been paying attention to the stock market lately, but the stock markets been getting hammered in 2014.  Okay, it was down 300 point the other day, it’s down 200 points today; it was down 400 points last week.  And so investors are scared, they are looking for somewhere to put their money.  Okay, stock markets only average 8% over the last 10 years and so </a:t>
            </a:r>
          </a:p>
          <a:p>
            <a:endParaRPr lang="en-US" dirty="0">
              <a:latin typeface="Arial" charset="0"/>
            </a:endParaRPr>
          </a:p>
          <a:p>
            <a:r>
              <a:rPr lang="en-US" dirty="0">
                <a:latin typeface="Arial" charset="0"/>
              </a:rPr>
              <a:t>And approximately 9% over the past 100 years. </a:t>
            </a:r>
            <a:endParaRPr lang="en-US" dirty="0"/>
          </a:p>
        </p:txBody>
      </p:sp>
      <p:sp>
        <p:nvSpPr>
          <p:cNvPr id="4" name="Slide Number Placeholder 3"/>
          <p:cNvSpPr>
            <a:spLocks noGrp="1"/>
          </p:cNvSpPr>
          <p:nvPr>
            <p:ph type="sldNum" sz="quarter" idx="10"/>
          </p:nvPr>
        </p:nvSpPr>
        <p:spPr>
          <a:xfrm>
            <a:off x="3939466" y="8842029"/>
            <a:ext cx="3013763" cy="465455"/>
          </a:xfrm>
          <a:prstGeom prst="rect">
            <a:avLst/>
          </a:prstGeom>
        </p:spPr>
        <p:txBody>
          <a:bodyPr/>
          <a:lstStyle/>
          <a:p>
            <a:pPr>
              <a:defRPr/>
            </a:pPr>
            <a:fld id="{15E1A890-0168-4142-89F8-9CC83AC9BC8E}" type="slidenum">
              <a:rPr lang="en-GB" smtClean="0"/>
              <a:pPr>
                <a:defRPr/>
              </a:pPr>
              <a:t>35</a:t>
            </a:fld>
            <a:endParaRPr lang="en-GB" dirty="0"/>
          </a:p>
        </p:txBody>
      </p:sp>
    </p:spTree>
    <p:extLst>
      <p:ext uri="{BB962C8B-B14F-4D97-AF65-F5344CB8AC3E}">
        <p14:creationId xmlns:p14="http://schemas.microsoft.com/office/powerpoint/2010/main" val="27103665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401k = this do-it-yourself pension system has failed because it expects individuals without investment expertise to reap the same results as a professional investor or trained money manager.  What results would you expect if you were asked to pull your own teeth or do your own electrical wiring?</a:t>
            </a:r>
          </a:p>
          <a:p>
            <a:r>
              <a:rPr lang="en-US" sz="1200" dirty="0"/>
              <a:t>-A worker making $90K per year will spend almost $300K in 401k fees over their lifetime</a:t>
            </a:r>
          </a:p>
          <a:p>
            <a:r>
              <a:rPr lang="en-US" sz="1200" dirty="0"/>
              <a:t>-In addition to the 3.1% mutual fund fees, 401k administrators charge an additional 1.3% - 1.5% annually bringing your total fee to 4.37%</a:t>
            </a:r>
          </a:p>
          <a:p>
            <a:endParaRPr lang="en-US" dirty="0"/>
          </a:p>
        </p:txBody>
      </p:sp>
      <p:sp>
        <p:nvSpPr>
          <p:cNvPr id="4" name="Slide Number Placeholder 3"/>
          <p:cNvSpPr>
            <a:spLocks noGrp="1"/>
          </p:cNvSpPr>
          <p:nvPr>
            <p:ph type="sldNum" sz="quarter" idx="5"/>
          </p:nvPr>
        </p:nvSpPr>
        <p:spPr/>
        <p:txBody>
          <a:bodyPr/>
          <a:lstStyle/>
          <a:p>
            <a:fld id="{D6C17347-A917-0446-92E8-CC088B7554F6}" type="slidenum">
              <a:rPr lang="en-US" smtClean="0"/>
              <a:pPr/>
              <a:t>44</a:t>
            </a:fld>
            <a:endParaRPr lang="en-US" dirty="0"/>
          </a:p>
        </p:txBody>
      </p:sp>
    </p:spTree>
    <p:extLst>
      <p:ext uri="{BB962C8B-B14F-4D97-AF65-F5344CB8AC3E}">
        <p14:creationId xmlns:p14="http://schemas.microsoft.com/office/powerpoint/2010/main" val="27370064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 used to sell this ALL the time when I was a financial planner</a:t>
            </a:r>
          </a:p>
          <a:p>
            <a:endParaRPr lang="en-US" dirty="0"/>
          </a:p>
        </p:txBody>
      </p:sp>
      <p:sp>
        <p:nvSpPr>
          <p:cNvPr id="4" name="Slide Number Placeholder 3"/>
          <p:cNvSpPr>
            <a:spLocks noGrp="1"/>
          </p:cNvSpPr>
          <p:nvPr>
            <p:ph type="sldNum" sz="quarter" idx="5"/>
          </p:nvPr>
        </p:nvSpPr>
        <p:spPr/>
        <p:txBody>
          <a:bodyPr/>
          <a:lstStyle/>
          <a:p>
            <a:fld id="{D6C17347-A917-0446-92E8-CC088B7554F6}" type="slidenum">
              <a:rPr lang="en-US" smtClean="0"/>
              <a:pPr/>
              <a:t>46</a:t>
            </a:fld>
            <a:endParaRPr lang="en-US" dirty="0"/>
          </a:p>
        </p:txBody>
      </p:sp>
    </p:spTree>
    <p:extLst>
      <p:ext uri="{BB962C8B-B14F-4D97-AF65-F5344CB8AC3E}">
        <p14:creationId xmlns:p14="http://schemas.microsoft.com/office/powerpoint/2010/main" val="15199647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207" name="Shape 2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651524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207" name="Shape 2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03926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hape 328"/>
          <p:cNvSpPr>
            <a:spLocks noGrp="1" noRot="1" noChangeAspect="1"/>
          </p:cNvSpPr>
          <p:nvPr>
            <p:ph type="sldImg"/>
          </p:nvPr>
        </p:nvSpPr>
        <p:spPr>
          <a:xfrm>
            <a:off x="374650" y="698500"/>
            <a:ext cx="6205538" cy="3490913"/>
          </a:xfrm>
          <a:ln w="9528" cap="flat">
            <a:solidFill>
              <a:srgbClr val="000000"/>
            </a:solidFill>
            <a:prstDash val="solid"/>
            <a:round/>
          </a:ln>
        </p:spPr>
      </p:sp>
      <p:sp>
        <p:nvSpPr>
          <p:cNvPr id="3" name="Shape 329"/>
          <p:cNvSpPr txBox="1">
            <a:spLocks noGrp="1"/>
          </p:cNvSpPr>
          <p:nvPr>
            <p:ph type="body" sz="quarter" idx="1"/>
          </p:nvPr>
        </p:nvSpPr>
        <p:spPr>
          <a:xfrm>
            <a:off x="695484" y="4421823"/>
            <a:ext cx="5563870" cy="4189095"/>
          </a:xfrm>
        </p:spPr>
        <p:txBody>
          <a:bodyPr lIns="92911" tIns="92911" rIns="92911" bIns="92911"/>
          <a:lstStyle/>
          <a:p>
            <a:endParaRPr lang="en-US" dirty="0"/>
          </a:p>
        </p:txBody>
      </p:sp>
      <p:sp>
        <p:nvSpPr>
          <p:cNvPr id="4" name="Shape 330"/>
          <p:cNvSpPr txBox="1"/>
          <p:nvPr/>
        </p:nvSpPr>
        <p:spPr>
          <a:xfrm>
            <a:off x="3939460" y="8842024"/>
            <a:ext cx="3013763" cy="465455"/>
          </a:xfrm>
          <a:prstGeom prst="rect">
            <a:avLst/>
          </a:prstGeom>
          <a:noFill/>
          <a:ln cap="flat">
            <a:noFill/>
          </a:ln>
        </p:spPr>
        <p:txBody>
          <a:bodyPr vert="horz" wrap="square" lIns="92911" tIns="46446" rIns="92911" bIns="46446" anchor="b" anchorCtr="0" compatLnSpc="1">
            <a:noAutofit/>
          </a:bodyPr>
          <a:lstStyle/>
          <a:p>
            <a:pPr algn="r" defTabSz="929305">
              <a:defRPr sz="1800" b="0" i="0" u="none" strike="noStrike" kern="0" cap="none" spc="0" baseline="0">
                <a:solidFill>
                  <a:srgbClr val="000000"/>
                </a:solidFill>
                <a:uFillTx/>
              </a:defRPr>
            </a:pPr>
            <a:fld id="{25B050C1-BEA6-47C5-83C5-40F11D4EC449}" type="slidenum">
              <a:rPr>
                <a:latin typeface="Times New Roman" panose="02020603050405020304" pitchFamily="18" charset="0"/>
              </a:rPr>
              <a:pPr algn="r" defTabSz="929305">
                <a:defRPr sz="1800" b="0" i="0" u="none" strike="noStrike" kern="0" cap="none" spc="0" baseline="0">
                  <a:solidFill>
                    <a:srgbClr val="000000"/>
                  </a:solidFill>
                  <a:uFillTx/>
                </a:defRPr>
              </a:pPr>
              <a:t>5</a:t>
            </a:fld>
            <a:endParaRPr lang="en-US" sz="12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9210650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dirty="0"/>
          </a:p>
        </p:txBody>
      </p:sp>
      <p:sp>
        <p:nvSpPr>
          <p:cNvPr id="207" name="Shape 2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641888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207" name="Shape 2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466048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dirty="0"/>
          </a:p>
        </p:txBody>
      </p:sp>
      <p:sp>
        <p:nvSpPr>
          <p:cNvPr id="207" name="Shape 2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63436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207" name="Shape 2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635654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dirty="0"/>
          </a:p>
        </p:txBody>
      </p:sp>
      <p:sp>
        <p:nvSpPr>
          <p:cNvPr id="207" name="Shape 2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232630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207" name="Shape 2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665432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dirty="0"/>
          </a:p>
        </p:txBody>
      </p:sp>
      <p:sp>
        <p:nvSpPr>
          <p:cNvPr id="207" name="Shape 2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796618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207" name="Shape 2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765875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207" name="Shape 2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016382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207" name="Shape 2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86593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In addition guys I am just like you.  I’m a family man, this is my family, this is my wife Lisa, we’ve been married six and a half years, this is my daughter Juliana in the blue dress she’s five, this is Alexandra in the black dress she’s four, this is my little buddy Dominique in the plaid, he’s two and guys the most important thing in my life is to spend time with my family and so coming out of my surgery, I realized that I’m only going to focus on things that I love and I’m going to build a real estate business around me that could function, and serve my life.  So how many of you guys would love to do the things you do and the things you love and still make a ton of money?  Okay, beautiful family.  Thank you I appreciate that.  Give it to me George says.  All right guys so guys look I love my family so I coach my little girls at soccer, I play golf with my buddies and my little Juliana here she even plays golf with me.  </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You know I love sports,</a:t>
            </a:r>
            <a:r>
              <a:rPr lang="en-US" dirty="0">
                <a:effectLst/>
              </a:rPr>
              <a:t> </a:t>
            </a:r>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15E1A890-0168-4142-89F8-9CC83AC9BC8E}" type="slidenum">
              <a:rPr lang="en-GB" smtClean="0"/>
              <a:pPr>
                <a:defRPr/>
              </a:pPr>
              <a:t>6</a:t>
            </a:fld>
            <a:endParaRPr lang="en-GB"/>
          </a:p>
        </p:txBody>
      </p:sp>
    </p:spTree>
    <p:extLst>
      <p:ext uri="{BB962C8B-B14F-4D97-AF65-F5344CB8AC3E}">
        <p14:creationId xmlns:p14="http://schemas.microsoft.com/office/powerpoint/2010/main" val="27255106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207" name="Shape 2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521978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207" name="Shape 2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355128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207" name="Shape 2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273854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207" name="Shape 2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59620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63638"/>
            <a:ext cx="5583238"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lvl="0"/>
            <a:fld id="{DA1CB482-F0AD-4F3A-83FB-5409690D1158}" type="slidenum">
              <a:rPr lang="en-US" smtClean="0"/>
              <a:t>71</a:t>
            </a:fld>
            <a:endParaRPr lang="en-US" dirty="0"/>
          </a:p>
        </p:txBody>
      </p:sp>
    </p:spTree>
    <p:extLst>
      <p:ext uri="{BB962C8B-B14F-4D97-AF65-F5344CB8AC3E}">
        <p14:creationId xmlns:p14="http://schemas.microsoft.com/office/powerpoint/2010/main" val="7825519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lvl="0"/>
            <a:fld id="{DA1CB482-F0AD-4F3A-83FB-5409690D1158}" type="slidenum">
              <a:rPr lang="en-US"/>
              <a:t>72</a:t>
            </a:fld>
            <a:endParaRPr lang="en-US" dirty="0"/>
          </a:p>
        </p:txBody>
      </p:sp>
    </p:spTree>
    <p:extLst>
      <p:ext uri="{BB962C8B-B14F-4D97-AF65-F5344CB8AC3E}">
        <p14:creationId xmlns:p14="http://schemas.microsoft.com/office/powerpoint/2010/main" val="21179211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Tim – looking for contractors. For local apartments, rentals, rehabs, looking to connect with contractors.</a:t>
            </a:r>
          </a:p>
        </p:txBody>
      </p:sp>
      <p:sp>
        <p:nvSpPr>
          <p:cNvPr id="4" name="Slide Number Placeholder 3"/>
          <p:cNvSpPr>
            <a:spLocks noGrp="1"/>
          </p:cNvSpPr>
          <p:nvPr>
            <p:ph type="sldNum" sz="quarter" idx="10"/>
          </p:nvPr>
        </p:nvSpPr>
        <p:spPr/>
        <p:txBody>
          <a:bodyPr/>
          <a:lstStyle/>
          <a:p>
            <a:pPr lvl="0"/>
            <a:fld id="{DA1CB482-F0AD-4F3A-83FB-5409690D1158}" type="slidenum">
              <a:rPr lang="en-US"/>
              <a:t>73</a:t>
            </a:fld>
            <a:endParaRPr lang="en-US" dirty="0"/>
          </a:p>
        </p:txBody>
      </p:sp>
    </p:spTree>
    <p:extLst>
      <p:ext uri="{BB962C8B-B14F-4D97-AF65-F5344CB8AC3E}">
        <p14:creationId xmlns:p14="http://schemas.microsoft.com/office/powerpoint/2010/main" val="35965758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lvl="0"/>
            <a:fld id="{DA1CB482-F0AD-4F3A-83FB-5409690D1158}" type="slidenum">
              <a:rPr lang="en-US"/>
              <a:t>74</a:t>
            </a:fld>
            <a:endParaRPr lang="en-US" dirty="0"/>
          </a:p>
        </p:txBody>
      </p:sp>
    </p:spTree>
    <p:extLst>
      <p:ext uri="{BB962C8B-B14F-4D97-AF65-F5344CB8AC3E}">
        <p14:creationId xmlns:p14="http://schemas.microsoft.com/office/powerpoint/2010/main" val="20240105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lvl="0"/>
            <a:fld id="{DA1CB482-F0AD-4F3A-83FB-5409690D1158}" type="slidenum">
              <a:rPr lang="en-US"/>
              <a:t>75</a:t>
            </a:fld>
            <a:endParaRPr lang="en-US" dirty="0"/>
          </a:p>
        </p:txBody>
      </p:sp>
    </p:spTree>
    <p:extLst>
      <p:ext uri="{BB962C8B-B14F-4D97-AF65-F5344CB8AC3E}">
        <p14:creationId xmlns:p14="http://schemas.microsoft.com/office/powerpoint/2010/main" val="626284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a:t>
            </a:r>
            <a:r>
              <a:rPr lang="en-US" sz="1200" kern="1200" dirty="0" err="1">
                <a:solidFill>
                  <a:schemeClr val="tx1"/>
                </a:solidFill>
                <a:effectLst/>
                <a:latin typeface="+mn-lt"/>
                <a:ea typeface="+mn-ea"/>
                <a:cs typeface="+mn-cs"/>
              </a:rPr>
              <a:t>im</a:t>
            </a:r>
            <a:r>
              <a:rPr lang="en-US" sz="1200" kern="1200" dirty="0">
                <a:solidFill>
                  <a:schemeClr val="tx1"/>
                </a:solidFill>
                <a:effectLst/>
                <a:latin typeface="+mn-lt"/>
                <a:ea typeface="+mn-ea"/>
                <a:cs typeface="+mn-cs"/>
              </a:rPr>
              <a:t> going to skip the slides and the long intro.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this is the first web class that you’ve ever been on with me you may be wondering hey besides the 1000 deals he’s closed ……. “</a:t>
            </a:r>
            <a:r>
              <a:rPr lang="en-US" sz="1200" kern="1200" dirty="0" err="1">
                <a:solidFill>
                  <a:schemeClr val="tx1"/>
                </a:solidFill>
                <a:effectLst/>
                <a:latin typeface="+mn-lt"/>
                <a:ea typeface="+mn-ea"/>
                <a:cs typeface="+mn-cs"/>
              </a:rPr>
              <a:t>whats</a:t>
            </a:r>
            <a:r>
              <a:rPr lang="en-US" sz="1200" kern="1200" dirty="0">
                <a:solidFill>
                  <a:schemeClr val="tx1"/>
                </a:solidFill>
                <a:effectLst/>
                <a:latin typeface="+mn-lt"/>
                <a:ea typeface="+mn-ea"/>
                <a:cs typeface="+mn-cs"/>
              </a:rPr>
              <a:t> makes josh such an expert”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let me just give you 1 minute of background…….in case the 1000 deals closed </a:t>
            </a:r>
            <a:r>
              <a:rPr lang="en-US" sz="1200" kern="1200" dirty="0" err="1">
                <a:solidFill>
                  <a:schemeClr val="tx1"/>
                </a:solidFill>
                <a:effectLst/>
                <a:latin typeface="+mn-lt"/>
                <a:ea typeface="+mn-ea"/>
                <a:cs typeface="+mn-cs"/>
              </a:rPr>
              <a:t>ins’t</a:t>
            </a:r>
            <a:r>
              <a:rPr lang="en-US" sz="1200" kern="1200" dirty="0">
                <a:solidFill>
                  <a:schemeClr val="tx1"/>
                </a:solidFill>
                <a:effectLst/>
                <a:latin typeface="+mn-lt"/>
                <a:ea typeface="+mn-ea"/>
                <a:cs typeface="+mn-cs"/>
              </a:rPr>
              <a:t> enough……</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All </a:t>
            </a:r>
            <a:r>
              <a:rPr lang="en-US" sz="1200" kern="1200" dirty="0" err="1">
                <a:solidFill>
                  <a:schemeClr val="tx1"/>
                </a:solidFill>
                <a:effectLst/>
                <a:latin typeface="+mn-lt"/>
                <a:ea typeface="+mn-ea"/>
                <a:cs typeface="+mn-cs"/>
              </a:rPr>
              <a:t>im</a:t>
            </a:r>
            <a:r>
              <a:rPr lang="en-US" sz="1200" kern="1200" dirty="0">
                <a:solidFill>
                  <a:schemeClr val="tx1"/>
                </a:solidFill>
                <a:effectLst/>
                <a:latin typeface="+mn-lt"/>
                <a:ea typeface="+mn-ea"/>
                <a:cs typeface="+mn-cs"/>
              </a:rPr>
              <a:t> going to say is this </a:t>
            </a:r>
          </a:p>
          <a:p>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Ive</a:t>
            </a:r>
            <a:r>
              <a:rPr lang="en-US" sz="1200" kern="1200" dirty="0">
                <a:solidFill>
                  <a:schemeClr val="tx1"/>
                </a:solidFill>
                <a:effectLst/>
                <a:latin typeface="+mn-lt"/>
                <a:ea typeface="+mn-ea"/>
                <a:cs typeface="+mn-cs"/>
              </a:rPr>
              <a:t> had to </a:t>
            </a:r>
            <a:r>
              <a:rPr lang="en-US" sz="1200" kern="1200" dirty="0" err="1">
                <a:solidFill>
                  <a:schemeClr val="tx1"/>
                </a:solidFill>
                <a:effectLst/>
                <a:latin typeface="+mn-lt"/>
                <a:ea typeface="+mn-ea"/>
                <a:cs typeface="+mn-cs"/>
              </a:rPr>
              <a:t>priveldge</a:t>
            </a:r>
            <a:r>
              <a:rPr lang="en-US" sz="1200" kern="1200" dirty="0">
                <a:solidFill>
                  <a:schemeClr val="tx1"/>
                </a:solidFill>
                <a:effectLst/>
                <a:latin typeface="+mn-lt"/>
                <a:ea typeface="+mn-ea"/>
                <a:cs typeface="+mn-cs"/>
              </a:rPr>
              <a:t> to be invited speak on seminar stages with Barbara Corcoran, </a:t>
            </a:r>
            <a:r>
              <a:rPr lang="en-US" sz="1200" kern="1200" dirty="0" err="1">
                <a:solidFill>
                  <a:schemeClr val="tx1"/>
                </a:solidFill>
                <a:effectLst/>
                <a:latin typeface="+mn-lt"/>
                <a:ea typeface="+mn-ea"/>
                <a:cs typeface="+mn-cs"/>
              </a:rPr>
              <a:t>Daymond</a:t>
            </a:r>
            <a:r>
              <a:rPr lang="en-US" sz="1200" kern="1200" dirty="0">
                <a:solidFill>
                  <a:schemeClr val="tx1"/>
                </a:solidFill>
                <a:effectLst/>
                <a:latin typeface="+mn-lt"/>
                <a:ea typeface="+mn-ea"/>
                <a:cs typeface="+mn-cs"/>
              </a:rPr>
              <a:t> John or Kevin </a:t>
            </a:r>
            <a:r>
              <a:rPr lang="en-US" sz="1200" kern="1200" dirty="0" err="1">
                <a:solidFill>
                  <a:schemeClr val="tx1"/>
                </a:solidFill>
                <a:effectLst/>
                <a:latin typeface="+mn-lt"/>
                <a:ea typeface="+mn-ea"/>
                <a:cs typeface="+mn-cs"/>
              </a:rPr>
              <a:t>Oleary</a:t>
            </a:r>
            <a:r>
              <a:rPr lang="en-US" sz="1200" kern="1200" dirty="0">
                <a:solidFill>
                  <a:schemeClr val="tx1"/>
                </a:solidFill>
                <a:effectLst/>
                <a:latin typeface="+mn-lt"/>
                <a:ea typeface="+mn-ea"/>
                <a:cs typeface="+mn-cs"/>
              </a:rPr>
              <a:t> from Shark Tank</a:t>
            </a:r>
          </a:p>
        </p:txBody>
      </p:sp>
      <p:sp>
        <p:nvSpPr>
          <p:cNvPr id="4" name="Slide Number Placeholder 3"/>
          <p:cNvSpPr>
            <a:spLocks noGrp="1"/>
          </p:cNvSpPr>
          <p:nvPr>
            <p:ph type="sldNum" sz="quarter" idx="10"/>
          </p:nvPr>
        </p:nvSpPr>
        <p:spPr/>
        <p:txBody>
          <a:bodyPr/>
          <a:lstStyle/>
          <a:p>
            <a:fld id="{9ED11437-337D-4450-9471-C4C5A64BA08B}" type="slidenum">
              <a:rPr lang="en-US" smtClean="0"/>
              <a:t>7</a:t>
            </a:fld>
            <a:endParaRPr lang="en-US"/>
          </a:p>
        </p:txBody>
      </p:sp>
    </p:spTree>
    <p:extLst>
      <p:ext uri="{BB962C8B-B14F-4D97-AF65-F5344CB8AC3E}">
        <p14:creationId xmlns:p14="http://schemas.microsoft.com/office/powerpoint/2010/main" val="3354608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2017 I had the opportunity to speak on the same stage with Jack </a:t>
            </a:r>
            <a:r>
              <a:rPr lang="en-US" sz="1200" kern="1200" dirty="0" err="1">
                <a:solidFill>
                  <a:schemeClr val="tx1"/>
                </a:solidFill>
                <a:effectLst/>
                <a:latin typeface="+mn-lt"/>
                <a:ea typeface="+mn-ea"/>
                <a:cs typeface="+mn-cs"/>
              </a:rPr>
              <a:t>Canfiend</a:t>
            </a:r>
            <a:r>
              <a:rPr lang="en-US" sz="1200"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Now Jack is the author of chicken soup for he soul and the secret and he said (</a:t>
            </a:r>
            <a:r>
              <a:rPr lang="en-US" sz="1200" i="1" kern="1200" dirty="0">
                <a:solidFill>
                  <a:schemeClr val="tx1"/>
                </a:solidFill>
                <a:effectLst/>
                <a:latin typeface="+mn-lt"/>
                <a:ea typeface="+mn-ea"/>
                <a:cs typeface="+mn-cs"/>
              </a:rPr>
              <a:t>"Josh‘s genuine commitment to help you be successful is evident. Whether you are a new investor or a seasoned professional, you‘ll find great value in this.“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ED11437-337D-4450-9471-C4C5A64BA08B}" type="slidenum">
              <a:rPr lang="en-US" smtClean="0"/>
              <a:t>8</a:t>
            </a:fld>
            <a:endParaRPr lang="en-US"/>
          </a:p>
        </p:txBody>
      </p:sp>
    </p:spTree>
    <p:extLst>
      <p:ext uri="{BB962C8B-B14F-4D97-AF65-F5344CB8AC3E}">
        <p14:creationId xmlns:p14="http://schemas.microsoft.com/office/powerpoint/2010/main" val="8349535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April 2018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was teaching on </a:t>
            </a:r>
            <a:r>
              <a:rPr lang="en-US" sz="1200" kern="1200" dirty="0" err="1">
                <a:solidFill>
                  <a:schemeClr val="tx1"/>
                </a:solidFill>
                <a:effectLst/>
                <a:latin typeface="+mn-lt"/>
                <a:ea typeface="+mn-ea"/>
                <a:cs typeface="+mn-cs"/>
              </a:rPr>
              <a:t>staghe</a:t>
            </a:r>
            <a:r>
              <a:rPr lang="en-US" sz="1200" kern="1200" dirty="0">
                <a:solidFill>
                  <a:schemeClr val="tx1"/>
                </a:solidFill>
                <a:effectLst/>
                <a:latin typeface="+mn-lt"/>
                <a:ea typeface="+mn-ea"/>
                <a:cs typeface="+mn-cs"/>
              </a:rPr>
              <a:t> with Kevin Harrington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kevin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harrington</a:t>
            </a:r>
            <a:r>
              <a:rPr lang="en-US" sz="1200" kern="1200" dirty="0">
                <a:solidFill>
                  <a:schemeClr val="tx1"/>
                </a:solidFill>
                <a:effectLst/>
                <a:latin typeface="+mn-lt"/>
                <a:ea typeface="+mn-ea"/>
                <a:cs typeface="+mn-cs"/>
              </a:rPr>
              <a:t> is the Original Shark Tank Shark from the very first season and the Owner of the “AS SEEN ON TV” BRAND and Kevin said(</a:t>
            </a:r>
            <a:r>
              <a:rPr lang="en-US" sz="1200" i="1" kern="1200" dirty="0">
                <a:solidFill>
                  <a:schemeClr val="tx1"/>
                </a:solidFill>
                <a:effectLst/>
                <a:latin typeface="+mn-lt"/>
                <a:ea typeface="+mn-ea"/>
                <a:cs typeface="+mn-cs"/>
              </a:rPr>
              <a:t>“Josh Cantwell is relentless in his drive to bring proven and profitable real estate investing strategies to the residential real estate investor. His energy is contagious. It’s truly inspiring.“</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ED11437-337D-4450-9471-C4C5A64BA08B}" type="slidenum">
              <a:rPr lang="en-US" smtClean="0"/>
              <a:t>9</a:t>
            </a:fld>
            <a:endParaRPr lang="en-US"/>
          </a:p>
        </p:txBody>
      </p:sp>
    </p:spTree>
    <p:extLst>
      <p:ext uri="{BB962C8B-B14F-4D97-AF65-F5344CB8AC3E}">
        <p14:creationId xmlns:p14="http://schemas.microsoft.com/office/powerpoint/2010/main" val="2726841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And finally </a:t>
            </a:r>
            <a:r>
              <a:rPr lang="en-US" sz="1200" kern="1200" dirty="0" err="1">
                <a:solidFill>
                  <a:schemeClr val="tx1"/>
                </a:solidFill>
                <a:effectLst/>
                <a:latin typeface="+mn-lt"/>
                <a:ea typeface="+mn-ea"/>
                <a:cs typeface="+mn-cs"/>
              </a:rPr>
              <a:t>Dr</a:t>
            </a:r>
            <a:r>
              <a:rPr lang="en-US" sz="1200" kern="1200" dirty="0">
                <a:solidFill>
                  <a:schemeClr val="tx1"/>
                </a:solidFill>
                <a:effectLst/>
                <a:latin typeface="+mn-lt"/>
                <a:ea typeface="+mn-ea"/>
                <a:cs typeface="+mn-cs"/>
              </a:rPr>
              <a:t> Peter Linneman, who is the founding chairman and founding professor at the Wharton’s Real Estate Department at the </a:t>
            </a:r>
            <a:r>
              <a:rPr lang="en-US" sz="1200" kern="1200" dirty="0" err="1">
                <a:solidFill>
                  <a:schemeClr val="tx1"/>
                </a:solidFill>
                <a:effectLst/>
                <a:latin typeface="+mn-lt"/>
                <a:ea typeface="+mn-ea"/>
                <a:cs typeface="+mn-cs"/>
              </a:rPr>
              <a:t>Univerisyt</a:t>
            </a:r>
            <a:r>
              <a:rPr lang="en-US" sz="1200" kern="1200" dirty="0">
                <a:solidFill>
                  <a:schemeClr val="tx1"/>
                </a:solidFill>
                <a:effectLst/>
                <a:latin typeface="+mn-lt"/>
                <a:ea typeface="+mn-ea"/>
                <a:cs typeface="+mn-cs"/>
              </a:rPr>
              <a:t> of Pennsylvania said (</a:t>
            </a:r>
            <a:r>
              <a:rPr lang="en-US" sz="1200" i="1" kern="1200" dirty="0">
                <a:solidFill>
                  <a:schemeClr val="tx1"/>
                </a:solidFill>
                <a:effectLst/>
                <a:latin typeface="+mn-lt"/>
                <a:ea typeface="+mn-ea"/>
                <a:cs typeface="+mn-cs"/>
              </a:rPr>
              <a:t>“If you are “ready to invest in flipping homes, I can think of no better resource than Josh. He is clear and thorough and a great teacher on flipping homes."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you DO care about is how to simplify, accelerated and </a:t>
            </a:r>
            <a:r>
              <a:rPr lang="en-US" sz="1200" kern="1200" dirty="0" err="1">
                <a:solidFill>
                  <a:schemeClr val="tx1"/>
                </a:solidFill>
                <a:effectLst/>
                <a:latin typeface="+mn-lt"/>
                <a:ea typeface="+mn-ea"/>
                <a:cs typeface="+mn-cs"/>
              </a:rPr>
              <a:t>automote</a:t>
            </a:r>
            <a:r>
              <a:rPr lang="en-US" sz="1200" kern="1200" dirty="0">
                <a:solidFill>
                  <a:schemeClr val="tx1"/>
                </a:solidFill>
                <a:effectLst/>
                <a:latin typeface="+mn-lt"/>
                <a:ea typeface="+mn-ea"/>
                <a:cs typeface="+mn-cs"/>
              </a:rPr>
              <a:t> your real estate investing and flipping.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9ED11437-337D-4450-9471-C4C5A64BA08B}" type="slidenum">
              <a:rPr lang="en-US" smtClean="0"/>
              <a:t>10</a:t>
            </a:fld>
            <a:endParaRPr lang="en-US"/>
          </a:p>
        </p:txBody>
      </p:sp>
    </p:spTree>
    <p:extLst>
      <p:ext uri="{BB962C8B-B14F-4D97-AF65-F5344CB8AC3E}">
        <p14:creationId xmlns:p14="http://schemas.microsoft.com/office/powerpoint/2010/main" val="15303505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So here is what I’m going to cover today and what the 40K Flip training is going to do for you. Number one, you are going to learn the exact blue print of how I have made $92,996 in the past 19 months focusing only on properties I can make $40,000 each or more. And again that’s using none of my own cash or credit so I want you to know it doesn’t matter what your credit situation is right now. You are not going to need hard money loans you are not going need bank loans to do this. Number two, proof that all the cheap, no income, no asset, no credit check capital that you would ever need to fund your deals is easily accessible and right in front of you. You probably just don’t where to look, so I’m going to show you where to get the funding okay and where to look  for the funding, and then that way you would be able to make offers with confidence,. Number three I am going to show I personally really buy three to six houses a month for 30 to 40 cents on the dollar. </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Okay. In great middle class and upper middle class neighborhoods and I flip every one of them for 30 to $70,000 profits. Okay, number four I’m going to show how you can get an average of $42,300 cash back in closing. So let me ask you a question, so Rodney, Rodney is on the line right now, Rodney if I could show you a way where you could buy a house at a discount get the funding and get $42,000 cash back at closing and that will cover, all of your purchase all of your renovation, all of your repairs, all of your insurance, all of your utilities and then you can also put $3,800 in your pocket, in your savings account when you bought it Rodney would you be interested in learning that?  Okay, how about Dinah would you be interested in learning that? Darrell says, yes Reginald says I would, okay, Heck yes I would Bryson says I would. Okay that’s exactly what you are going to learn guys. You are going learn how to find discounted properties how to get the funding, how to buy this properties and get all of the funding upfront. So you don’t have get to a nickel out of your own pocket you get cash back at closing. And then out of the cash back at closing you get to take some of that money and you get paid when you buy a house, okay in addition I’m going to show the automated offer formula that you will use to bid on homes, I’m going to show what an accepted offer looks like, I’m going to show what you will do with an accepted offer. </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Now, guys I make about $40,000 a deal but I have some students like Kyle, who I’m jealous of because Kyle makes about 80 to $100,000 a deal.  Kyle is in the Chicago. And I have a student Scott, his name is Scott Benedict, he is in California and he makes between a 100 to even $200,000 a deal. Is there anybody on the line from California? Okay, so Edward from California, Antonio is from California, Cathy is from California, Oh my goodness, so if I was you guys I would be, oh my God I would be so excited to do this because my buddy Scott he is also one of coaches now because he is so successfully with this he consistently finds property in California and make a 100 to 200,000. Okay and I’m going to show you a few other things as well but let me let me show you guys the proof that this business is automated for you </a:t>
            </a:r>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15E1A890-0168-4142-89F8-9CC83AC9BC8E}" type="slidenum">
              <a:rPr lang="en-GB" smtClean="0"/>
              <a:pPr>
                <a:defRPr/>
              </a:pPr>
              <a:t>12</a:t>
            </a:fld>
            <a:endParaRPr lang="en-GB"/>
          </a:p>
        </p:txBody>
      </p:sp>
    </p:spTree>
    <p:extLst>
      <p:ext uri="{BB962C8B-B14F-4D97-AF65-F5344CB8AC3E}">
        <p14:creationId xmlns:p14="http://schemas.microsoft.com/office/powerpoint/2010/main" val="29336655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id-ID"/>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atin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id-ID" dirty="0"/>
          </a:p>
        </p:txBody>
      </p:sp>
      <p:sp>
        <p:nvSpPr>
          <p:cNvPr id="6" name="Slide Number Placeholder 5"/>
          <p:cNvSpPr>
            <a:spLocks noGrp="1"/>
          </p:cNvSpPr>
          <p:nvPr>
            <p:ph type="sldNum" sz="quarter" idx="12"/>
          </p:nvPr>
        </p:nvSpPr>
        <p:spPr>
          <a:xfrm>
            <a:off x="9448800" y="6386233"/>
            <a:ext cx="2743200" cy="365125"/>
          </a:xfrm>
          <a:prstGeom prst="rect">
            <a:avLst/>
          </a:prstGeom>
        </p:spPr>
        <p:txBody>
          <a:bodyPr/>
          <a:lstStyle>
            <a:lvl1pPr algn="r">
              <a:defRPr>
                <a:solidFill>
                  <a:schemeClr val="tx1">
                    <a:lumMod val="50000"/>
                    <a:lumOff val="50000"/>
                  </a:schemeClr>
                </a:solidFill>
                <a:latin typeface="Times New Roman" panose="02020603050405020304" pitchFamily="18" charset="0"/>
                <a:cs typeface="Times New Roman" panose="02020603050405020304" pitchFamily="18" charset="0"/>
              </a:defRPr>
            </a:lvl1pPr>
          </a:lstStyle>
          <a:p>
            <a:fld id="{D9144EA5-5F99-43E1-9853-96597629E39C}" type="slidenum">
              <a:rPr lang="id-ID" smtClean="0"/>
              <a:pPr/>
              <a:t>‹#›</a:t>
            </a:fld>
            <a:endParaRPr lang="id-ID" dirty="0"/>
          </a:p>
        </p:txBody>
      </p:sp>
    </p:spTree>
    <p:extLst>
      <p:ext uri="{BB962C8B-B14F-4D97-AF65-F5344CB8AC3E}">
        <p14:creationId xmlns:p14="http://schemas.microsoft.com/office/powerpoint/2010/main" val="4156873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id-ID"/>
          </a:p>
        </p:txBody>
      </p:sp>
      <p:sp>
        <p:nvSpPr>
          <p:cNvPr id="3" name="Content Placeholder 2"/>
          <p:cNvSpPr>
            <a:spLocks noGrp="1"/>
          </p:cNvSpPr>
          <p:nvPr>
            <p:ph idx="1"/>
          </p:nvPr>
        </p:nvSpPr>
        <p:spPr>
          <a:xfrm>
            <a:off x="838200" y="1825625"/>
            <a:ext cx="10515600" cy="4351338"/>
          </a:xfrm>
          <a:prstGeom prst="rect">
            <a:avLst/>
          </a:prstGeom>
        </p:spPr>
        <p:txBody>
          <a:bodyPr/>
          <a:lstStyle>
            <a:lvl1pPr>
              <a:defRPr>
                <a:latin typeface="Times New Roman" panose="02020603050405020304" pitchFamily="18" charset="0"/>
              </a:defRPr>
            </a:lvl1pPr>
            <a:lvl2pPr>
              <a:defRPr>
                <a:latin typeface="Times New Roman" panose="02020603050405020304" pitchFamily="18" charset="0"/>
              </a:defRPr>
            </a:lvl2pPr>
            <a:lvl3pPr>
              <a:defRPr>
                <a:latin typeface="Times New Roman" panose="02020603050405020304" pitchFamily="18" charset="0"/>
              </a:defRPr>
            </a:lvl3pPr>
            <a:lvl4pPr>
              <a:defRPr>
                <a:latin typeface="Times New Roman" panose="02020603050405020304" pitchFamily="18" charset="0"/>
              </a:defRPr>
            </a:lvl4pPr>
            <a:lvl5pPr>
              <a:defRPr>
                <a:latin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d-ID" dirty="0"/>
          </a:p>
        </p:txBody>
      </p:sp>
      <p:sp>
        <p:nvSpPr>
          <p:cNvPr id="6" name="Slide Number Placeholder 5"/>
          <p:cNvSpPr>
            <a:spLocks noGrp="1"/>
          </p:cNvSpPr>
          <p:nvPr>
            <p:ph type="sldNum" sz="quarter" idx="12"/>
          </p:nvPr>
        </p:nvSpPr>
        <p:spPr>
          <a:xfrm>
            <a:off x="9448800" y="6492875"/>
            <a:ext cx="2743200" cy="365125"/>
          </a:xfrm>
          <a:prstGeom prst="rect">
            <a:avLst/>
          </a:prstGeom>
        </p:spPr>
        <p:txBody>
          <a:bodyPr/>
          <a:lstStyle>
            <a:lvl1pPr algn="r">
              <a:defRPr sz="1600">
                <a:solidFill>
                  <a:srgbClr val="7F7F7F"/>
                </a:solidFill>
                <a:latin typeface="Times New Roman" panose="02020603050405020304" pitchFamily="18" charset="0"/>
                <a:cs typeface="Times New Roman" panose="02020603050405020304" pitchFamily="18" charset="0"/>
              </a:defRPr>
            </a:lvl1pPr>
          </a:lstStyle>
          <a:p>
            <a:fld id="{D9144EA5-5F99-43E1-9853-96597629E39C}" type="slidenum">
              <a:rPr lang="id-ID" smtClean="0"/>
              <a:pPr/>
              <a:t>‹#›</a:t>
            </a:fld>
            <a:endParaRPr lang="id-ID" dirty="0"/>
          </a:p>
        </p:txBody>
      </p:sp>
    </p:spTree>
    <p:extLst>
      <p:ext uri="{BB962C8B-B14F-4D97-AF65-F5344CB8AC3E}">
        <p14:creationId xmlns:p14="http://schemas.microsoft.com/office/powerpoint/2010/main" val="33499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4290" y="228600"/>
            <a:ext cx="11387668"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404290" y="1600204"/>
            <a:ext cx="5592233" cy="4498975"/>
          </a:xfrm>
          <a:prstGeom prst="rect">
            <a:avLst/>
          </a:prstGeom>
        </p:spPr>
        <p:txBody>
          <a:bodyPr/>
          <a:lstStyle>
            <a:lvl1pPr>
              <a:defRPr>
                <a:latin typeface="Times New Roman" panose="02020603050405020304" pitchFamily="18" charset="0"/>
              </a:defRPr>
            </a:lvl1pPr>
            <a:lvl2pPr>
              <a:defRPr>
                <a:latin typeface="Times New Roman" panose="02020603050405020304" pitchFamily="18" charset="0"/>
              </a:defRPr>
            </a:lvl2pPr>
            <a:lvl3pPr>
              <a:defRPr>
                <a:latin typeface="Times New Roman" panose="02020603050405020304" pitchFamily="18" charset="0"/>
              </a:defRPr>
            </a:lvl3pPr>
            <a:lvl4pPr>
              <a:defRPr>
                <a:latin typeface="Times New Roman" panose="02020603050405020304" pitchFamily="18" charset="0"/>
              </a:defRPr>
            </a:lvl4pPr>
            <a:lvl5pPr>
              <a:defRPr>
                <a:latin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9725" y="1600204"/>
            <a:ext cx="5592233" cy="4498975"/>
          </a:xfrm>
          <a:prstGeom prst="rect">
            <a:avLst/>
          </a:prstGeom>
        </p:spPr>
        <p:txBody>
          <a:bodyPr/>
          <a:lstStyle>
            <a:lvl1pPr>
              <a:defRPr>
                <a:latin typeface="Times New Roman" panose="02020603050405020304" pitchFamily="18" charset="0"/>
              </a:defRPr>
            </a:lvl1pPr>
            <a:lvl2pPr>
              <a:defRPr>
                <a:latin typeface="Times New Roman" panose="02020603050405020304" pitchFamily="18" charset="0"/>
              </a:defRPr>
            </a:lvl2pPr>
            <a:lvl3pPr>
              <a:defRPr>
                <a:latin typeface="Times New Roman" panose="02020603050405020304" pitchFamily="18" charset="0"/>
              </a:defRPr>
            </a:lvl3pPr>
            <a:lvl4pPr>
              <a:defRPr>
                <a:latin typeface="Times New Roman" panose="02020603050405020304" pitchFamily="18" charset="0"/>
              </a:defRPr>
            </a:lvl4pPr>
            <a:lvl5pPr>
              <a:defRPr>
                <a:latin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38927502"/>
      </p:ext>
    </p:extLst>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BA9E55-F4F0-3041-A804-682746DF247C}" type="datetimeFigureOut">
              <a:rPr lang="en-US" smtClean="0"/>
              <a:t>8/25/20</a:t>
            </a:fld>
            <a:endParaRPr lang="en-US"/>
          </a:p>
        </p:txBody>
      </p:sp>
      <p:sp>
        <p:nvSpPr>
          <p:cNvPr id="3" name="Footer Placeholder 2"/>
          <p:cNvSpPr>
            <a:spLocks noGrp="1"/>
          </p:cNvSpPr>
          <p:nvPr>
            <p:ph type="ftr" sz="quarter" idx="11"/>
          </p:nvPr>
        </p:nvSpPr>
        <p:spPr/>
        <p:txBody>
          <a:bodyPr/>
          <a:lstStyle/>
          <a:p>
            <a:pPr>
              <a:defRPr/>
            </a:pPr>
            <a:r>
              <a:rPr lang="de-DE"/>
              <a:t>Here comes your footer  </a:t>
            </a:r>
            <a:r>
              <a:rPr lang="de-DE">
                <a:sym typeface="Wingdings" pitchFamily="2" charset="2"/>
              </a:rPr>
              <a:t></a:t>
            </a:r>
            <a:r>
              <a:rPr lang="de-DE"/>
              <a:t>  Page </a:t>
            </a:r>
            <a:fld id="{3EB6B792-B362-4944-A6CF-B6A219BF23C0}" type="slidenum">
              <a:rPr lang="de-DE" smtClean="0"/>
              <a:pPr>
                <a:defRPr/>
              </a:pPr>
              <a:t>‹#›</a:t>
            </a:fld>
            <a:endParaRPr lang="de-DE"/>
          </a:p>
        </p:txBody>
      </p:sp>
      <p:sp>
        <p:nvSpPr>
          <p:cNvPr id="4" name="Slide Number Placeholder 3"/>
          <p:cNvSpPr>
            <a:spLocks noGrp="1"/>
          </p:cNvSpPr>
          <p:nvPr>
            <p:ph type="sldNum" sz="quarter" idx="12"/>
          </p:nvPr>
        </p:nvSpPr>
        <p:spPr/>
        <p:txBody>
          <a:bodyPr/>
          <a:lstStyle/>
          <a:p>
            <a:fld id="{AE2E09CF-F4D7-CA40-9CBD-75B56BCF080F}" type="slidenum">
              <a:rPr lang="en-US" smtClean="0"/>
              <a:t>‹#›</a:t>
            </a:fld>
            <a:endParaRPr lang="en-US"/>
          </a:p>
        </p:txBody>
      </p:sp>
    </p:spTree>
    <p:extLst>
      <p:ext uri="{BB962C8B-B14F-4D97-AF65-F5344CB8AC3E}">
        <p14:creationId xmlns:p14="http://schemas.microsoft.com/office/powerpoint/2010/main" val="3268474310"/>
      </p:ext>
    </p:extLst>
  </p:cSld>
  <p:clrMapOvr>
    <a:masterClrMapping/>
  </p:clrMapOvr>
  <p:transition spd="med">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3828" y="344698"/>
            <a:ext cx="10396883" cy="1151965"/>
          </a:xfrm>
        </p:spPr>
        <p:txBody>
          <a:bodyPr/>
          <a:lstStyle/>
          <a:p>
            <a:r>
              <a:rPr lang="en-US" dirty="0"/>
              <a:t>Click to edit Master title style</a:t>
            </a:r>
          </a:p>
        </p:txBody>
      </p:sp>
      <p:sp>
        <p:nvSpPr>
          <p:cNvPr id="12" name="Content Placeholder 2"/>
          <p:cNvSpPr>
            <a:spLocks noGrp="1"/>
          </p:cNvSpPr>
          <p:nvPr>
            <p:ph sz="quarter" idx="13"/>
          </p:nvPr>
        </p:nvSpPr>
        <p:spPr>
          <a:xfrm>
            <a:off x="783492" y="2098135"/>
            <a:ext cx="10394707" cy="3311189"/>
          </a:xfrm>
        </p:spPr>
        <p:txBody>
          <a:bodyPr/>
          <a:lstStyle>
            <a:lvl1pPr>
              <a:defRPr b="0" i="0">
                <a:latin typeface="Calibri Regular" charset="0"/>
                <a:cs typeface="Calibri Regular" charset="0"/>
              </a:defRPr>
            </a:lvl1pPr>
            <a:lvl2pPr>
              <a:defRPr b="0" i="0">
                <a:latin typeface="Calibri Regular" charset="0"/>
                <a:cs typeface="Calibri Regular" charset="0"/>
              </a:defRPr>
            </a:lvl2pPr>
            <a:lvl3pPr>
              <a:defRPr b="0" i="0">
                <a:latin typeface="Calibri Regular" charset="0"/>
                <a:cs typeface="Calibri Regular" charset="0"/>
              </a:defRPr>
            </a:lvl3pPr>
            <a:lvl4pPr>
              <a:defRPr b="0" i="0">
                <a:latin typeface="Calibri Regular" charset="0"/>
                <a:cs typeface="Calibri Regular" charset="0"/>
              </a:defRPr>
            </a:lvl4pPr>
            <a:lvl5pPr>
              <a:defRPr b="0" i="0">
                <a:latin typeface="Calibri Regular" charset="0"/>
                <a:cs typeface="Calibri Regular"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p:cNvSpPr>
            <a:spLocks noGrp="1"/>
          </p:cNvSpPr>
          <p:nvPr>
            <p:ph type="dt" sz="half" idx="14"/>
          </p:nvPr>
        </p:nvSpPr>
        <p:spPr>
          <a:xfrm>
            <a:off x="7298083" y="5757334"/>
            <a:ext cx="3784600" cy="498471"/>
          </a:xfrm>
          <a:prstGeom prst="rect">
            <a:avLst/>
          </a:prstGeom>
        </p:spPr>
        <p:txBody>
          <a:bodyPr/>
          <a:lstStyle/>
          <a:p>
            <a:fld id="{B7AE83B5-3023-814F-BC65-90BC97ABE588}" type="datetime1">
              <a:rPr lang="en-US" smtClean="0"/>
              <a:t>8/25/20</a:t>
            </a:fld>
            <a:endParaRPr lang="en-US" dirty="0"/>
          </a:p>
        </p:txBody>
      </p:sp>
      <p:sp>
        <p:nvSpPr>
          <p:cNvPr id="4" name="Footer Placeholder 3"/>
          <p:cNvSpPr>
            <a:spLocks noGrp="1"/>
          </p:cNvSpPr>
          <p:nvPr>
            <p:ph type="ftr" sz="quarter" idx="15"/>
          </p:nvPr>
        </p:nvSpPr>
        <p:spPr/>
        <p:txBody>
          <a:bodyPr/>
          <a:lstStyle/>
          <a:p>
            <a:endParaRPr lang="en-US" dirty="0"/>
          </a:p>
        </p:txBody>
      </p:sp>
      <p:sp>
        <p:nvSpPr>
          <p:cNvPr id="5" name="Slide Number Placeholder 4"/>
          <p:cNvSpPr>
            <a:spLocks noGrp="1"/>
          </p:cNvSpPr>
          <p:nvPr>
            <p:ph type="sldNum" sz="quarter" idx="16"/>
          </p:nvPr>
        </p:nvSpPr>
        <p:spPr/>
        <p:txBody>
          <a:bodyPr/>
          <a:lstStyle/>
          <a:p>
            <a:fld id="{1B3FDF70-0D7E-274F-9F6F-98698103DA44}" type="slidenum">
              <a:rPr lang="en-US" smtClean="0"/>
              <a:t>‹#›</a:t>
            </a:fld>
            <a:endParaRPr lang="en-US" dirty="0"/>
          </a:p>
        </p:txBody>
      </p:sp>
    </p:spTree>
    <p:extLst>
      <p:ext uri="{BB962C8B-B14F-4D97-AF65-F5344CB8AC3E}">
        <p14:creationId xmlns:p14="http://schemas.microsoft.com/office/powerpoint/2010/main" val="180764051"/>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p:cNvSpPr txBox="1"/>
          <p:nvPr userDrawn="1"/>
        </p:nvSpPr>
        <p:spPr>
          <a:xfrm>
            <a:off x="853303" y="6487824"/>
            <a:ext cx="2250831" cy="261610"/>
          </a:xfrm>
          <a:prstGeom prst="rect">
            <a:avLst/>
          </a:prstGeom>
          <a:noFill/>
        </p:spPr>
        <p:txBody>
          <a:bodyPr wrap="square" rtlCol="0">
            <a:spAutoFit/>
          </a:bodyPr>
          <a:lstStyle/>
          <a:p>
            <a:pPr algn="l"/>
            <a:r>
              <a:rPr lang="id-ID" sz="1100" b="0" dirty="0">
                <a:solidFill>
                  <a:schemeClr val="tx1"/>
                </a:solidFill>
                <a:latin typeface="Lato Light" panose="020F0302020204030203" pitchFamily="34" charset="0"/>
              </a:rPr>
              <a:t>FREELAND</a:t>
            </a:r>
            <a:r>
              <a:rPr lang="id-ID" sz="1100" b="0" dirty="0">
                <a:solidFill>
                  <a:schemeClr val="bg1">
                    <a:lumMod val="65000"/>
                  </a:schemeClr>
                </a:solidFill>
                <a:latin typeface="Lato Light" panose="020F0302020204030203" pitchFamily="34" charset="0"/>
              </a:rPr>
              <a:t>VENTURES</a:t>
            </a:r>
          </a:p>
        </p:txBody>
      </p:sp>
      <p:grpSp>
        <p:nvGrpSpPr>
          <p:cNvPr id="17" name="Group 16"/>
          <p:cNvGrpSpPr/>
          <p:nvPr userDrawn="1"/>
        </p:nvGrpSpPr>
        <p:grpSpPr>
          <a:xfrm>
            <a:off x="0" y="6629004"/>
            <a:ext cx="828000" cy="0"/>
            <a:chOff x="5880295" y="365760"/>
            <a:chExt cx="5470340" cy="0"/>
          </a:xfrm>
        </p:grpSpPr>
        <p:cxnSp>
          <p:nvCxnSpPr>
            <p:cNvPr id="18" name="Straight Connector 17"/>
            <p:cNvCxnSpPr/>
            <p:nvPr/>
          </p:nvCxnSpPr>
          <p:spPr>
            <a:xfrm>
              <a:off x="5880295" y="365760"/>
              <a:ext cx="900000" cy="0"/>
            </a:xfrm>
            <a:prstGeom prst="line">
              <a:avLst/>
            </a:prstGeom>
            <a:ln w="152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794363" y="365760"/>
              <a:ext cx="900000" cy="0"/>
            </a:xfrm>
            <a:prstGeom prst="line">
              <a:avLst/>
            </a:prstGeom>
            <a:ln w="152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708431" y="365760"/>
              <a:ext cx="900000" cy="0"/>
            </a:xfrm>
            <a:prstGeom prst="line">
              <a:avLst/>
            </a:prstGeom>
            <a:ln w="152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8622499" y="365760"/>
              <a:ext cx="900000"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9536567" y="365760"/>
              <a:ext cx="900000" cy="0"/>
            </a:xfrm>
            <a:prstGeom prst="line">
              <a:avLst/>
            </a:prstGeom>
            <a:ln w="1524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0450635" y="365760"/>
              <a:ext cx="900000" cy="0"/>
            </a:xfrm>
            <a:prstGeom prst="line">
              <a:avLst/>
            </a:prstGeom>
            <a:ln w="152400">
              <a:solidFill>
                <a:schemeClr val="accent6"/>
              </a:solidFill>
            </a:ln>
          </p:spPr>
          <p:style>
            <a:lnRef idx="1">
              <a:schemeClr val="accent1"/>
            </a:lnRef>
            <a:fillRef idx="0">
              <a:schemeClr val="accent1"/>
            </a:fillRef>
            <a:effectRef idx="0">
              <a:schemeClr val="accent1"/>
            </a:effectRef>
            <a:fontRef idx="minor">
              <a:schemeClr val="tx1"/>
            </a:fontRef>
          </p:style>
        </p:cxnSp>
      </p:grpSp>
      <p:cxnSp>
        <p:nvCxnSpPr>
          <p:cNvPr id="10" name="Straight Connector 9"/>
          <p:cNvCxnSpPr/>
          <p:nvPr userDrawn="1"/>
        </p:nvCxnSpPr>
        <p:spPr>
          <a:xfrm flipH="1" flipV="1">
            <a:off x="8390" y="6421452"/>
            <a:ext cx="12183610" cy="238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60302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2" r:id="rId4"/>
    <p:sldLayoutId id="2147483663"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6.tiff"/></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31.jpeg"/><Relationship Id="rId5" Type="http://schemas.openxmlformats.org/officeDocument/2006/relationships/image" Target="../media/image30.tiff"/><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8.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40.tiff"/><Relationship Id="rId4" Type="http://schemas.openxmlformats.org/officeDocument/2006/relationships/image" Target="../media/image39.tiff"/></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5.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8.tif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5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63.png"/></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83.png"/><Relationship Id="rId4" Type="http://schemas.openxmlformats.org/officeDocument/2006/relationships/customXml" Target="../ink/ink1.xml"/></Relationships>
</file>

<file path=ppt/slides/_rels/slide5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5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3.tiff"/><Relationship Id="rId3" Type="http://schemas.openxmlformats.org/officeDocument/2006/relationships/image" Target="../media/image8.tiff"/><Relationship Id="rId7" Type="http://schemas.openxmlformats.org/officeDocument/2006/relationships/image" Target="../media/image12.tif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tiff"/><Relationship Id="rId10" Type="http://schemas.openxmlformats.org/officeDocument/2006/relationships/image" Target="../media/image15.tiff"/><Relationship Id="rId4" Type="http://schemas.openxmlformats.org/officeDocument/2006/relationships/image" Target="../media/image9.tiff"/><Relationship Id="rId9" Type="http://schemas.openxmlformats.org/officeDocument/2006/relationships/image" Target="../media/image14.tiff"/></Relationships>
</file>

<file path=ppt/slides/_rels/slide60.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72.JPG"/><Relationship Id="rId5" Type="http://schemas.openxmlformats.org/officeDocument/2006/relationships/image" Target="../media/image71.JPG"/><Relationship Id="rId4" Type="http://schemas.openxmlformats.org/officeDocument/2006/relationships/image" Target="../media/image70.JPG"/></Relationships>
</file>

<file path=ppt/slides/_rels/slide6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6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80.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64.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6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70.xml.rels><?xml version="1.0" encoding="UTF-8" standalone="yes"?>
<Relationships xmlns="http://schemas.openxmlformats.org/package/2006/relationships"><Relationship Id="rId2" Type="http://schemas.openxmlformats.org/officeDocument/2006/relationships/image" Target="../media/image89.tif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jp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 Id="rId9" Type="http://schemas.openxmlformats.org/officeDocument/2006/relationships/image" Target="../media/image99.pn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1.tiff"/></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4.jpeg"/><Relationship Id="rId4" Type="http://schemas.openxmlformats.org/officeDocument/2006/relationships/image" Target="../media/image23.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9" name="Straight Connector 48"/>
          <p:cNvCxnSpPr/>
          <p:nvPr/>
        </p:nvCxnSpPr>
        <p:spPr>
          <a:xfrm>
            <a:off x="8647868" y="5060634"/>
            <a:ext cx="837" cy="1634694"/>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7853947" y="3964653"/>
            <a:ext cx="4109411" cy="2650561"/>
            <a:chOff x="5956964" y="1745277"/>
            <a:chExt cx="6477092" cy="3402046"/>
          </a:xfrm>
        </p:grpSpPr>
        <p:sp>
          <p:nvSpPr>
            <p:cNvPr id="29" name="Rectangle 28"/>
            <p:cNvSpPr/>
            <p:nvPr/>
          </p:nvSpPr>
          <p:spPr>
            <a:xfrm>
              <a:off x="5956964" y="1745277"/>
              <a:ext cx="6477092" cy="3402046"/>
            </a:xfrm>
            <a:prstGeom prst="rect">
              <a:avLst/>
            </a:prstGeom>
            <a:solidFill>
              <a:schemeClr val="accent5">
                <a:lumMod val="90000"/>
                <a:alpha val="90000"/>
              </a:schemeClr>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11" name="TextBox 10"/>
            <p:cNvSpPr txBox="1"/>
            <p:nvPr/>
          </p:nvSpPr>
          <p:spPr>
            <a:xfrm>
              <a:off x="6671531" y="2424743"/>
              <a:ext cx="4863212" cy="707887"/>
            </a:xfrm>
            <a:prstGeom prst="rect">
              <a:avLst/>
            </a:prstGeom>
            <a:noFill/>
          </p:spPr>
          <p:txBody>
            <a:bodyPr wrap="square" rtlCol="0">
              <a:spAutoFit/>
            </a:bodyPr>
            <a:lstStyle/>
            <a:p>
              <a:pPr algn="ctr"/>
              <a:r>
                <a:rPr lang="en-US" sz="2000" b="1" dirty="0">
                  <a:solidFill>
                    <a:schemeClr val="bg1"/>
                  </a:solidFill>
                  <a:latin typeface="Times New Roman" panose="02020603050405020304" pitchFamily="18" charset="0"/>
                  <a:cs typeface="Times New Roman" panose="02020603050405020304" pitchFamily="18" charset="0"/>
                </a:rPr>
                <a:t>JOSH CANTWELL</a:t>
              </a:r>
            </a:p>
            <a:p>
              <a:pPr algn="ctr"/>
              <a:r>
                <a:rPr lang="en-US" sz="2000" b="1" i="1" dirty="0">
                  <a:solidFill>
                    <a:schemeClr val="bg1"/>
                  </a:solidFill>
                  <a:latin typeface="Times New Roman" panose="02020603050405020304" pitchFamily="18" charset="0"/>
                  <a:cs typeface="Times New Roman" panose="02020603050405020304" pitchFamily="18" charset="0"/>
                </a:rPr>
                <a:t>Chief Executive Officer</a:t>
              </a:r>
            </a:p>
          </p:txBody>
        </p:sp>
        <p:sp>
          <p:nvSpPr>
            <p:cNvPr id="23" name="Rectangle 22"/>
            <p:cNvSpPr/>
            <p:nvPr/>
          </p:nvSpPr>
          <p:spPr>
            <a:xfrm>
              <a:off x="9010780" y="2011854"/>
              <a:ext cx="184731" cy="707886"/>
            </a:xfrm>
            <a:prstGeom prst="rect">
              <a:avLst/>
            </a:prstGeom>
          </p:spPr>
          <p:txBody>
            <a:bodyPr wrap="none">
              <a:spAutoFit/>
            </a:bodyPr>
            <a:lstStyle/>
            <a:p>
              <a:pPr algn="ctr"/>
              <a:endParaRPr lang="en-US" sz="4000" dirty="0">
                <a:solidFill>
                  <a:schemeClr val="bg1"/>
                </a:solidFill>
                <a:latin typeface="Times New Roman" panose="02020603050405020304" pitchFamily="18" charset="0"/>
                <a:cs typeface="Times New Roman" panose="02020603050405020304" pitchFamily="18" charset="0"/>
              </a:endParaRPr>
            </a:p>
          </p:txBody>
        </p:sp>
      </p:grpSp>
      <p:sp>
        <p:nvSpPr>
          <p:cNvPr id="24" name="Rectangle 23"/>
          <p:cNvSpPr/>
          <p:nvPr/>
        </p:nvSpPr>
        <p:spPr>
          <a:xfrm>
            <a:off x="0" y="5367236"/>
            <a:ext cx="12210678" cy="139137"/>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17" name="TextBox 16">
            <a:extLst>
              <a:ext uri="{FF2B5EF4-FFF2-40B4-BE49-F238E27FC236}">
                <a16:creationId xmlns:a16="http://schemas.microsoft.com/office/drawing/2014/main" id="{D0B88A1E-9539-4AD7-B154-6C44E4D35CA8}"/>
              </a:ext>
            </a:extLst>
          </p:cNvPr>
          <p:cNvSpPr txBox="1"/>
          <p:nvPr/>
        </p:nvSpPr>
        <p:spPr>
          <a:xfrm>
            <a:off x="8082178" y="4047995"/>
            <a:ext cx="3418543" cy="400110"/>
          </a:xfrm>
          <a:prstGeom prst="rect">
            <a:avLst/>
          </a:prstGeom>
          <a:noFill/>
        </p:spPr>
        <p:txBody>
          <a:bodyPr wrap="square" rtlCol="0">
            <a:spAutoFit/>
          </a:bodyPr>
          <a:lstStyle/>
          <a:p>
            <a:pPr algn="ctr"/>
            <a:r>
              <a:rPr lang="en-US" sz="2000" b="1" dirty="0">
                <a:solidFill>
                  <a:schemeClr val="bg1"/>
                </a:solidFill>
                <a:cs typeface="Times New Roman" panose="02020603050405020304" pitchFamily="18" charset="0"/>
              </a:rPr>
              <a:t>Presented By</a:t>
            </a:r>
            <a:endParaRPr lang="en-US" sz="2000" b="1" i="1" dirty="0">
              <a:solidFill>
                <a:schemeClr val="bg1"/>
              </a:solidFill>
              <a:cs typeface="Times New Roman" panose="02020603050405020304" pitchFamily="18" charset="0"/>
            </a:endParaRPr>
          </a:p>
        </p:txBody>
      </p:sp>
      <p:sp>
        <p:nvSpPr>
          <p:cNvPr id="4" name="TextBox 3">
            <a:extLst>
              <a:ext uri="{FF2B5EF4-FFF2-40B4-BE49-F238E27FC236}">
                <a16:creationId xmlns:a16="http://schemas.microsoft.com/office/drawing/2014/main" id="{6F8B19A8-D0CC-4FE8-A524-87A659C8BA42}"/>
              </a:ext>
            </a:extLst>
          </p:cNvPr>
          <p:cNvSpPr txBox="1"/>
          <p:nvPr/>
        </p:nvSpPr>
        <p:spPr>
          <a:xfrm>
            <a:off x="8276243" y="1312433"/>
            <a:ext cx="3219769" cy="1569660"/>
          </a:xfrm>
          <a:prstGeom prst="rect">
            <a:avLst/>
          </a:prstGeom>
          <a:noFill/>
        </p:spPr>
        <p:txBody>
          <a:bodyPr wrap="square" rtlCol="0">
            <a:spAutoFit/>
          </a:bodyPr>
          <a:lstStyle/>
          <a:p>
            <a:pPr algn="ctr"/>
            <a:r>
              <a:rPr lang="en-US" sz="3200" b="1" dirty="0">
                <a:solidFill>
                  <a:schemeClr val="tx2"/>
                </a:solidFill>
                <a:latin typeface="Palatino Linotype" panose="02040502050505030304" pitchFamily="18" charset="0"/>
                <a:cs typeface="Times New Roman" panose="02020603050405020304" pitchFamily="18" charset="0"/>
              </a:rPr>
              <a:t>Private Investing with Multifamily</a:t>
            </a:r>
          </a:p>
        </p:txBody>
      </p:sp>
      <p:sp>
        <p:nvSpPr>
          <p:cNvPr id="19" name="Rectangle 18">
            <a:extLst>
              <a:ext uri="{FF2B5EF4-FFF2-40B4-BE49-F238E27FC236}">
                <a16:creationId xmlns:a16="http://schemas.microsoft.com/office/drawing/2014/main" id="{378A1025-110C-4944-99A5-79B5BD4FC74F}"/>
              </a:ext>
            </a:extLst>
          </p:cNvPr>
          <p:cNvSpPr/>
          <p:nvPr/>
        </p:nvSpPr>
        <p:spPr>
          <a:xfrm>
            <a:off x="0" y="376136"/>
            <a:ext cx="12210678" cy="139137"/>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6243" y="162672"/>
            <a:ext cx="3264818" cy="733215"/>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D579630D-BBDC-4DBE-A3AD-D6D1D5321D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17768" y="5492934"/>
            <a:ext cx="2064555" cy="1173681"/>
          </a:xfrm>
          <a:prstGeom prst="rect">
            <a:avLst/>
          </a:prstGeom>
        </p:spPr>
      </p:pic>
      <p:pic>
        <p:nvPicPr>
          <p:cNvPr id="1025" name="Picture 1" descr="page52image56893424">
            <a:extLst>
              <a:ext uri="{FF2B5EF4-FFF2-40B4-BE49-F238E27FC236}">
                <a16:creationId xmlns:a16="http://schemas.microsoft.com/office/drawing/2014/main" id="{F294FD4B-16C7-8240-B608-9A790FD0BA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911" y="587229"/>
            <a:ext cx="6277400" cy="4708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02817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00449" y="549223"/>
            <a:ext cx="6219903" cy="4146602"/>
          </a:xfrm>
          <a:prstGeom prst="rect">
            <a:avLst/>
          </a:prstGeom>
          <a:ln>
            <a:noFill/>
          </a:ln>
          <a:effectLst>
            <a:outerShdw blurRad="292100" dist="139700" dir="2700000" algn="tl" rotWithShape="0">
              <a:srgbClr val="333333">
                <a:alpha val="65000"/>
              </a:srgbClr>
            </a:outerShdw>
          </a:effectLst>
        </p:spPr>
      </p:pic>
      <p:grpSp>
        <p:nvGrpSpPr>
          <p:cNvPr id="4" name="Group 3"/>
          <p:cNvGrpSpPr/>
          <p:nvPr/>
        </p:nvGrpSpPr>
        <p:grpSpPr>
          <a:xfrm>
            <a:off x="221478" y="427002"/>
            <a:ext cx="5010695" cy="5693309"/>
            <a:chOff x="-2478207" y="383318"/>
            <a:chExt cx="8661186" cy="5640760"/>
          </a:xfrm>
        </p:grpSpPr>
        <p:sp>
          <p:nvSpPr>
            <p:cNvPr id="5" name="TextBox 4"/>
            <p:cNvSpPr txBox="1"/>
            <p:nvPr/>
          </p:nvSpPr>
          <p:spPr>
            <a:xfrm>
              <a:off x="-2478207" y="383318"/>
              <a:ext cx="8661186" cy="2200112"/>
            </a:xfrm>
            <a:prstGeom prst="rect">
              <a:avLst/>
            </a:prstGeom>
            <a:noFill/>
          </p:spPr>
          <p:txBody>
            <a:bodyPr wrap="square" rtlCol="0">
              <a:spAutoFit/>
            </a:bodyPr>
            <a:lstStyle>
              <a:defPPr>
                <a:defRPr lang="en-US"/>
              </a:defPPr>
              <a:lvl1pPr algn="ctr">
                <a:lnSpc>
                  <a:spcPct val="130000"/>
                </a:lnSpc>
                <a:defRPr sz="32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lgn="l"/>
              <a:r>
                <a:rPr lang="en-US" sz="4800" b="1" dirty="0">
                  <a:solidFill>
                    <a:srgbClr val="EF4723"/>
                  </a:solidFill>
                  <a:latin typeface="+mn-lt"/>
                  <a:ea typeface="Droid Sans" panose="020B0606030804020204" pitchFamily="34" charset="0"/>
                  <a:cs typeface="Droid Sans" panose="020B0606030804020204" pitchFamily="34" charset="0"/>
                </a:rPr>
                <a:t>Dr. Peter </a:t>
              </a:r>
              <a:r>
                <a:rPr lang="en-US" sz="4800" b="1" dirty="0" err="1">
                  <a:solidFill>
                    <a:srgbClr val="EF4723"/>
                  </a:solidFill>
                  <a:latin typeface="+mn-lt"/>
                  <a:ea typeface="Droid Sans" panose="020B0606030804020204" pitchFamily="34" charset="0"/>
                  <a:cs typeface="Droid Sans" panose="020B0606030804020204" pitchFamily="34" charset="0"/>
                </a:rPr>
                <a:t>Linneman</a:t>
              </a:r>
              <a:r>
                <a:rPr lang="en-US" sz="4800" b="1" dirty="0">
                  <a:solidFill>
                    <a:srgbClr val="EF4723"/>
                  </a:solidFill>
                  <a:latin typeface="+mn-lt"/>
                  <a:ea typeface="Droid Sans" panose="020B0606030804020204" pitchFamily="34" charset="0"/>
                  <a:cs typeface="Droid Sans" panose="020B0606030804020204" pitchFamily="34" charset="0"/>
                </a:rPr>
                <a:t> </a:t>
              </a:r>
            </a:p>
            <a:p>
              <a:pPr algn="l"/>
              <a:r>
                <a:rPr lang="en-US" sz="2000" i="1" dirty="0">
                  <a:solidFill>
                    <a:schemeClr val="accent6"/>
                  </a:solidFill>
                  <a:latin typeface="+mn-lt"/>
                  <a:ea typeface="Droid Sans" panose="020B0606030804020204" pitchFamily="34" charset="0"/>
                  <a:cs typeface="Droid Sans" panose="020B0606030804020204" pitchFamily="34" charset="0"/>
                </a:rPr>
                <a:t>Wharton School of Real Estate (UPENN)</a:t>
              </a:r>
            </a:p>
            <a:p>
              <a:pPr algn="l"/>
              <a:r>
                <a:rPr lang="en-US" sz="2000" i="1" dirty="0">
                  <a:solidFill>
                    <a:schemeClr val="accent6"/>
                  </a:solidFill>
                  <a:latin typeface="+mn-lt"/>
                  <a:ea typeface="Droid Sans" panose="020B0606030804020204" pitchFamily="34" charset="0"/>
                  <a:cs typeface="Droid Sans" panose="020B0606030804020204" pitchFamily="34" charset="0"/>
                </a:rPr>
                <a:t>Realtor Magazine: 25 Most Influential People in Commercial Real Estate</a:t>
              </a:r>
            </a:p>
          </p:txBody>
        </p:sp>
        <p:sp>
          <p:nvSpPr>
            <p:cNvPr id="6" name="TextBox 5"/>
            <p:cNvSpPr txBox="1"/>
            <p:nvPr/>
          </p:nvSpPr>
          <p:spPr>
            <a:xfrm>
              <a:off x="-2390143" y="2647550"/>
              <a:ext cx="8158544" cy="3376528"/>
            </a:xfrm>
            <a:prstGeom prst="rect">
              <a:avLst/>
            </a:prstGeom>
            <a:noFill/>
          </p:spPr>
          <p:txBody>
            <a:bodyPr wrap="square" rtlCol="0">
              <a:spAutoFit/>
            </a:bodyPr>
            <a:lstStyle/>
            <a:p>
              <a:pPr algn="ctr">
                <a:lnSpc>
                  <a:spcPct val="130000"/>
                </a:lnSpc>
              </a:pPr>
              <a:r>
                <a:rPr lang="en-US" sz="2800" b="1" i="1" dirty="0">
                  <a:solidFill>
                    <a:schemeClr val="accent6"/>
                  </a:solidFill>
                  <a:ea typeface="Droid Sans" panose="020B0606030804020204" pitchFamily="34" charset="0"/>
                  <a:cs typeface="Droid Sans" panose="020B0606030804020204" pitchFamily="34" charset="0"/>
                </a:rPr>
                <a:t>“If you are ready to invest in flipping homes, I can think of no better resource than Josh. He is clear and thorough and a great teacher on flipping houses."</a:t>
              </a:r>
              <a:endParaRPr lang="en-US" sz="2800" b="1" dirty="0">
                <a:solidFill>
                  <a:schemeClr val="accent6"/>
                </a:solidFill>
                <a:ea typeface="Droid Sans" panose="020B0606030804020204" pitchFamily="34" charset="0"/>
                <a:cs typeface="Droid Sans" panose="020B0606030804020204" pitchFamily="34" charset="0"/>
              </a:endParaRPr>
            </a:p>
          </p:txBody>
        </p:sp>
      </p:grpSp>
      <p:sp>
        <p:nvSpPr>
          <p:cNvPr id="7" name="Isosceles Triangle 6"/>
          <p:cNvSpPr/>
          <p:nvPr/>
        </p:nvSpPr>
        <p:spPr>
          <a:xfrm rot="5400000">
            <a:off x="225699" y="1182378"/>
            <a:ext cx="3933826" cy="2423074"/>
          </a:xfrm>
          <a:prstGeom prst="triangle">
            <a:avLst/>
          </a:prstGeom>
          <a:solidFill>
            <a:srgbClr val="EF472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0D07B1A-0A8C-F145-B284-35D590A05C9D}"/>
              </a:ext>
            </a:extLst>
          </p:cNvPr>
          <p:cNvPicPr>
            <a:picLocks noChangeAspect="1"/>
          </p:cNvPicPr>
          <p:nvPr/>
        </p:nvPicPr>
        <p:blipFill>
          <a:blip r:embed="rId4"/>
          <a:stretch>
            <a:fillRect/>
          </a:stretch>
        </p:blipFill>
        <p:spPr>
          <a:xfrm>
            <a:off x="9423620" y="3913816"/>
            <a:ext cx="2365008" cy="2105983"/>
          </a:xfrm>
          <a:prstGeom prst="rect">
            <a:avLst/>
          </a:prstGeom>
        </p:spPr>
      </p:pic>
      <p:sp>
        <p:nvSpPr>
          <p:cNvPr id="8" name="Rectangle 7">
            <a:extLst>
              <a:ext uri="{FF2B5EF4-FFF2-40B4-BE49-F238E27FC236}">
                <a16:creationId xmlns:a16="http://schemas.microsoft.com/office/drawing/2014/main" id="{CC84C9E6-8FCA-4E46-AB6B-230083E1621D}"/>
              </a:ext>
            </a:extLst>
          </p:cNvPr>
          <p:cNvSpPr/>
          <p:nvPr/>
        </p:nvSpPr>
        <p:spPr>
          <a:xfrm>
            <a:off x="-18678" y="6338169"/>
            <a:ext cx="12210678" cy="139137"/>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Tree>
    <p:extLst>
      <p:ext uri="{BB962C8B-B14F-4D97-AF65-F5344CB8AC3E}">
        <p14:creationId xmlns:p14="http://schemas.microsoft.com/office/powerpoint/2010/main" val="1447899104"/>
      </p:ext>
    </p:extLst>
  </p:cSld>
  <p:clrMapOvr>
    <a:masterClrMapping/>
  </p:clrMapOvr>
  <p:transition spd="med">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21A5E7E-FBE9-43A2-A82F-5F05FAFC4D5C}"/>
              </a:ext>
            </a:extLst>
          </p:cNvPr>
          <p:cNvSpPr/>
          <p:nvPr/>
        </p:nvSpPr>
        <p:spPr>
          <a:xfrm>
            <a:off x="-9339" y="133605"/>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pic>
        <p:nvPicPr>
          <p:cNvPr id="18" name="Picture 17">
            <a:extLst>
              <a:ext uri="{FF2B5EF4-FFF2-40B4-BE49-F238E27FC236}">
                <a16:creationId xmlns:a16="http://schemas.microsoft.com/office/drawing/2014/main" id="{64E15D02-1ABE-F04E-8013-9F8A35EFE82D}"/>
              </a:ext>
            </a:extLst>
          </p:cNvPr>
          <p:cNvPicPr>
            <a:picLocks noChangeAspect="1"/>
          </p:cNvPicPr>
          <p:nvPr/>
        </p:nvPicPr>
        <p:blipFill>
          <a:blip r:embed="rId2"/>
          <a:stretch>
            <a:fillRect/>
          </a:stretch>
        </p:blipFill>
        <p:spPr>
          <a:xfrm>
            <a:off x="8511259" y="2528046"/>
            <a:ext cx="3465309" cy="3455117"/>
          </a:xfrm>
          <a:prstGeom prst="rect">
            <a:avLst/>
          </a:prstGeom>
        </p:spPr>
      </p:pic>
      <p:sp>
        <p:nvSpPr>
          <p:cNvPr id="2" name="Title 1">
            <a:extLst>
              <a:ext uri="{FF2B5EF4-FFF2-40B4-BE49-F238E27FC236}">
                <a16:creationId xmlns:a16="http://schemas.microsoft.com/office/drawing/2014/main" id="{DD490E69-E793-4B19-9E3B-150F2FED995E}"/>
              </a:ext>
            </a:extLst>
          </p:cNvPr>
          <p:cNvSpPr>
            <a:spLocks noGrp="1"/>
          </p:cNvSpPr>
          <p:nvPr>
            <p:ph type="title"/>
          </p:nvPr>
        </p:nvSpPr>
        <p:spPr>
          <a:xfrm>
            <a:off x="392827" y="226667"/>
            <a:ext cx="11387668" cy="923795"/>
          </a:xfrm>
        </p:spPr>
        <p:txBody>
          <a:bodyPr>
            <a:normAutofit/>
          </a:bodyPr>
          <a:lstStyle/>
          <a:p>
            <a:pPr algn="ctr"/>
            <a:r>
              <a:rPr lang="en-US" sz="4800" b="1" dirty="0">
                <a:solidFill>
                  <a:schemeClr val="bg1"/>
                </a:solidFill>
                <a:latin typeface="Times New Roman" panose="02020603050405020304" pitchFamily="18" charset="0"/>
                <a:cs typeface="Times New Roman" panose="02020603050405020304" pitchFamily="18" charset="0"/>
              </a:rPr>
              <a:t>BBB Accreditation &amp; 13 Year Anniversary</a:t>
            </a:r>
          </a:p>
        </p:txBody>
      </p:sp>
      <p:pic>
        <p:nvPicPr>
          <p:cNvPr id="5" name="Picture 4">
            <a:extLst>
              <a:ext uri="{FF2B5EF4-FFF2-40B4-BE49-F238E27FC236}">
                <a16:creationId xmlns:a16="http://schemas.microsoft.com/office/drawing/2014/main" id="{42FE69C2-B1BA-451C-8652-2D6DF215953D}"/>
              </a:ext>
            </a:extLst>
          </p:cNvPr>
          <p:cNvPicPr>
            <a:picLocks noChangeAspect="1"/>
          </p:cNvPicPr>
          <p:nvPr/>
        </p:nvPicPr>
        <p:blipFill>
          <a:blip r:embed="rId2"/>
          <a:stretch>
            <a:fillRect/>
          </a:stretch>
        </p:blipFill>
        <p:spPr>
          <a:xfrm>
            <a:off x="474138" y="2602199"/>
            <a:ext cx="3354099" cy="3344234"/>
          </a:xfrm>
          <a:prstGeom prst="rect">
            <a:avLst/>
          </a:prstGeom>
        </p:spPr>
      </p:pic>
      <p:pic>
        <p:nvPicPr>
          <p:cNvPr id="6" name="Content Placeholder 5">
            <a:extLst>
              <a:ext uri="{FF2B5EF4-FFF2-40B4-BE49-F238E27FC236}">
                <a16:creationId xmlns:a16="http://schemas.microsoft.com/office/drawing/2014/main" id="{F4F00239-32B3-4998-B3DD-DF915C581F8F}"/>
              </a:ext>
            </a:extLst>
          </p:cNvPr>
          <p:cNvPicPr>
            <a:picLocks noGrp="1" noChangeAspect="1"/>
          </p:cNvPicPr>
          <p:nvPr>
            <p:ph sz="half" idx="2"/>
          </p:nvPr>
        </p:nvPicPr>
        <p:blipFill rotWithShape="1">
          <a:blip r:embed="rId3"/>
          <a:srcRect t="-1" b="41286"/>
          <a:stretch/>
        </p:blipFill>
        <p:spPr>
          <a:xfrm>
            <a:off x="8513441" y="2622874"/>
            <a:ext cx="3397362" cy="2028644"/>
          </a:xfrm>
          <a:prstGeom prst="rect">
            <a:avLst/>
          </a:prstGeom>
        </p:spPr>
      </p:pic>
      <p:pic>
        <p:nvPicPr>
          <p:cNvPr id="16" name="Picture 15">
            <a:extLst>
              <a:ext uri="{FF2B5EF4-FFF2-40B4-BE49-F238E27FC236}">
                <a16:creationId xmlns:a16="http://schemas.microsoft.com/office/drawing/2014/main" id="{DBA7EB41-F866-42D0-8835-0D7531BD4193}"/>
              </a:ext>
            </a:extLst>
          </p:cNvPr>
          <p:cNvPicPr>
            <a:picLocks noChangeAspect="1"/>
          </p:cNvPicPr>
          <p:nvPr/>
        </p:nvPicPr>
        <p:blipFill>
          <a:blip r:embed="rId4"/>
          <a:stretch>
            <a:fillRect/>
          </a:stretch>
        </p:blipFill>
        <p:spPr>
          <a:xfrm>
            <a:off x="3939447" y="1687971"/>
            <a:ext cx="4460602" cy="4297496"/>
          </a:xfrm>
          <a:prstGeom prst="rect">
            <a:avLst/>
          </a:prstGeom>
        </p:spPr>
      </p:pic>
      <p:sp>
        <p:nvSpPr>
          <p:cNvPr id="17" name="Rectangle 16">
            <a:extLst>
              <a:ext uri="{FF2B5EF4-FFF2-40B4-BE49-F238E27FC236}">
                <a16:creationId xmlns:a16="http://schemas.microsoft.com/office/drawing/2014/main" id="{7AE8559B-2891-432A-A0B5-B8B27EC3EFFB}"/>
              </a:ext>
            </a:extLst>
          </p:cNvPr>
          <p:cNvSpPr/>
          <p:nvPr/>
        </p:nvSpPr>
        <p:spPr>
          <a:xfrm>
            <a:off x="-18678" y="6338169"/>
            <a:ext cx="12210678" cy="139137"/>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pic>
        <p:nvPicPr>
          <p:cNvPr id="20" name="Picture 19">
            <a:extLst>
              <a:ext uri="{FF2B5EF4-FFF2-40B4-BE49-F238E27FC236}">
                <a16:creationId xmlns:a16="http://schemas.microsoft.com/office/drawing/2014/main" id="{BD4DC436-947C-499E-A8E7-99849CF29330}"/>
              </a:ext>
            </a:extLst>
          </p:cNvPr>
          <p:cNvPicPr>
            <a:picLocks noChangeAspect="1"/>
          </p:cNvPicPr>
          <p:nvPr/>
        </p:nvPicPr>
        <p:blipFill>
          <a:blip r:embed="rId5"/>
          <a:stretch>
            <a:fillRect/>
          </a:stretch>
        </p:blipFill>
        <p:spPr>
          <a:xfrm>
            <a:off x="437385" y="911567"/>
            <a:ext cx="3427603" cy="1949152"/>
          </a:xfrm>
          <a:prstGeom prst="rect">
            <a:avLst/>
          </a:prstGeom>
        </p:spPr>
      </p:pic>
      <p:pic>
        <p:nvPicPr>
          <p:cNvPr id="22" name="Picture 21" descr="A close up of a sign&#10;&#10;Description automatically generated">
            <a:extLst>
              <a:ext uri="{FF2B5EF4-FFF2-40B4-BE49-F238E27FC236}">
                <a16:creationId xmlns:a16="http://schemas.microsoft.com/office/drawing/2014/main" id="{8E6E359D-D8EE-4646-8CA0-D2AEEC7FF1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11259" y="1625781"/>
            <a:ext cx="3427603" cy="767783"/>
          </a:xfrm>
          <a:prstGeom prst="rect">
            <a:avLst/>
          </a:prstGeom>
        </p:spPr>
      </p:pic>
    </p:spTree>
    <p:extLst>
      <p:ext uri="{BB962C8B-B14F-4D97-AF65-F5344CB8AC3E}">
        <p14:creationId xmlns:p14="http://schemas.microsoft.com/office/powerpoint/2010/main" val="2378857644"/>
      </p:ext>
    </p:extLst>
  </p:cSld>
  <p:clrMapOvr>
    <a:masterClrMapping/>
  </p:clrMapOvr>
  <p:transition spd="slow">
    <p:rand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F3FF76F-558B-453D-8FCB-E90E2D480FEB}"/>
              </a:ext>
            </a:extLst>
          </p:cNvPr>
          <p:cNvSpPr/>
          <p:nvPr/>
        </p:nvSpPr>
        <p:spPr>
          <a:xfrm>
            <a:off x="-9339" y="133605"/>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2" name="Title 1"/>
          <p:cNvSpPr>
            <a:spLocks noGrp="1"/>
          </p:cNvSpPr>
          <p:nvPr>
            <p:ph type="title"/>
          </p:nvPr>
        </p:nvSpPr>
        <p:spPr>
          <a:xfrm>
            <a:off x="1849019" y="222609"/>
            <a:ext cx="8493961" cy="1180557"/>
          </a:xfrm>
        </p:spPr>
        <p:txBody>
          <a:bodyPr>
            <a:noAutofit/>
          </a:bodyPr>
          <a:lstStyle/>
          <a:p>
            <a:pPr algn="ctr"/>
            <a:r>
              <a:rPr lang="en-US" sz="4800" b="1" dirty="0">
                <a:solidFill>
                  <a:schemeClr val="bg1"/>
                </a:solidFill>
                <a:latin typeface="Times New Roman" panose="02020603050405020304" pitchFamily="18" charset="0"/>
                <a:cs typeface="Times New Roman" panose="02020603050405020304" pitchFamily="18" charset="0"/>
              </a:rPr>
              <a:t>FUNDING = FREEDOM</a:t>
            </a:r>
          </a:p>
        </p:txBody>
      </p:sp>
      <p:sp>
        <p:nvSpPr>
          <p:cNvPr id="3" name="Content Placeholder 2"/>
          <p:cNvSpPr>
            <a:spLocks noGrp="1"/>
          </p:cNvSpPr>
          <p:nvPr>
            <p:ph idx="1"/>
          </p:nvPr>
        </p:nvSpPr>
        <p:spPr>
          <a:xfrm>
            <a:off x="6086661" y="1403166"/>
            <a:ext cx="11554691" cy="3730741"/>
          </a:xfrm>
        </p:spPr>
        <p:txBody>
          <a:bodyPr>
            <a:noAutofit/>
          </a:bodyPr>
          <a:lstStyle/>
          <a:p>
            <a:pPr fontAlgn="base"/>
            <a:r>
              <a:rPr lang="en-US" dirty="0">
                <a:solidFill>
                  <a:schemeClr val="accent6"/>
                </a:solidFill>
                <a:latin typeface="+mn-lt"/>
              </a:rPr>
              <a:t>Cash to close deals</a:t>
            </a:r>
          </a:p>
          <a:p>
            <a:pPr fontAlgn="base"/>
            <a:r>
              <a:rPr lang="en-US" dirty="0">
                <a:solidFill>
                  <a:schemeClr val="accent6"/>
                </a:solidFill>
                <a:latin typeface="+mn-lt"/>
              </a:rPr>
              <a:t>Confidence in offers</a:t>
            </a:r>
          </a:p>
          <a:p>
            <a:pPr fontAlgn="base"/>
            <a:r>
              <a:rPr lang="en-US" b="1" dirty="0">
                <a:solidFill>
                  <a:schemeClr val="accent6"/>
                </a:solidFill>
                <a:latin typeface="+mn-lt"/>
              </a:rPr>
              <a:t>Never take money out of your pocket</a:t>
            </a:r>
            <a:endParaRPr lang="en-US" dirty="0">
              <a:solidFill>
                <a:schemeClr val="accent6"/>
              </a:solidFill>
              <a:latin typeface="+mn-lt"/>
            </a:endParaRPr>
          </a:p>
          <a:p>
            <a:pPr fontAlgn="base"/>
            <a:r>
              <a:rPr lang="en-US" dirty="0">
                <a:solidFill>
                  <a:schemeClr val="accent6"/>
                </a:solidFill>
                <a:latin typeface="+mn-lt"/>
              </a:rPr>
              <a:t>100% Funding</a:t>
            </a:r>
          </a:p>
          <a:p>
            <a:pPr fontAlgn="base"/>
            <a:r>
              <a:rPr lang="en-US" dirty="0">
                <a:solidFill>
                  <a:schemeClr val="accent6"/>
                </a:solidFill>
                <a:latin typeface="+mn-lt"/>
              </a:rPr>
              <a:t>Even Get Paid when you BUY</a:t>
            </a:r>
          </a:p>
          <a:p>
            <a:pPr fontAlgn="base"/>
            <a:r>
              <a:rPr lang="en-US" b="1" dirty="0">
                <a:solidFill>
                  <a:schemeClr val="accent6"/>
                </a:solidFill>
                <a:latin typeface="+mn-lt"/>
              </a:rPr>
              <a:t>NO MONTHLY PAYMENTS </a:t>
            </a:r>
          </a:p>
          <a:p>
            <a:pPr lvl="1" fontAlgn="base"/>
            <a:r>
              <a:rPr lang="en-US" b="1" dirty="0">
                <a:solidFill>
                  <a:schemeClr val="accent6"/>
                </a:solidFill>
                <a:latin typeface="+mn-lt"/>
              </a:rPr>
              <a:t>…..unless you have cash flow  </a:t>
            </a:r>
            <a:endParaRPr lang="en-US" dirty="0">
              <a:solidFill>
                <a:schemeClr val="accent6"/>
              </a:solidFill>
              <a:latin typeface="+mn-lt"/>
            </a:endParaRPr>
          </a:p>
          <a:p>
            <a:pPr fontAlgn="base"/>
            <a:r>
              <a:rPr lang="en-US" b="1" dirty="0">
                <a:solidFill>
                  <a:schemeClr val="accent6"/>
                </a:solidFill>
                <a:latin typeface="+mn-lt"/>
              </a:rPr>
              <a:t>Pay “all cash” </a:t>
            </a:r>
          </a:p>
          <a:p>
            <a:pPr lvl="1" fontAlgn="base"/>
            <a:r>
              <a:rPr lang="en-US" b="1" dirty="0">
                <a:solidFill>
                  <a:schemeClr val="accent6"/>
                </a:solidFill>
                <a:latin typeface="+mn-lt"/>
              </a:rPr>
              <a:t>For small balanced properties </a:t>
            </a:r>
            <a:endParaRPr lang="en-US" dirty="0">
              <a:solidFill>
                <a:schemeClr val="accent6"/>
              </a:solidFill>
              <a:latin typeface="+mn-lt"/>
            </a:endParaRPr>
          </a:p>
          <a:p>
            <a:pPr fontAlgn="base"/>
            <a:r>
              <a:rPr lang="en-US" dirty="0">
                <a:solidFill>
                  <a:schemeClr val="accent6"/>
                </a:solidFill>
                <a:latin typeface="+mn-lt"/>
              </a:rPr>
              <a:t>No points, fees, prepayment penalties</a:t>
            </a:r>
          </a:p>
          <a:p>
            <a:pPr marL="342900" indent="-342900">
              <a:buFont typeface="+mj-lt"/>
              <a:buAutoNum type="arabicPeriod"/>
            </a:pPr>
            <a:endParaRPr lang="en-US" sz="1400" dirty="0">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id="{B26AD324-F3FA-4759-9149-ED05CEE6D51C}"/>
              </a:ext>
            </a:extLst>
          </p:cNvPr>
          <p:cNvSpPr/>
          <p:nvPr/>
        </p:nvSpPr>
        <p:spPr>
          <a:xfrm>
            <a:off x="-18678" y="6338169"/>
            <a:ext cx="12210678" cy="139137"/>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pic>
        <p:nvPicPr>
          <p:cNvPr id="7" name="Picture 6" descr="A picture containing text&#10;&#10;Description automatically generated">
            <a:extLst>
              <a:ext uri="{FF2B5EF4-FFF2-40B4-BE49-F238E27FC236}">
                <a16:creationId xmlns:a16="http://schemas.microsoft.com/office/drawing/2014/main" id="{F9D7DCE2-8544-4B9C-899F-51DAA1D076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7387" y="1403166"/>
            <a:ext cx="5541685" cy="40238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88221729"/>
      </p:ext>
    </p:extLst>
  </p:cSld>
  <p:clrMapOvr>
    <a:masterClrMapping/>
  </p:clrMapOvr>
  <p:transition spd="med">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88416E9-6C86-410F-9B6C-5B14AD981A38}"/>
              </a:ext>
            </a:extLst>
          </p:cNvPr>
          <p:cNvSpPr/>
          <p:nvPr/>
        </p:nvSpPr>
        <p:spPr>
          <a:xfrm>
            <a:off x="-18678" y="-71760"/>
            <a:ext cx="4837672" cy="64099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lumMod val="65000"/>
                </a:schemeClr>
              </a:solidFill>
              <a:latin typeface="Lato" panose="020F0502020204030203" pitchFamily="34" charset="0"/>
            </a:endParaRPr>
          </a:p>
        </p:txBody>
      </p:sp>
      <p:sp>
        <p:nvSpPr>
          <p:cNvPr id="3" name="Content Placeholder 2"/>
          <p:cNvSpPr>
            <a:spLocks noGrp="1"/>
          </p:cNvSpPr>
          <p:nvPr>
            <p:ph sz="quarter" idx="13"/>
          </p:nvPr>
        </p:nvSpPr>
        <p:spPr>
          <a:xfrm>
            <a:off x="5072047" y="441516"/>
            <a:ext cx="6538928" cy="4521744"/>
          </a:xfrm>
        </p:spPr>
        <p:txBody>
          <a:bodyPr anchor="ctr">
            <a:normAutofit/>
          </a:bodyPr>
          <a:lstStyle/>
          <a:p>
            <a:pPr marL="0" lvl="3" indent="0">
              <a:spcBef>
                <a:spcPts val="1600"/>
              </a:spcBef>
              <a:buNone/>
            </a:pPr>
            <a:r>
              <a:rPr lang="en-US" sz="4000" dirty="0">
                <a:solidFill>
                  <a:schemeClr val="accent6">
                    <a:lumMod val="75000"/>
                  </a:schemeClr>
                </a:solidFill>
                <a:latin typeface="+mn-lt"/>
                <a:cs typeface="Times New Roman" panose="02020603050405020304" pitchFamily="18" charset="0"/>
              </a:rPr>
              <a:t>The real truth about raising private money </a:t>
            </a:r>
            <a:r>
              <a:rPr lang="en-US" sz="4000" b="1" i="1" u="sng" dirty="0">
                <a:solidFill>
                  <a:schemeClr val="accent6">
                    <a:lumMod val="75000"/>
                  </a:schemeClr>
                </a:solidFill>
                <a:latin typeface="+mn-lt"/>
                <a:cs typeface="Times New Roman" panose="02020603050405020304" pitchFamily="18" charset="0"/>
              </a:rPr>
              <a:t>in real estate </a:t>
            </a:r>
            <a:r>
              <a:rPr lang="en-US" sz="4000" dirty="0">
                <a:solidFill>
                  <a:schemeClr val="accent6">
                    <a:lumMod val="75000"/>
                  </a:schemeClr>
                </a:solidFill>
                <a:latin typeface="+mn-lt"/>
                <a:cs typeface="Times New Roman" panose="02020603050405020304" pitchFamily="18" charset="0"/>
              </a:rPr>
              <a:t>and the securities laws…</a:t>
            </a:r>
          </a:p>
          <a:p>
            <a:pPr marL="0" lvl="3" indent="0">
              <a:spcBef>
                <a:spcPts val="1600"/>
              </a:spcBef>
              <a:buNone/>
            </a:pPr>
            <a:endParaRPr lang="en-US" sz="2000" dirty="0">
              <a:solidFill>
                <a:schemeClr val="accent6">
                  <a:lumMod val="75000"/>
                </a:schemeClr>
              </a:solidFill>
              <a:latin typeface="+mn-lt"/>
              <a:cs typeface="Times New Roman" panose="02020603050405020304" pitchFamily="18" charset="0"/>
            </a:endParaRPr>
          </a:p>
          <a:p>
            <a:pPr marL="0" lvl="3" indent="0">
              <a:spcBef>
                <a:spcPts val="1600"/>
              </a:spcBef>
              <a:buNone/>
            </a:pPr>
            <a:r>
              <a:rPr lang="en-US" sz="2400" dirty="0">
                <a:solidFill>
                  <a:schemeClr val="accent6">
                    <a:lumMod val="75000"/>
                  </a:schemeClr>
                </a:solidFill>
                <a:latin typeface="+mn-lt"/>
                <a:cs typeface="Times New Roman" panose="02020603050405020304" pitchFamily="18" charset="0"/>
              </a:rPr>
              <a:t>Once you understand the law and the rules, you can use them to your advantage, be more professional and raise money in compliance with the law.</a:t>
            </a:r>
          </a:p>
        </p:txBody>
      </p:sp>
      <p:sp>
        <p:nvSpPr>
          <p:cNvPr id="9" name="Rectangle 8"/>
          <p:cNvSpPr/>
          <p:nvPr/>
        </p:nvSpPr>
        <p:spPr>
          <a:xfrm>
            <a:off x="-45996" y="1009545"/>
            <a:ext cx="4876799" cy="4247317"/>
          </a:xfrm>
          <a:prstGeom prst="rect">
            <a:avLst/>
          </a:prstGeom>
        </p:spPr>
        <p:txBody>
          <a:bodyPr wrap="square">
            <a:spAutoFit/>
          </a:bodyPr>
          <a:lstStyle/>
          <a:p>
            <a:pPr marL="0" lvl="3" indent="152396" algn="ctr"/>
            <a:r>
              <a:rPr lang="en-US" sz="5400" b="1" dirty="0">
                <a:solidFill>
                  <a:schemeClr val="bg1"/>
                </a:solidFill>
                <a:latin typeface="Times New Roman" panose="02020603050405020304" pitchFamily="18" charset="0"/>
                <a:cs typeface="Times New Roman" panose="02020603050405020304" pitchFamily="18" charset="0"/>
              </a:rPr>
              <a:t>Why Am I Passionate About Real Estate and Private Money?</a:t>
            </a:r>
          </a:p>
        </p:txBody>
      </p:sp>
      <p:sp>
        <p:nvSpPr>
          <p:cNvPr id="10" name="Oval 9"/>
          <p:cNvSpPr/>
          <p:nvPr/>
        </p:nvSpPr>
        <p:spPr>
          <a:xfrm>
            <a:off x="7679020" y="4426253"/>
            <a:ext cx="1652953" cy="1608925"/>
          </a:xfrm>
          <a:prstGeom prst="ellipse">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11" name="Picture 10"/>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7867181" y="4575133"/>
            <a:ext cx="1133027" cy="1133027"/>
          </a:xfrm>
          <a:prstGeom prst="rect">
            <a:avLst/>
          </a:prstGeom>
        </p:spPr>
      </p:pic>
      <p:sp>
        <p:nvSpPr>
          <p:cNvPr id="8" name="Rectangle 7">
            <a:extLst>
              <a:ext uri="{FF2B5EF4-FFF2-40B4-BE49-F238E27FC236}">
                <a16:creationId xmlns:a16="http://schemas.microsoft.com/office/drawing/2014/main" id="{1E33B183-3030-4815-B211-483EE53E92FE}"/>
              </a:ext>
            </a:extLst>
          </p:cNvPr>
          <p:cNvSpPr/>
          <p:nvPr/>
        </p:nvSpPr>
        <p:spPr>
          <a:xfrm>
            <a:off x="-18678" y="6338169"/>
            <a:ext cx="12210678" cy="139137"/>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Tree>
    <p:extLst>
      <p:ext uri="{BB962C8B-B14F-4D97-AF65-F5344CB8AC3E}">
        <p14:creationId xmlns:p14="http://schemas.microsoft.com/office/powerpoint/2010/main" val="3634782388"/>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0F83328-D1E3-409F-8E34-6375098A918D}"/>
              </a:ext>
            </a:extLst>
          </p:cNvPr>
          <p:cNvSpPr/>
          <p:nvPr/>
        </p:nvSpPr>
        <p:spPr>
          <a:xfrm>
            <a:off x="-18678" y="-71760"/>
            <a:ext cx="4837672" cy="64099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lumMod val="65000"/>
                </a:schemeClr>
              </a:solidFill>
              <a:latin typeface="Lato" panose="020F0502020204030203" pitchFamily="34" charset="0"/>
            </a:endParaRPr>
          </a:p>
        </p:txBody>
      </p:sp>
      <p:sp>
        <p:nvSpPr>
          <p:cNvPr id="3" name="Content Placeholder 2"/>
          <p:cNvSpPr>
            <a:spLocks noGrp="1"/>
          </p:cNvSpPr>
          <p:nvPr>
            <p:ph sz="quarter" idx="13"/>
          </p:nvPr>
        </p:nvSpPr>
        <p:spPr>
          <a:xfrm>
            <a:off x="5005756" y="1393928"/>
            <a:ext cx="6967717" cy="4840473"/>
          </a:xfrm>
        </p:spPr>
        <p:txBody>
          <a:bodyPr anchor="ctr">
            <a:normAutofit lnSpcReduction="10000"/>
          </a:bodyPr>
          <a:lstStyle/>
          <a:p>
            <a:pPr marL="0" lvl="3" indent="0">
              <a:spcBef>
                <a:spcPts val="1600"/>
              </a:spcBef>
              <a:buNone/>
            </a:pPr>
            <a:endParaRPr lang="en-US" sz="2133" dirty="0">
              <a:latin typeface="Times New Roman" panose="02020603050405020304" pitchFamily="18" charset="0"/>
              <a:cs typeface="Times New Roman" panose="02020603050405020304" pitchFamily="18" charset="0"/>
            </a:endParaRPr>
          </a:p>
          <a:p>
            <a:pPr marL="0" lvl="3" indent="0">
              <a:spcBef>
                <a:spcPts val="1600"/>
              </a:spcBef>
              <a:buNone/>
            </a:pPr>
            <a:endParaRPr lang="en-US" sz="2133" dirty="0">
              <a:latin typeface="Times New Roman" panose="02020603050405020304" pitchFamily="18" charset="0"/>
              <a:cs typeface="Times New Roman" panose="02020603050405020304" pitchFamily="18" charset="0"/>
            </a:endParaRPr>
          </a:p>
          <a:p>
            <a:pPr marL="0" lvl="3" indent="0">
              <a:spcBef>
                <a:spcPts val="1600"/>
              </a:spcBef>
              <a:buNone/>
            </a:pPr>
            <a:endParaRPr lang="en-US" sz="2133" dirty="0">
              <a:latin typeface="Times New Roman" panose="02020603050405020304" pitchFamily="18" charset="0"/>
              <a:cs typeface="Times New Roman" panose="02020603050405020304" pitchFamily="18" charset="0"/>
            </a:endParaRPr>
          </a:p>
          <a:p>
            <a:pPr marL="0" lvl="3" indent="0">
              <a:spcBef>
                <a:spcPts val="1600"/>
              </a:spcBef>
              <a:buNone/>
            </a:pPr>
            <a:endParaRPr lang="en-US" sz="2400" dirty="0">
              <a:solidFill>
                <a:schemeClr val="accent6">
                  <a:lumMod val="75000"/>
                </a:schemeClr>
              </a:solidFill>
              <a:latin typeface="+mn-lt"/>
              <a:cs typeface="Times New Roman" panose="02020603050405020304" pitchFamily="18" charset="0"/>
            </a:endParaRPr>
          </a:p>
          <a:p>
            <a:pPr marL="0" lvl="3" indent="0">
              <a:spcBef>
                <a:spcPts val="1600"/>
              </a:spcBef>
              <a:buNone/>
            </a:pPr>
            <a:r>
              <a:rPr lang="en-US" sz="2400" dirty="0">
                <a:solidFill>
                  <a:schemeClr val="accent6">
                    <a:lumMod val="75000"/>
                  </a:schemeClr>
                </a:solidFill>
                <a:latin typeface="+mn-lt"/>
                <a:cs typeface="Times New Roman" panose="02020603050405020304" pitchFamily="18" charset="0"/>
              </a:rPr>
              <a:t>The offer and the sale of a “security” are regulated by state and federal agencies.</a:t>
            </a:r>
          </a:p>
          <a:p>
            <a:pPr marL="0" lvl="3" indent="0">
              <a:spcBef>
                <a:spcPts val="1600"/>
              </a:spcBef>
              <a:buNone/>
            </a:pPr>
            <a:r>
              <a:rPr lang="en-US" sz="2400" dirty="0">
                <a:solidFill>
                  <a:schemeClr val="accent6">
                    <a:lumMod val="75000"/>
                  </a:schemeClr>
                </a:solidFill>
                <a:latin typeface="+mn-lt"/>
                <a:cs typeface="Times New Roman" panose="02020603050405020304" pitchFamily="18" charset="0"/>
              </a:rPr>
              <a:t>You must find an exemption or register your offer and sale of securities. </a:t>
            </a:r>
          </a:p>
          <a:p>
            <a:pPr marL="0" lvl="3" indent="0">
              <a:spcBef>
                <a:spcPts val="1600"/>
              </a:spcBef>
              <a:buNone/>
            </a:pPr>
            <a:endParaRPr lang="en-US" sz="2400" dirty="0">
              <a:solidFill>
                <a:schemeClr val="accent6">
                  <a:lumMod val="75000"/>
                </a:schemeClr>
              </a:solidFill>
              <a:latin typeface="+mn-lt"/>
              <a:cs typeface="Times New Roman" panose="02020603050405020304" pitchFamily="18" charset="0"/>
            </a:endParaRPr>
          </a:p>
          <a:p>
            <a:pPr marL="0" lvl="3" indent="0">
              <a:spcBef>
                <a:spcPts val="1600"/>
              </a:spcBef>
              <a:buNone/>
            </a:pPr>
            <a:r>
              <a:rPr lang="en-US" b="1" dirty="0">
                <a:solidFill>
                  <a:schemeClr val="accent6">
                    <a:lumMod val="75000"/>
                  </a:schemeClr>
                </a:solidFill>
                <a:latin typeface="+mn-lt"/>
                <a:cs typeface="Times New Roman" panose="02020603050405020304" pitchFamily="18" charset="0"/>
              </a:rPr>
              <a:t>These slides are summaries and are not a substitute for working with your own attorneys, financial and tax advisors. </a:t>
            </a:r>
          </a:p>
        </p:txBody>
      </p:sp>
      <p:sp>
        <p:nvSpPr>
          <p:cNvPr id="13" name="Rectangle 12">
            <a:extLst>
              <a:ext uri="{FF2B5EF4-FFF2-40B4-BE49-F238E27FC236}">
                <a16:creationId xmlns:a16="http://schemas.microsoft.com/office/drawing/2014/main" id="{000D5182-992F-4787-A390-86804B99A0CC}"/>
              </a:ext>
            </a:extLst>
          </p:cNvPr>
          <p:cNvSpPr/>
          <p:nvPr/>
        </p:nvSpPr>
        <p:spPr>
          <a:xfrm>
            <a:off x="-45996" y="1009545"/>
            <a:ext cx="4876799" cy="4247317"/>
          </a:xfrm>
          <a:prstGeom prst="rect">
            <a:avLst/>
          </a:prstGeom>
        </p:spPr>
        <p:txBody>
          <a:bodyPr wrap="square">
            <a:spAutoFit/>
          </a:bodyPr>
          <a:lstStyle/>
          <a:p>
            <a:pPr marL="0" lvl="3" indent="152396" algn="ctr"/>
            <a:r>
              <a:rPr lang="en-US" sz="5400" b="1" dirty="0">
                <a:solidFill>
                  <a:schemeClr val="bg1"/>
                </a:solidFill>
                <a:latin typeface="Times New Roman" panose="02020603050405020304" pitchFamily="18" charset="0"/>
                <a:cs typeface="Times New Roman" panose="02020603050405020304" pitchFamily="18" charset="0"/>
              </a:rPr>
              <a:t>Why Am I Passionate About Real Estate and Private Money?</a:t>
            </a:r>
          </a:p>
        </p:txBody>
      </p:sp>
      <p:sp>
        <p:nvSpPr>
          <p:cNvPr id="14" name="Rectangle 13">
            <a:extLst>
              <a:ext uri="{FF2B5EF4-FFF2-40B4-BE49-F238E27FC236}">
                <a16:creationId xmlns:a16="http://schemas.microsoft.com/office/drawing/2014/main" id="{F36B89BD-D118-4D0F-B802-9998316F647B}"/>
              </a:ext>
            </a:extLst>
          </p:cNvPr>
          <p:cNvSpPr/>
          <p:nvPr/>
        </p:nvSpPr>
        <p:spPr>
          <a:xfrm>
            <a:off x="-18678" y="6338169"/>
            <a:ext cx="12210678" cy="139137"/>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grpSp>
        <p:nvGrpSpPr>
          <p:cNvPr id="17" name="Group 16">
            <a:extLst>
              <a:ext uri="{FF2B5EF4-FFF2-40B4-BE49-F238E27FC236}">
                <a16:creationId xmlns:a16="http://schemas.microsoft.com/office/drawing/2014/main" id="{20DCDA70-639E-4C0C-A207-36C9F825EADD}"/>
              </a:ext>
            </a:extLst>
          </p:cNvPr>
          <p:cNvGrpSpPr/>
          <p:nvPr/>
        </p:nvGrpSpPr>
        <p:grpSpPr>
          <a:xfrm>
            <a:off x="6558547" y="68648"/>
            <a:ext cx="4109411" cy="2650561"/>
            <a:chOff x="5956964" y="1745277"/>
            <a:chExt cx="6477092" cy="3402046"/>
          </a:xfrm>
        </p:grpSpPr>
        <p:sp>
          <p:nvSpPr>
            <p:cNvPr id="18" name="Rectangle 17">
              <a:extLst>
                <a:ext uri="{FF2B5EF4-FFF2-40B4-BE49-F238E27FC236}">
                  <a16:creationId xmlns:a16="http://schemas.microsoft.com/office/drawing/2014/main" id="{2E57C69F-6EB3-4D90-BC46-B1BE86A28C40}"/>
                </a:ext>
              </a:extLst>
            </p:cNvPr>
            <p:cNvSpPr/>
            <p:nvPr/>
          </p:nvSpPr>
          <p:spPr>
            <a:xfrm>
              <a:off x="5956964" y="1745277"/>
              <a:ext cx="6477092" cy="3402046"/>
            </a:xfrm>
            <a:prstGeom prst="rect">
              <a:avLst/>
            </a:prstGeom>
            <a:solidFill>
              <a:schemeClr val="accent5">
                <a:lumMod val="90000"/>
                <a:alpha val="90000"/>
              </a:schemeClr>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20" name="Rectangle 19">
              <a:extLst>
                <a:ext uri="{FF2B5EF4-FFF2-40B4-BE49-F238E27FC236}">
                  <a16:creationId xmlns:a16="http://schemas.microsoft.com/office/drawing/2014/main" id="{1DA6B2E7-0EB5-43A3-A22D-9E529D44C92A}"/>
                </a:ext>
              </a:extLst>
            </p:cNvPr>
            <p:cNvSpPr/>
            <p:nvPr/>
          </p:nvSpPr>
          <p:spPr>
            <a:xfrm>
              <a:off x="9010780" y="2011854"/>
              <a:ext cx="184731" cy="707886"/>
            </a:xfrm>
            <a:prstGeom prst="rect">
              <a:avLst/>
            </a:prstGeom>
          </p:spPr>
          <p:txBody>
            <a:bodyPr wrap="none">
              <a:spAutoFit/>
            </a:bodyPr>
            <a:lstStyle/>
            <a:p>
              <a:pPr algn="ctr"/>
              <a:endParaRPr lang="en-US" sz="4000" dirty="0">
                <a:solidFill>
                  <a:schemeClr val="bg1"/>
                </a:solidFill>
                <a:latin typeface="Times New Roman" panose="02020603050405020304" pitchFamily="18" charset="0"/>
                <a:cs typeface="Times New Roman" panose="02020603050405020304" pitchFamily="18" charset="0"/>
              </a:endParaRPr>
            </a:p>
          </p:txBody>
        </p:sp>
      </p:grpSp>
      <p:sp>
        <p:nvSpPr>
          <p:cNvPr id="7" name="TextBox 6">
            <a:extLst>
              <a:ext uri="{FF2B5EF4-FFF2-40B4-BE49-F238E27FC236}">
                <a16:creationId xmlns:a16="http://schemas.microsoft.com/office/drawing/2014/main" id="{3947334C-8ACC-4249-BE31-12C7CD367BDB}"/>
              </a:ext>
            </a:extLst>
          </p:cNvPr>
          <p:cNvSpPr txBox="1"/>
          <p:nvPr/>
        </p:nvSpPr>
        <p:spPr>
          <a:xfrm>
            <a:off x="6679678" y="276340"/>
            <a:ext cx="3867149" cy="2339102"/>
          </a:xfrm>
          <a:prstGeom prst="rect">
            <a:avLst/>
          </a:prstGeom>
          <a:noFill/>
        </p:spPr>
        <p:txBody>
          <a:bodyPr wrap="square" rtlCol="0">
            <a:spAutoFit/>
          </a:bodyPr>
          <a:lstStyle/>
          <a:p>
            <a:pPr algn="ctr"/>
            <a:r>
              <a:rPr lang="en-US" sz="3200" b="1" i="1" dirty="0">
                <a:solidFill>
                  <a:schemeClr val="bg1"/>
                </a:solidFill>
                <a:cs typeface="Times New Roman" panose="02020603050405020304" pitchFamily="18" charset="0"/>
              </a:rPr>
              <a:t>Once you offer to take someone’s money, this is an offer of a </a:t>
            </a:r>
            <a:r>
              <a:rPr lang="en-US" sz="3200" b="1" i="1" dirty="0">
                <a:solidFill>
                  <a:schemeClr val="accent6">
                    <a:lumMod val="75000"/>
                  </a:schemeClr>
                </a:solidFill>
                <a:cs typeface="Times New Roman" panose="02020603050405020304" pitchFamily="18" charset="0"/>
              </a:rPr>
              <a:t>“</a:t>
            </a:r>
            <a:r>
              <a:rPr lang="en-US" sz="3200" b="1" i="1" u="sng" dirty="0">
                <a:solidFill>
                  <a:schemeClr val="accent6">
                    <a:lumMod val="75000"/>
                  </a:schemeClr>
                </a:solidFill>
                <a:cs typeface="Times New Roman" panose="02020603050405020304" pitchFamily="18" charset="0"/>
              </a:rPr>
              <a:t>security</a:t>
            </a:r>
            <a:r>
              <a:rPr lang="en-US" sz="3200" b="1" i="1" dirty="0">
                <a:solidFill>
                  <a:schemeClr val="accent6">
                    <a:lumMod val="75000"/>
                  </a:schemeClr>
                </a:solidFill>
                <a:cs typeface="Times New Roman" panose="02020603050405020304" pitchFamily="18" charset="0"/>
              </a:rPr>
              <a:t>.”</a:t>
            </a:r>
          </a:p>
          <a:p>
            <a:endParaRPr lang="en-US" dirty="0"/>
          </a:p>
        </p:txBody>
      </p:sp>
    </p:spTree>
    <p:extLst>
      <p:ext uri="{BB962C8B-B14F-4D97-AF65-F5344CB8AC3E}">
        <p14:creationId xmlns:p14="http://schemas.microsoft.com/office/powerpoint/2010/main" val="1981954376"/>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4031B6D-393D-41EC-A384-6A2AB8907D32}"/>
              </a:ext>
            </a:extLst>
          </p:cNvPr>
          <p:cNvSpPr/>
          <p:nvPr/>
        </p:nvSpPr>
        <p:spPr>
          <a:xfrm>
            <a:off x="-9339" y="133605"/>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2" name="Title 1"/>
          <p:cNvSpPr>
            <a:spLocks noGrp="1"/>
          </p:cNvSpPr>
          <p:nvPr>
            <p:ph type="title"/>
          </p:nvPr>
        </p:nvSpPr>
        <p:spPr>
          <a:xfrm>
            <a:off x="145152" y="178905"/>
            <a:ext cx="11895591" cy="754545"/>
          </a:xfrm>
        </p:spPr>
        <p:txBody>
          <a:bodyPr>
            <a:normAutofit fontScale="90000"/>
          </a:bodyPr>
          <a:lstStyle/>
          <a:p>
            <a:pPr algn="ctr"/>
            <a:r>
              <a:rPr lang="en-US" sz="5400" b="1" dirty="0">
                <a:solidFill>
                  <a:schemeClr val="bg1"/>
                </a:solidFill>
                <a:latin typeface="Times New Roman" panose="02020603050405020304" pitchFamily="18" charset="0"/>
                <a:cs typeface="Times New Roman" panose="02020603050405020304" pitchFamily="18" charset="0"/>
              </a:rPr>
              <a:t>What is a Security?</a:t>
            </a:r>
          </a:p>
        </p:txBody>
      </p:sp>
      <p:sp>
        <p:nvSpPr>
          <p:cNvPr id="3" name="Content Placeholder 2"/>
          <p:cNvSpPr>
            <a:spLocks noGrp="1"/>
          </p:cNvSpPr>
          <p:nvPr>
            <p:ph sz="quarter" idx="13"/>
          </p:nvPr>
        </p:nvSpPr>
        <p:spPr>
          <a:xfrm>
            <a:off x="856244" y="1356727"/>
            <a:ext cx="11013049" cy="4827068"/>
          </a:xfrm>
        </p:spPr>
        <p:txBody>
          <a:bodyPr>
            <a:normAutofit fontScale="47500" lnSpcReduction="20000"/>
          </a:bodyPr>
          <a:lstStyle/>
          <a:p>
            <a:pPr marL="457189" indent="-457189" fontAlgn="base">
              <a:buFont typeface="+mj-lt"/>
              <a:buAutoNum type="alphaUcPeriod"/>
            </a:pPr>
            <a:r>
              <a:rPr lang="en-US" sz="4200" b="1" dirty="0">
                <a:latin typeface="Times New Roman" panose="02020603050405020304" pitchFamily="18" charset="0"/>
                <a:cs typeface="Times New Roman" panose="02020603050405020304" pitchFamily="18" charset="0"/>
              </a:rPr>
              <a:t>Under section 2(a)(1) of the securities act of 1933, the term "security" includes:</a:t>
            </a:r>
            <a:endParaRPr lang="en-US" sz="4200" dirty="0">
              <a:latin typeface="Times New Roman" panose="02020603050405020304" pitchFamily="18" charset="0"/>
              <a:cs typeface="Times New Roman" panose="02020603050405020304" pitchFamily="18" charset="0"/>
            </a:endParaRPr>
          </a:p>
          <a:p>
            <a:pPr lvl="1" fontAlgn="base"/>
            <a:r>
              <a:rPr lang="en-US" sz="4200" b="1" dirty="0">
                <a:latin typeface="Times New Roman" panose="02020603050405020304" pitchFamily="18" charset="0"/>
                <a:cs typeface="Times New Roman" panose="02020603050405020304" pitchFamily="18" charset="0"/>
              </a:rPr>
              <a:t>Any </a:t>
            </a:r>
            <a:r>
              <a:rPr lang="en-US" sz="5100" b="1" u="sng" dirty="0">
                <a:solidFill>
                  <a:srgbClr val="4472C4"/>
                </a:solidFill>
                <a:latin typeface="Times New Roman" panose="02020603050405020304" pitchFamily="18" charset="0"/>
                <a:cs typeface="Times New Roman" panose="02020603050405020304" pitchFamily="18" charset="0"/>
              </a:rPr>
              <a:t>note</a:t>
            </a:r>
            <a:r>
              <a:rPr lang="en-US" sz="4200" b="1" dirty="0">
                <a:latin typeface="Times New Roman" panose="02020603050405020304" pitchFamily="18" charset="0"/>
                <a:cs typeface="Times New Roman" panose="02020603050405020304" pitchFamily="18" charset="0"/>
              </a:rPr>
              <a:t>, stock, treasury stock, security future, bond, debenture, </a:t>
            </a:r>
            <a:r>
              <a:rPr lang="en-US" sz="5100" b="1" u="sng" dirty="0">
                <a:solidFill>
                  <a:srgbClr val="4472C4"/>
                </a:solidFill>
                <a:latin typeface="Times New Roman" panose="02020603050405020304" pitchFamily="18" charset="0"/>
                <a:cs typeface="Times New Roman" panose="02020603050405020304" pitchFamily="18" charset="0"/>
              </a:rPr>
              <a:t>evidence of indebtedness</a:t>
            </a:r>
            <a:r>
              <a:rPr lang="en-US" sz="4200" b="1" dirty="0">
                <a:latin typeface="Times New Roman" panose="02020603050405020304" pitchFamily="18" charset="0"/>
                <a:cs typeface="Times New Roman" panose="02020603050405020304" pitchFamily="18" charset="0"/>
              </a:rPr>
              <a:t>, certificate of interest or </a:t>
            </a:r>
            <a:r>
              <a:rPr lang="en-US" sz="5100" b="1" u="sng" dirty="0">
                <a:solidFill>
                  <a:srgbClr val="4472C4"/>
                </a:solidFill>
                <a:latin typeface="Times New Roman" panose="02020603050405020304" pitchFamily="18" charset="0"/>
                <a:cs typeface="Times New Roman" panose="02020603050405020304" pitchFamily="18" charset="0"/>
              </a:rPr>
              <a:t>participation in any profit-sharing agreement</a:t>
            </a:r>
            <a:r>
              <a:rPr lang="en-US" sz="4200" b="1" dirty="0">
                <a:latin typeface="Times New Roman" panose="02020603050405020304" pitchFamily="18" charset="0"/>
                <a:cs typeface="Times New Roman" panose="02020603050405020304" pitchFamily="18" charset="0"/>
              </a:rPr>
              <a:t>, collateral-trust certificate, preorganization certificate or subscription, transferable share, </a:t>
            </a:r>
            <a:r>
              <a:rPr lang="en-US" sz="5100" b="1" u="sng" dirty="0">
                <a:solidFill>
                  <a:srgbClr val="4472C4"/>
                </a:solidFill>
                <a:latin typeface="Times New Roman" panose="02020603050405020304" pitchFamily="18" charset="0"/>
                <a:cs typeface="Times New Roman" panose="02020603050405020304" pitchFamily="18" charset="0"/>
              </a:rPr>
              <a:t>investment contract</a:t>
            </a:r>
            <a:r>
              <a:rPr lang="en-US" sz="4200" b="1" dirty="0">
                <a:latin typeface="Times New Roman" panose="02020603050405020304" pitchFamily="18" charset="0"/>
                <a:cs typeface="Times New Roman" panose="02020603050405020304" pitchFamily="18" charset="0"/>
              </a:rPr>
              <a:t>, voting-trust certificate, certificate of deposit for a security, fractional undivided interest in oil, gas, or other mineral rights, any put, call, straddle, option, or privilege on any security, certificate of deposit, or group or index of securities (including any interest therein or based on the value thereof), or any put, call, straddle, option, or privilege entered into on a national securities exchange relating to foreign currency, or, in general, any interest or instrument commonly known as a "security", or any certificate of interest or participation in, temporary or interim certificate for, receipt for, guarantee of, or warrant or </a:t>
            </a:r>
            <a:r>
              <a:rPr lang="en-US" sz="5100" b="1" u="sng" dirty="0">
                <a:solidFill>
                  <a:srgbClr val="4472C4"/>
                </a:solidFill>
                <a:latin typeface="Times New Roman" panose="02020603050405020304" pitchFamily="18" charset="0"/>
                <a:cs typeface="Times New Roman" panose="02020603050405020304" pitchFamily="18" charset="0"/>
              </a:rPr>
              <a:t>right to subscribe to or purchase, any of the foregoing</a:t>
            </a:r>
            <a:r>
              <a:rPr lang="en-US" sz="5100" b="1" dirty="0">
                <a:solidFill>
                  <a:srgbClr val="4472C4"/>
                </a:solidFill>
                <a:latin typeface="Times New Roman" panose="02020603050405020304" pitchFamily="18" charset="0"/>
                <a:cs typeface="Times New Roman" panose="02020603050405020304" pitchFamily="18" charset="0"/>
              </a:rPr>
              <a:t>.</a:t>
            </a:r>
          </a:p>
          <a:p>
            <a:pPr marL="457189" indent="-457189" fontAlgn="base">
              <a:buFont typeface="+mj-lt"/>
              <a:buAutoNum type="alphaUcPeriod"/>
            </a:pPr>
            <a:r>
              <a:rPr lang="en-US" sz="4200" b="1" dirty="0">
                <a:latin typeface="Times New Roman" panose="02020603050405020304" pitchFamily="18" charset="0"/>
                <a:cs typeface="Times New Roman" panose="02020603050405020304" pitchFamily="18" charset="0"/>
              </a:rPr>
              <a:t>Thus the federal securities laws define "security" in both specific (any "stock," "bond," "note," "debenture," etc.) And general (e.g., Any "investment contract“ </a:t>
            </a:r>
            <a:r>
              <a:rPr lang="en-US" sz="5100" b="1" u="sng" dirty="0">
                <a:solidFill>
                  <a:srgbClr val="4472C4"/>
                </a:solidFill>
                <a:latin typeface="Times New Roman" panose="02020603050405020304" pitchFamily="18" charset="0"/>
                <a:cs typeface="Times New Roman" panose="02020603050405020304" pitchFamily="18" charset="0"/>
              </a:rPr>
              <a:t>“participation in any profit sharing agreement”</a:t>
            </a:r>
            <a:r>
              <a:rPr lang="en-US" sz="4200" b="1" dirty="0">
                <a:solidFill>
                  <a:srgbClr val="4472C4"/>
                </a:solidFill>
                <a:latin typeface="Times New Roman" panose="02020603050405020304" pitchFamily="18" charset="0"/>
                <a:cs typeface="Times New Roman" panose="02020603050405020304" pitchFamily="18" charset="0"/>
              </a:rPr>
              <a:t> </a:t>
            </a:r>
            <a:r>
              <a:rPr lang="en-US" sz="4200" b="1" dirty="0">
                <a:latin typeface="Times New Roman" panose="02020603050405020304" pitchFamily="18" charset="0"/>
                <a:cs typeface="Times New Roman" panose="02020603050405020304" pitchFamily="18" charset="0"/>
              </a:rPr>
              <a:t>or "instrument commonly known as a 'security') terms.</a:t>
            </a:r>
          </a:p>
          <a:p>
            <a:pPr marL="457189" indent="-457189" fontAlgn="base">
              <a:buFont typeface="+mj-lt"/>
              <a:buAutoNum type="alphaUcPeriod"/>
            </a:pPr>
            <a:r>
              <a:rPr lang="en-US" sz="4200" b="1" dirty="0">
                <a:latin typeface="Times New Roman" panose="02020603050405020304" pitchFamily="18" charset="0"/>
                <a:cs typeface="Times New Roman" panose="02020603050405020304" pitchFamily="18" charset="0"/>
              </a:rPr>
              <a:t>Investment contracts</a:t>
            </a:r>
          </a:p>
          <a:p>
            <a:pPr lvl="1" fontAlgn="base"/>
            <a:r>
              <a:rPr lang="en-US" sz="4200" b="1" u="sng" dirty="0">
                <a:latin typeface="Times New Roman" panose="02020603050405020304" pitchFamily="18" charset="0"/>
                <a:cs typeface="Times New Roman" panose="02020603050405020304" pitchFamily="18" charset="0"/>
              </a:rPr>
              <a:t>SEC v. W.J. Howey co.</a:t>
            </a:r>
            <a:r>
              <a:rPr lang="en-US" sz="4200" u="sng" dirty="0">
                <a:latin typeface="Times New Roman" panose="02020603050405020304" pitchFamily="18" charset="0"/>
                <a:cs typeface="Times New Roman" panose="02020603050405020304" pitchFamily="18" charset="0"/>
              </a:rPr>
              <a:t> </a:t>
            </a:r>
          </a:p>
          <a:p>
            <a:pPr lvl="1" fontAlgn="base"/>
            <a:r>
              <a:rPr lang="en-US" sz="4200" b="1" u="sng" dirty="0">
                <a:latin typeface="Times New Roman" panose="02020603050405020304" pitchFamily="18" charset="0"/>
                <a:cs typeface="Times New Roman" panose="02020603050405020304" pitchFamily="18" charset="0"/>
              </a:rPr>
              <a:t>United housing foundation, Inc. V. Forman</a:t>
            </a:r>
            <a:r>
              <a:rPr lang="en-US" sz="4200" u="sng" dirty="0">
                <a:latin typeface="Times New Roman" panose="02020603050405020304" pitchFamily="18" charset="0"/>
                <a:cs typeface="Times New Roman" panose="02020603050405020304" pitchFamily="18" charset="0"/>
              </a:rPr>
              <a:t> </a:t>
            </a:r>
          </a:p>
          <a:p>
            <a:pPr marL="457189" indent="-457189" fontAlgn="base">
              <a:buFont typeface="+mj-lt"/>
              <a:buAutoNum type="alphaUcPeriod"/>
            </a:pPr>
            <a:endParaRPr lang="en-US" b="1" dirty="0"/>
          </a:p>
          <a:p>
            <a:pPr marL="457189" indent="-457189" fontAlgn="base">
              <a:buFont typeface="+mj-lt"/>
              <a:buAutoNum type="arabicPeriod"/>
            </a:pPr>
            <a:endParaRPr lang="en-US" dirty="0"/>
          </a:p>
          <a:p>
            <a:endParaRPr lang="en-US" dirty="0"/>
          </a:p>
        </p:txBody>
      </p:sp>
      <p:sp>
        <p:nvSpPr>
          <p:cNvPr id="5" name="Rectangle 4">
            <a:extLst>
              <a:ext uri="{FF2B5EF4-FFF2-40B4-BE49-F238E27FC236}">
                <a16:creationId xmlns:a16="http://schemas.microsoft.com/office/drawing/2014/main" id="{CC50D6A7-1AA2-4E53-ACBF-AA666D09A63F}"/>
              </a:ext>
            </a:extLst>
          </p:cNvPr>
          <p:cNvSpPr/>
          <p:nvPr/>
        </p:nvSpPr>
        <p:spPr>
          <a:xfrm>
            <a:off x="-18678" y="6338169"/>
            <a:ext cx="12210678" cy="139137"/>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Tree>
    <p:extLst>
      <p:ext uri="{BB962C8B-B14F-4D97-AF65-F5344CB8AC3E}">
        <p14:creationId xmlns:p14="http://schemas.microsoft.com/office/powerpoint/2010/main" val="2108031369"/>
      </p:ext>
    </p:extLst>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0432" y="351156"/>
            <a:ext cx="10396883" cy="1151965"/>
          </a:xfrm>
        </p:spPr>
        <p:txBody>
          <a:bodyPr>
            <a:normAutofit/>
          </a:bodyPr>
          <a:lstStyle/>
          <a:p>
            <a:r>
              <a:rPr lang="en-US" dirty="0">
                <a:solidFill>
                  <a:schemeClr val="tx1"/>
                </a:solidFill>
                <a:latin typeface="Times New Roman" panose="02020603050405020304" pitchFamily="18" charset="0"/>
                <a:cs typeface="Times New Roman" panose="02020603050405020304" pitchFamily="18" charset="0"/>
              </a:rPr>
              <a:t>What is a Security?</a:t>
            </a:r>
          </a:p>
        </p:txBody>
      </p:sp>
      <p:sp>
        <p:nvSpPr>
          <p:cNvPr id="3" name="Content Placeholder 2"/>
          <p:cNvSpPr>
            <a:spLocks noGrp="1"/>
          </p:cNvSpPr>
          <p:nvPr>
            <p:ph sz="quarter" idx="13"/>
          </p:nvPr>
        </p:nvSpPr>
        <p:spPr>
          <a:xfrm>
            <a:off x="591296" y="1105701"/>
            <a:ext cx="11153029" cy="4396825"/>
          </a:xfrm>
        </p:spPr>
        <p:txBody>
          <a:bodyPr>
            <a:noAutofit/>
          </a:bodyPr>
          <a:lstStyle/>
          <a:p>
            <a:pPr marL="0" indent="0">
              <a:buNone/>
            </a:pPr>
            <a:r>
              <a:rPr lang="en-US" sz="2000" b="1" u="sng" dirty="0">
                <a:latin typeface="Times New Roman" panose="02020603050405020304" pitchFamily="18" charset="0"/>
                <a:cs typeface="Times New Roman" panose="02020603050405020304" pitchFamily="18" charset="0"/>
              </a:rPr>
              <a:t>SEC v. W.J. Howey Co.</a:t>
            </a:r>
            <a:r>
              <a:rPr lang="en-US" sz="2000" u="sng" dirty="0">
                <a:latin typeface="Times New Roman" panose="02020603050405020304" pitchFamily="18" charset="0"/>
                <a:cs typeface="Times New Roman" panose="02020603050405020304" pitchFamily="18" charset="0"/>
              </a:rPr>
              <a:t> : </a:t>
            </a:r>
            <a:r>
              <a:rPr lang="en-US" sz="2400" b="1" u="sng" dirty="0">
                <a:solidFill>
                  <a:srgbClr val="4472C4"/>
                </a:solidFill>
                <a:latin typeface="Times New Roman" panose="02020603050405020304" pitchFamily="18" charset="0"/>
                <a:cs typeface="Times New Roman" panose="02020603050405020304" pitchFamily="18" charset="0"/>
              </a:rPr>
              <a:t>The orange grove case study </a:t>
            </a:r>
          </a:p>
          <a:p>
            <a:pPr lvl="1"/>
            <a:r>
              <a:rPr lang="en-US" sz="1400" b="1" dirty="0">
                <a:latin typeface="Times New Roman" panose="02020603050405020304" pitchFamily="18" charset="0"/>
                <a:cs typeface="Times New Roman" panose="02020603050405020304" pitchFamily="18" charset="0"/>
              </a:rPr>
              <a:t>The Howey Company, a Florida corporation that sold small tracts of land in a citrus grove to 42 purchasers. While investing in the enterprise for profit, the purchasers, for the most part, lacked the knowledge, skill, and equipment necessary for the care and cultivation of citrus trees. 85 percent of purchasers had a Howey affiliate company service the groves. The service contracts granted the Howey affiliate full and complete possession of the acreage. Individual purchasers had no right of entry to market the crop, but shared in the profits of the enterprise.</a:t>
            </a:r>
          </a:p>
          <a:p>
            <a:pPr lvl="1"/>
            <a:r>
              <a:rPr lang="en-US" sz="2000" b="1" dirty="0">
                <a:latin typeface="Times New Roman" panose="02020603050405020304" pitchFamily="18" charset="0"/>
                <a:cs typeface="Times New Roman" panose="02020603050405020304" pitchFamily="18" charset="0"/>
              </a:rPr>
              <a:t>The Howey company did not register the interests in the enterprise as securities. The SEC brought an action to enjoin the sale of the citrus grove interests. Because the interest at issue did not constitute any of the specific, traditional kinds of securities enumerated in section 2(a)(1) of the securities act, the SEC argued that the interests were "investment contracts." Noting that the term "investment contract" had not been defined by congress but was widely used in state securities laws.  The US supreme court adopted the definition used by most state courts and held that an investment contract is a security under the securities act if investors purchase with </a:t>
            </a:r>
            <a:r>
              <a:rPr lang="en-US" b="1" dirty="0">
                <a:solidFill>
                  <a:srgbClr val="4472C4"/>
                </a:solidFill>
                <a:latin typeface="Times New Roman" panose="02020603050405020304" pitchFamily="18" charset="0"/>
                <a:cs typeface="Times New Roman" panose="02020603050405020304" pitchFamily="18" charset="0"/>
              </a:rPr>
              <a:t>(</a:t>
            </a:r>
            <a:r>
              <a:rPr lang="en-US" b="1" u="sng" dirty="0">
                <a:solidFill>
                  <a:srgbClr val="4472C4"/>
                </a:solidFill>
                <a:latin typeface="Times New Roman" panose="02020603050405020304" pitchFamily="18" charset="0"/>
                <a:cs typeface="Times New Roman" panose="02020603050405020304" pitchFamily="18" charset="0"/>
              </a:rPr>
              <a:t>1) an expectation of profits arising from (2) a common enterprise that (3) depends "solely" for its success on the efforts of others. Applying this test, the court found that the interests in the citrus grove sold by the howey company were "investment contracts," and thus securities, subject to the securities act</a:t>
            </a:r>
            <a:r>
              <a:rPr lang="en-US" b="1" dirty="0">
                <a:solidFill>
                  <a:srgbClr val="4472C4"/>
                </a:solidFill>
                <a:latin typeface="Times New Roman" panose="02020603050405020304" pitchFamily="18" charset="0"/>
                <a:cs typeface="Times New Roman" panose="02020603050405020304" pitchFamily="18" charset="0"/>
              </a:rPr>
              <a:t>.</a:t>
            </a:r>
            <a:endParaRPr lang="en-US" dirty="0">
              <a:solidFill>
                <a:srgbClr val="4472C4"/>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0AA6C7B3-0F5B-4A51-8719-78FC371D2FF4}"/>
              </a:ext>
            </a:extLst>
          </p:cNvPr>
          <p:cNvSpPr/>
          <p:nvPr/>
        </p:nvSpPr>
        <p:spPr>
          <a:xfrm>
            <a:off x="-9339" y="133605"/>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5" name="Title 1">
            <a:extLst>
              <a:ext uri="{FF2B5EF4-FFF2-40B4-BE49-F238E27FC236}">
                <a16:creationId xmlns:a16="http://schemas.microsoft.com/office/drawing/2014/main" id="{F61C1093-9B0E-4CAE-B950-C9158366AF3B}"/>
              </a:ext>
            </a:extLst>
          </p:cNvPr>
          <p:cNvSpPr txBox="1">
            <a:spLocks/>
          </p:cNvSpPr>
          <p:nvPr/>
        </p:nvSpPr>
        <p:spPr>
          <a:xfrm>
            <a:off x="145152" y="226530"/>
            <a:ext cx="11895591" cy="754545"/>
          </a:xfr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chemeClr val="bg1"/>
                </a:solidFill>
                <a:latin typeface="Times New Roman" panose="02020603050405020304" pitchFamily="18" charset="0"/>
                <a:cs typeface="Times New Roman" panose="02020603050405020304" pitchFamily="18" charset="0"/>
              </a:rPr>
              <a:t>What is a Security?, cont.</a:t>
            </a:r>
          </a:p>
        </p:txBody>
      </p:sp>
      <p:sp>
        <p:nvSpPr>
          <p:cNvPr id="6" name="Rectangle 5">
            <a:extLst>
              <a:ext uri="{FF2B5EF4-FFF2-40B4-BE49-F238E27FC236}">
                <a16:creationId xmlns:a16="http://schemas.microsoft.com/office/drawing/2014/main" id="{2A05809E-61E2-443B-BE6E-E5440477C16B}"/>
              </a:ext>
            </a:extLst>
          </p:cNvPr>
          <p:cNvSpPr/>
          <p:nvPr/>
        </p:nvSpPr>
        <p:spPr>
          <a:xfrm>
            <a:off x="-18678" y="6338169"/>
            <a:ext cx="12210678" cy="139137"/>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Tree>
    <p:extLst>
      <p:ext uri="{BB962C8B-B14F-4D97-AF65-F5344CB8AC3E}">
        <p14:creationId xmlns:p14="http://schemas.microsoft.com/office/powerpoint/2010/main" val="551549125"/>
      </p:ext>
    </p:extLst>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US" dirty="0">
                <a:solidFill>
                  <a:schemeClr val="tx1"/>
                </a:solidFill>
                <a:latin typeface="Times New Roman" panose="02020603050405020304" pitchFamily="18" charset="0"/>
                <a:cs typeface="Times New Roman" panose="02020603050405020304" pitchFamily="18" charset="0"/>
              </a:rPr>
              <a:t>What is a Security?</a:t>
            </a:r>
          </a:p>
        </p:txBody>
      </p:sp>
      <p:sp>
        <p:nvSpPr>
          <p:cNvPr id="3" name="Content Placeholder 2"/>
          <p:cNvSpPr>
            <a:spLocks noGrp="1"/>
          </p:cNvSpPr>
          <p:nvPr>
            <p:ph sz="quarter" idx="13"/>
          </p:nvPr>
        </p:nvSpPr>
        <p:spPr>
          <a:xfrm>
            <a:off x="5733116" y="1497901"/>
            <a:ext cx="6468223" cy="4172507"/>
          </a:xfrm>
        </p:spPr>
        <p:txBody>
          <a:bodyPr>
            <a:noAutofit/>
          </a:bodyPr>
          <a:lstStyle/>
          <a:p>
            <a:pPr marL="611689" lvl="3" indent="0">
              <a:spcBef>
                <a:spcPts val="267"/>
              </a:spcBef>
              <a:buSzPct val="100000"/>
              <a:buNone/>
            </a:pPr>
            <a:endParaRPr lang="en-US" sz="3600" b="1" i="1" dirty="0">
              <a:solidFill>
                <a:schemeClr val="accent6">
                  <a:lumMod val="75000"/>
                </a:schemeClr>
              </a:solidFill>
              <a:latin typeface="+mn-lt"/>
              <a:cs typeface="Times New Roman" panose="02020603050405020304" pitchFamily="18" charset="0"/>
            </a:endParaRPr>
          </a:p>
          <a:p>
            <a:pPr marL="611689" lvl="3" indent="0">
              <a:spcBef>
                <a:spcPts val="267"/>
              </a:spcBef>
              <a:buSzPct val="100000"/>
              <a:buNone/>
            </a:pPr>
            <a:r>
              <a:rPr lang="en-US" sz="3600" b="1" i="1" dirty="0">
                <a:solidFill>
                  <a:schemeClr val="accent6">
                    <a:lumMod val="75000"/>
                  </a:schemeClr>
                </a:solidFill>
                <a:latin typeface="+mn-lt"/>
                <a:cs typeface="Times New Roman" panose="02020603050405020304" pitchFamily="18" charset="0"/>
              </a:rPr>
              <a:t>Private notes </a:t>
            </a:r>
            <a:r>
              <a:rPr lang="en-US" sz="3600" dirty="0">
                <a:solidFill>
                  <a:schemeClr val="accent6">
                    <a:lumMod val="75000"/>
                  </a:schemeClr>
                </a:solidFill>
                <a:latin typeface="+mn-lt"/>
                <a:cs typeface="Times New Roman" panose="02020603050405020304" pitchFamily="18" charset="0"/>
              </a:rPr>
              <a:t>= most popular way to borrow capital for </a:t>
            </a:r>
            <a:r>
              <a:rPr lang="en-US" sz="3600" dirty="0" err="1">
                <a:solidFill>
                  <a:schemeClr val="accent6">
                    <a:lumMod val="75000"/>
                  </a:schemeClr>
                </a:solidFill>
                <a:latin typeface="+mn-lt"/>
                <a:cs typeface="Times New Roman" panose="02020603050405020304" pitchFamily="18" charset="0"/>
              </a:rPr>
              <a:t>resi</a:t>
            </a:r>
            <a:r>
              <a:rPr lang="en-US" sz="3600" dirty="0">
                <a:solidFill>
                  <a:schemeClr val="accent6">
                    <a:lumMod val="75000"/>
                  </a:schemeClr>
                </a:solidFill>
                <a:latin typeface="+mn-lt"/>
                <a:cs typeface="Times New Roman" panose="02020603050405020304" pitchFamily="18" charset="0"/>
              </a:rPr>
              <a:t> </a:t>
            </a:r>
          </a:p>
          <a:p>
            <a:pPr marL="611689" lvl="3" indent="0">
              <a:spcBef>
                <a:spcPts val="267"/>
              </a:spcBef>
              <a:buSzPct val="100000"/>
              <a:buNone/>
            </a:pPr>
            <a:endParaRPr lang="en-US" sz="3600" dirty="0">
              <a:latin typeface="+mn-lt"/>
              <a:cs typeface="Times New Roman" panose="02020603050405020304" pitchFamily="18" charset="0"/>
            </a:endParaRPr>
          </a:p>
          <a:p>
            <a:pPr marL="611689" lvl="3" indent="0">
              <a:spcBef>
                <a:spcPts val="267"/>
              </a:spcBef>
              <a:buSzPct val="100000"/>
              <a:buNone/>
            </a:pPr>
            <a:endParaRPr lang="en-US" sz="3600" dirty="0">
              <a:latin typeface="+mn-lt"/>
              <a:cs typeface="Times New Roman" panose="02020603050405020304" pitchFamily="18" charset="0"/>
            </a:endParaRPr>
          </a:p>
          <a:p>
            <a:pPr marL="611700" lvl="3" indent="0">
              <a:spcBef>
                <a:spcPts val="267"/>
              </a:spcBef>
              <a:buSzPct val="100000"/>
              <a:buNone/>
            </a:pPr>
            <a:r>
              <a:rPr lang="en-US" sz="3600" dirty="0">
                <a:solidFill>
                  <a:schemeClr val="accent6">
                    <a:lumMod val="75000"/>
                  </a:schemeClr>
                </a:solidFill>
                <a:latin typeface="+mn-lt"/>
                <a:cs typeface="Times New Roman" panose="02020603050405020304" pitchFamily="18" charset="0"/>
              </a:rPr>
              <a:t>Notes + other types of indebtedness = </a:t>
            </a:r>
            <a:r>
              <a:rPr lang="en-US" sz="3600" b="1" u="sng" dirty="0">
                <a:solidFill>
                  <a:schemeClr val="accent6">
                    <a:lumMod val="75000"/>
                  </a:schemeClr>
                </a:solidFill>
                <a:latin typeface="+mn-lt"/>
                <a:cs typeface="Times New Roman" panose="02020603050405020304" pitchFamily="18" charset="0"/>
              </a:rPr>
              <a:t>securities</a:t>
            </a:r>
          </a:p>
        </p:txBody>
      </p:sp>
      <p:sp>
        <p:nvSpPr>
          <p:cNvPr id="4" name="Rectangle 3">
            <a:extLst>
              <a:ext uri="{FF2B5EF4-FFF2-40B4-BE49-F238E27FC236}">
                <a16:creationId xmlns:a16="http://schemas.microsoft.com/office/drawing/2014/main" id="{F00C7039-477A-4A63-975B-35EBA197B697}"/>
              </a:ext>
            </a:extLst>
          </p:cNvPr>
          <p:cNvSpPr/>
          <p:nvPr/>
        </p:nvSpPr>
        <p:spPr>
          <a:xfrm>
            <a:off x="-9339" y="133605"/>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6" name="Title 1">
            <a:extLst>
              <a:ext uri="{FF2B5EF4-FFF2-40B4-BE49-F238E27FC236}">
                <a16:creationId xmlns:a16="http://schemas.microsoft.com/office/drawing/2014/main" id="{EE8D1F5E-61D6-410C-837A-4B6FF1D0EB9A}"/>
              </a:ext>
            </a:extLst>
          </p:cNvPr>
          <p:cNvSpPr txBox="1">
            <a:spLocks/>
          </p:cNvSpPr>
          <p:nvPr/>
        </p:nvSpPr>
        <p:spPr>
          <a:xfrm>
            <a:off x="145152" y="226530"/>
            <a:ext cx="11895591" cy="754545"/>
          </a:xfr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chemeClr val="bg1"/>
                </a:solidFill>
                <a:latin typeface="Times New Roman" panose="02020603050405020304" pitchFamily="18" charset="0"/>
                <a:cs typeface="Times New Roman" panose="02020603050405020304" pitchFamily="18" charset="0"/>
              </a:rPr>
              <a:t>What is a Security?, cont.</a:t>
            </a:r>
          </a:p>
        </p:txBody>
      </p:sp>
      <p:sp>
        <p:nvSpPr>
          <p:cNvPr id="7" name="Rectangle 6">
            <a:extLst>
              <a:ext uri="{FF2B5EF4-FFF2-40B4-BE49-F238E27FC236}">
                <a16:creationId xmlns:a16="http://schemas.microsoft.com/office/drawing/2014/main" id="{186228A1-EA5A-4CA0-9EBE-B6BB81EE67BB}"/>
              </a:ext>
            </a:extLst>
          </p:cNvPr>
          <p:cNvSpPr/>
          <p:nvPr/>
        </p:nvSpPr>
        <p:spPr>
          <a:xfrm>
            <a:off x="-18678" y="6338169"/>
            <a:ext cx="12210678" cy="139137"/>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pic>
        <p:nvPicPr>
          <p:cNvPr id="8" name="Picture 7">
            <a:extLst>
              <a:ext uri="{FF2B5EF4-FFF2-40B4-BE49-F238E27FC236}">
                <a16:creationId xmlns:a16="http://schemas.microsoft.com/office/drawing/2014/main" id="{3C283BBC-9A42-4153-BFC7-DC1E6D2F55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288" y="1443462"/>
            <a:ext cx="5462473" cy="45763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30423299"/>
      </p:ext>
    </p:extLst>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US" dirty="0">
                <a:solidFill>
                  <a:schemeClr val="tx1"/>
                </a:solidFill>
                <a:latin typeface="Times New Roman" panose="02020603050405020304" pitchFamily="18" charset="0"/>
                <a:cs typeface="Times New Roman" panose="02020603050405020304" pitchFamily="18" charset="0"/>
              </a:rPr>
              <a:t>What is a Security?</a:t>
            </a:r>
          </a:p>
        </p:txBody>
      </p:sp>
      <p:sp>
        <p:nvSpPr>
          <p:cNvPr id="3" name="Content Placeholder 2"/>
          <p:cNvSpPr>
            <a:spLocks noGrp="1"/>
          </p:cNvSpPr>
          <p:nvPr>
            <p:ph sz="quarter" idx="13"/>
          </p:nvPr>
        </p:nvSpPr>
        <p:spPr>
          <a:xfrm>
            <a:off x="5733116" y="1497901"/>
            <a:ext cx="6468223" cy="4172507"/>
          </a:xfrm>
        </p:spPr>
        <p:txBody>
          <a:bodyPr>
            <a:noAutofit/>
          </a:bodyPr>
          <a:lstStyle/>
          <a:p>
            <a:pPr marL="611689" lvl="3" indent="0">
              <a:spcBef>
                <a:spcPts val="267"/>
              </a:spcBef>
              <a:buSzPct val="100000"/>
              <a:buNone/>
            </a:pPr>
            <a:endParaRPr lang="en-US" sz="3600" b="1" i="1" dirty="0">
              <a:solidFill>
                <a:schemeClr val="accent6">
                  <a:lumMod val="75000"/>
                </a:schemeClr>
              </a:solidFill>
              <a:latin typeface="+mn-lt"/>
              <a:cs typeface="Times New Roman" panose="02020603050405020304" pitchFamily="18" charset="0"/>
            </a:endParaRPr>
          </a:p>
          <a:p>
            <a:pPr marL="611689" lvl="3" indent="0">
              <a:spcBef>
                <a:spcPts val="267"/>
              </a:spcBef>
              <a:buSzPct val="100000"/>
              <a:buNone/>
            </a:pPr>
            <a:r>
              <a:rPr lang="en-US" sz="3600" b="1" i="1" dirty="0">
                <a:solidFill>
                  <a:schemeClr val="accent6">
                    <a:lumMod val="75000"/>
                  </a:schemeClr>
                </a:solidFill>
                <a:latin typeface="+mn-lt"/>
                <a:cs typeface="Times New Roman" panose="02020603050405020304" pitchFamily="18" charset="0"/>
              </a:rPr>
              <a:t>Equity with Pref return</a:t>
            </a:r>
            <a:r>
              <a:rPr lang="en-US" sz="3600" dirty="0">
                <a:solidFill>
                  <a:schemeClr val="accent6">
                    <a:lumMod val="75000"/>
                  </a:schemeClr>
                </a:solidFill>
                <a:latin typeface="+mn-lt"/>
                <a:cs typeface="Times New Roman" panose="02020603050405020304" pitchFamily="18" charset="0"/>
              </a:rPr>
              <a:t>= most popular way to get capital for large apartments </a:t>
            </a:r>
          </a:p>
          <a:p>
            <a:pPr marL="611689" lvl="3" indent="0">
              <a:spcBef>
                <a:spcPts val="267"/>
              </a:spcBef>
              <a:buSzPct val="100000"/>
              <a:buNone/>
            </a:pPr>
            <a:endParaRPr lang="en-US" sz="3600" dirty="0">
              <a:latin typeface="+mn-lt"/>
              <a:cs typeface="Times New Roman" panose="02020603050405020304" pitchFamily="18" charset="0"/>
            </a:endParaRPr>
          </a:p>
          <a:p>
            <a:pPr marL="611689" lvl="3" indent="0">
              <a:spcBef>
                <a:spcPts val="267"/>
              </a:spcBef>
              <a:buSzPct val="100000"/>
              <a:buNone/>
            </a:pPr>
            <a:endParaRPr lang="en-US" sz="3600" dirty="0">
              <a:latin typeface="+mn-lt"/>
              <a:cs typeface="Times New Roman" panose="02020603050405020304" pitchFamily="18" charset="0"/>
            </a:endParaRPr>
          </a:p>
          <a:p>
            <a:pPr marL="611700" lvl="3" indent="0">
              <a:spcBef>
                <a:spcPts val="267"/>
              </a:spcBef>
              <a:buSzPct val="100000"/>
              <a:buNone/>
            </a:pPr>
            <a:r>
              <a:rPr lang="en-US" sz="3600" dirty="0">
                <a:solidFill>
                  <a:schemeClr val="accent6">
                    <a:lumMod val="75000"/>
                  </a:schemeClr>
                </a:solidFill>
                <a:latin typeface="+mn-lt"/>
                <a:cs typeface="Times New Roman" panose="02020603050405020304" pitchFamily="18" charset="0"/>
              </a:rPr>
              <a:t>Equity + Notes + other types of indebtedness = </a:t>
            </a:r>
            <a:r>
              <a:rPr lang="en-US" sz="3600" b="1" u="sng" dirty="0">
                <a:solidFill>
                  <a:schemeClr val="accent6">
                    <a:lumMod val="75000"/>
                  </a:schemeClr>
                </a:solidFill>
                <a:latin typeface="+mn-lt"/>
                <a:cs typeface="Times New Roman" panose="02020603050405020304" pitchFamily="18" charset="0"/>
              </a:rPr>
              <a:t>securities</a:t>
            </a:r>
          </a:p>
        </p:txBody>
      </p:sp>
      <p:sp>
        <p:nvSpPr>
          <p:cNvPr id="4" name="Rectangle 3">
            <a:extLst>
              <a:ext uri="{FF2B5EF4-FFF2-40B4-BE49-F238E27FC236}">
                <a16:creationId xmlns:a16="http://schemas.microsoft.com/office/drawing/2014/main" id="{F00C7039-477A-4A63-975B-35EBA197B697}"/>
              </a:ext>
            </a:extLst>
          </p:cNvPr>
          <p:cNvSpPr/>
          <p:nvPr/>
        </p:nvSpPr>
        <p:spPr>
          <a:xfrm>
            <a:off x="-9339" y="133605"/>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6" name="Title 1">
            <a:extLst>
              <a:ext uri="{FF2B5EF4-FFF2-40B4-BE49-F238E27FC236}">
                <a16:creationId xmlns:a16="http://schemas.microsoft.com/office/drawing/2014/main" id="{EE8D1F5E-61D6-410C-837A-4B6FF1D0EB9A}"/>
              </a:ext>
            </a:extLst>
          </p:cNvPr>
          <p:cNvSpPr txBox="1">
            <a:spLocks/>
          </p:cNvSpPr>
          <p:nvPr/>
        </p:nvSpPr>
        <p:spPr>
          <a:xfrm>
            <a:off x="145152" y="226530"/>
            <a:ext cx="11895591" cy="754545"/>
          </a:xfr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chemeClr val="bg1"/>
                </a:solidFill>
                <a:latin typeface="Times New Roman" panose="02020603050405020304" pitchFamily="18" charset="0"/>
                <a:cs typeface="Times New Roman" panose="02020603050405020304" pitchFamily="18" charset="0"/>
              </a:rPr>
              <a:t>What is a Security?, cont.</a:t>
            </a:r>
          </a:p>
        </p:txBody>
      </p:sp>
      <p:sp>
        <p:nvSpPr>
          <p:cNvPr id="7" name="Rectangle 6">
            <a:extLst>
              <a:ext uri="{FF2B5EF4-FFF2-40B4-BE49-F238E27FC236}">
                <a16:creationId xmlns:a16="http://schemas.microsoft.com/office/drawing/2014/main" id="{186228A1-EA5A-4CA0-9EBE-B6BB81EE67BB}"/>
              </a:ext>
            </a:extLst>
          </p:cNvPr>
          <p:cNvSpPr/>
          <p:nvPr/>
        </p:nvSpPr>
        <p:spPr>
          <a:xfrm>
            <a:off x="-18678" y="6338169"/>
            <a:ext cx="12210678" cy="139137"/>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pic>
        <p:nvPicPr>
          <p:cNvPr id="8" name="Picture 7">
            <a:extLst>
              <a:ext uri="{FF2B5EF4-FFF2-40B4-BE49-F238E27FC236}">
                <a16:creationId xmlns:a16="http://schemas.microsoft.com/office/drawing/2014/main" id="{3C283BBC-9A42-4153-BFC7-DC1E6D2F55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288" y="1443462"/>
            <a:ext cx="5462473" cy="45763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99440333"/>
      </p:ext>
    </p:extLst>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BD7816E-E4CA-43D9-A917-B81202235DCE}"/>
              </a:ext>
            </a:extLst>
          </p:cNvPr>
          <p:cNvGrpSpPr/>
          <p:nvPr/>
        </p:nvGrpSpPr>
        <p:grpSpPr>
          <a:xfrm>
            <a:off x="145152" y="3419569"/>
            <a:ext cx="11895591" cy="2650561"/>
            <a:chOff x="5956964" y="1745277"/>
            <a:chExt cx="6477092" cy="3402046"/>
          </a:xfrm>
        </p:grpSpPr>
        <p:sp>
          <p:nvSpPr>
            <p:cNvPr id="12" name="Rectangle 11">
              <a:extLst>
                <a:ext uri="{FF2B5EF4-FFF2-40B4-BE49-F238E27FC236}">
                  <a16:creationId xmlns:a16="http://schemas.microsoft.com/office/drawing/2014/main" id="{E7C00E79-749E-4A6B-9C3D-A749A2C0B99B}"/>
                </a:ext>
              </a:extLst>
            </p:cNvPr>
            <p:cNvSpPr/>
            <p:nvPr/>
          </p:nvSpPr>
          <p:spPr>
            <a:xfrm>
              <a:off x="5956964" y="1745277"/>
              <a:ext cx="6477092" cy="3402046"/>
            </a:xfrm>
            <a:prstGeom prst="rect">
              <a:avLst/>
            </a:prstGeom>
            <a:solidFill>
              <a:schemeClr val="accent5">
                <a:lumMod val="90000"/>
                <a:alpha val="90000"/>
              </a:schemeClr>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13" name="Rectangle 12">
              <a:extLst>
                <a:ext uri="{FF2B5EF4-FFF2-40B4-BE49-F238E27FC236}">
                  <a16:creationId xmlns:a16="http://schemas.microsoft.com/office/drawing/2014/main" id="{53834CFB-A3C0-4E95-A857-22452926F1BB}"/>
                </a:ext>
              </a:extLst>
            </p:cNvPr>
            <p:cNvSpPr/>
            <p:nvPr/>
          </p:nvSpPr>
          <p:spPr>
            <a:xfrm>
              <a:off x="9010780" y="2011854"/>
              <a:ext cx="184731" cy="707886"/>
            </a:xfrm>
            <a:prstGeom prst="rect">
              <a:avLst/>
            </a:prstGeom>
          </p:spPr>
          <p:txBody>
            <a:bodyPr wrap="none">
              <a:spAutoFit/>
            </a:bodyPr>
            <a:lstStyle/>
            <a:p>
              <a:pPr algn="ctr"/>
              <a:endParaRPr lang="en-US" sz="4000" dirty="0">
                <a:solidFill>
                  <a:schemeClr val="bg1"/>
                </a:solidFill>
                <a:latin typeface="Times New Roman" panose="02020603050405020304" pitchFamily="18" charset="0"/>
                <a:cs typeface="Times New Roman" panose="02020603050405020304" pitchFamily="18" charset="0"/>
              </a:endParaRPr>
            </a:p>
          </p:txBody>
        </p:sp>
      </p:grpSp>
      <p:sp>
        <p:nvSpPr>
          <p:cNvPr id="3" name="Content Placeholder 2"/>
          <p:cNvSpPr>
            <a:spLocks noGrp="1"/>
          </p:cNvSpPr>
          <p:nvPr>
            <p:ph sz="quarter" idx="13"/>
          </p:nvPr>
        </p:nvSpPr>
        <p:spPr>
          <a:xfrm>
            <a:off x="514184" y="1590821"/>
            <a:ext cx="11163631" cy="4479309"/>
          </a:xfrm>
        </p:spPr>
        <p:txBody>
          <a:bodyPr>
            <a:noAutofit/>
          </a:bodyPr>
          <a:lstStyle/>
          <a:p>
            <a:pPr marL="611700" lvl="3" indent="0">
              <a:spcBef>
                <a:spcPts val="267"/>
              </a:spcBef>
              <a:buSzPct val="100000"/>
              <a:buNone/>
            </a:pPr>
            <a:r>
              <a:rPr lang="en-US" sz="3600" b="1" u="sng" dirty="0">
                <a:solidFill>
                  <a:srgbClr val="4472C4"/>
                </a:solidFill>
                <a:latin typeface="+mn-lt"/>
                <a:cs typeface="Times New Roman" panose="02020603050405020304" pitchFamily="18" charset="0"/>
              </a:rPr>
              <a:t>ONLY</a:t>
            </a:r>
            <a:r>
              <a:rPr lang="en-US" sz="3600" dirty="0">
                <a:latin typeface="+mn-lt"/>
                <a:cs typeface="Times New Roman" panose="02020603050405020304" pitchFamily="18" charset="0"/>
              </a:rPr>
              <a:t> </a:t>
            </a:r>
            <a:r>
              <a:rPr lang="en-US" sz="3600" dirty="0">
                <a:solidFill>
                  <a:schemeClr val="accent6">
                    <a:lumMod val="75000"/>
                  </a:schemeClr>
                </a:solidFill>
                <a:latin typeface="+mn-lt"/>
                <a:cs typeface="Times New Roman" panose="02020603050405020304" pitchFamily="18" charset="0"/>
              </a:rPr>
              <a:t>classes of notes which are </a:t>
            </a:r>
            <a:r>
              <a:rPr lang="en-US" sz="3600" b="1" u="sng" dirty="0">
                <a:solidFill>
                  <a:srgbClr val="4472C4"/>
                </a:solidFill>
                <a:latin typeface="+mn-lt"/>
                <a:cs typeface="Times New Roman" panose="02020603050405020304" pitchFamily="18" charset="0"/>
              </a:rPr>
              <a:t>NOT</a:t>
            </a:r>
            <a:r>
              <a:rPr lang="en-US" sz="3600" dirty="0">
                <a:latin typeface="+mn-lt"/>
                <a:cs typeface="Times New Roman" panose="02020603050405020304" pitchFamily="18" charset="0"/>
              </a:rPr>
              <a:t> </a:t>
            </a:r>
            <a:r>
              <a:rPr lang="en-US" sz="3600" dirty="0">
                <a:solidFill>
                  <a:schemeClr val="accent6">
                    <a:lumMod val="75000"/>
                  </a:schemeClr>
                </a:solidFill>
                <a:latin typeface="+mn-lt"/>
                <a:cs typeface="Times New Roman" panose="02020603050405020304" pitchFamily="18" charset="0"/>
              </a:rPr>
              <a:t>securities are those that are</a:t>
            </a:r>
            <a:r>
              <a:rPr lang="en-US" sz="3600" dirty="0">
                <a:latin typeface="+mn-lt"/>
                <a:cs typeface="Times New Roman" panose="02020603050405020304" pitchFamily="18" charset="0"/>
              </a:rPr>
              <a:t> </a:t>
            </a:r>
            <a:r>
              <a:rPr lang="en-US" sz="3600" b="1" u="sng" dirty="0">
                <a:solidFill>
                  <a:srgbClr val="4472C4"/>
                </a:solidFill>
                <a:latin typeface="+mn-lt"/>
                <a:cs typeface="Times New Roman" panose="02020603050405020304" pitchFamily="18" charset="0"/>
              </a:rPr>
              <a:t>PURELY COMMERCIAL IN NATURE</a:t>
            </a:r>
          </a:p>
          <a:p>
            <a:pPr marL="1183200" lvl="3" indent="-571500">
              <a:spcBef>
                <a:spcPts val="267"/>
              </a:spcBef>
              <a:buSzPct val="100000"/>
            </a:pPr>
            <a:r>
              <a:rPr lang="en-US" sz="2400" dirty="0">
                <a:solidFill>
                  <a:schemeClr val="accent6">
                    <a:lumMod val="75000"/>
                  </a:schemeClr>
                </a:solidFill>
                <a:latin typeface="+mn-lt"/>
                <a:cs typeface="Times New Roman" panose="02020603050405020304" pitchFamily="18" charset="0"/>
              </a:rPr>
              <a:t>Example: Those issued by borrowers to a bank</a:t>
            </a:r>
          </a:p>
          <a:p>
            <a:pPr marL="611700" lvl="3" indent="0">
              <a:spcBef>
                <a:spcPts val="267"/>
              </a:spcBef>
              <a:buSzPct val="100000"/>
              <a:buNone/>
            </a:pPr>
            <a:endParaRPr lang="en-US" sz="4800" dirty="0">
              <a:solidFill>
                <a:srgbClr val="FF0000"/>
              </a:solidFill>
              <a:latin typeface="+mn-lt"/>
              <a:cs typeface="Times New Roman" panose="02020603050405020304" pitchFamily="18" charset="0"/>
            </a:endParaRPr>
          </a:p>
          <a:p>
            <a:pPr marL="611700" lvl="3" indent="0" algn="ctr">
              <a:spcBef>
                <a:spcPts val="267"/>
              </a:spcBef>
              <a:buSzPct val="100000"/>
              <a:buNone/>
            </a:pPr>
            <a:r>
              <a:rPr lang="en-US" sz="3600" b="1" i="1" dirty="0">
                <a:solidFill>
                  <a:schemeClr val="accent6">
                    <a:lumMod val="75000"/>
                  </a:schemeClr>
                </a:solidFill>
                <a:latin typeface="+mn-lt"/>
                <a:cs typeface="Times New Roman" panose="02020603050405020304" pitchFamily="18" charset="0"/>
              </a:rPr>
              <a:t>That commercial interpretation for a note is a very narrow and limited interpretation which is a matter of case law, its not statutory.  It will not apply to any private company small investor situations. </a:t>
            </a:r>
          </a:p>
        </p:txBody>
      </p:sp>
      <p:sp>
        <p:nvSpPr>
          <p:cNvPr id="8" name="Rectangle 7">
            <a:extLst>
              <a:ext uri="{FF2B5EF4-FFF2-40B4-BE49-F238E27FC236}">
                <a16:creationId xmlns:a16="http://schemas.microsoft.com/office/drawing/2014/main" id="{0AD6C0A5-8200-45B4-811A-A9AC95567D45}"/>
              </a:ext>
            </a:extLst>
          </p:cNvPr>
          <p:cNvSpPr/>
          <p:nvPr/>
        </p:nvSpPr>
        <p:spPr>
          <a:xfrm>
            <a:off x="-9339" y="133605"/>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9" name="Title 1">
            <a:extLst>
              <a:ext uri="{FF2B5EF4-FFF2-40B4-BE49-F238E27FC236}">
                <a16:creationId xmlns:a16="http://schemas.microsoft.com/office/drawing/2014/main" id="{35505D5F-9287-4AA2-A149-6D5EC5284EE5}"/>
              </a:ext>
            </a:extLst>
          </p:cNvPr>
          <p:cNvSpPr txBox="1">
            <a:spLocks/>
          </p:cNvSpPr>
          <p:nvPr/>
        </p:nvSpPr>
        <p:spPr>
          <a:xfrm>
            <a:off x="145152" y="226530"/>
            <a:ext cx="11895591" cy="754545"/>
          </a:xfr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chemeClr val="bg1"/>
                </a:solidFill>
                <a:latin typeface="Times New Roman" panose="02020603050405020304" pitchFamily="18" charset="0"/>
                <a:cs typeface="Times New Roman" panose="02020603050405020304" pitchFamily="18" charset="0"/>
              </a:rPr>
              <a:t>Notes = Security</a:t>
            </a:r>
          </a:p>
        </p:txBody>
      </p:sp>
      <p:sp>
        <p:nvSpPr>
          <p:cNvPr id="10" name="Rectangle 9">
            <a:extLst>
              <a:ext uri="{FF2B5EF4-FFF2-40B4-BE49-F238E27FC236}">
                <a16:creationId xmlns:a16="http://schemas.microsoft.com/office/drawing/2014/main" id="{1CBB20B1-5AE1-4AAC-8449-CEE99D18352F}"/>
              </a:ext>
            </a:extLst>
          </p:cNvPr>
          <p:cNvSpPr/>
          <p:nvPr/>
        </p:nvSpPr>
        <p:spPr>
          <a:xfrm>
            <a:off x="-18678" y="6338169"/>
            <a:ext cx="12210678" cy="139137"/>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Tree>
    <p:extLst>
      <p:ext uri="{BB962C8B-B14F-4D97-AF65-F5344CB8AC3E}">
        <p14:creationId xmlns:p14="http://schemas.microsoft.com/office/powerpoint/2010/main" val="4244574563"/>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D14A4C-A0BC-2446-9FA9-8DAF40E93F0B}"/>
              </a:ext>
            </a:extLst>
          </p:cNvPr>
          <p:cNvSpPr>
            <a:spLocks noGrp="1"/>
          </p:cNvSpPr>
          <p:nvPr>
            <p:ph idx="1"/>
          </p:nvPr>
        </p:nvSpPr>
        <p:spPr>
          <a:xfrm>
            <a:off x="1306470" y="1004387"/>
            <a:ext cx="9439827" cy="4122695"/>
          </a:xfrm>
        </p:spPr>
        <p:txBody>
          <a:bodyPr/>
          <a:lstStyle/>
          <a:p>
            <a:pPr marL="0" lvl="0" indent="0" algn="ctr">
              <a:spcBef>
                <a:spcPts val="0"/>
              </a:spcBef>
              <a:buClr>
                <a:schemeClr val="dk1"/>
              </a:buClr>
              <a:buSzPts val="2800"/>
              <a:buNone/>
            </a:pPr>
            <a:r>
              <a:rPr lang="en-US" sz="3600" b="1" dirty="0">
                <a:solidFill>
                  <a:schemeClr val="tx2">
                    <a:lumMod val="75000"/>
                  </a:schemeClr>
                </a:solidFill>
                <a:cs typeface="Times New Roman" panose="02020603050405020304" pitchFamily="18" charset="0"/>
              </a:rPr>
              <a:t>“If you don’t find a way to make money while you sleep, you will work until you die.”</a:t>
            </a:r>
          </a:p>
          <a:p>
            <a:pPr marL="0" lvl="0" indent="0" algn="ctr">
              <a:spcBef>
                <a:spcPts val="0"/>
              </a:spcBef>
              <a:buClr>
                <a:schemeClr val="dk1"/>
              </a:buClr>
              <a:buSzPts val="2800"/>
              <a:buNone/>
            </a:pPr>
            <a:endParaRPr lang="en-US" sz="3600" b="1" dirty="0">
              <a:solidFill>
                <a:schemeClr val="tx2">
                  <a:lumMod val="75000"/>
                </a:schemeClr>
              </a:solidFill>
              <a:cs typeface="Times New Roman" panose="02020603050405020304" pitchFamily="18" charset="0"/>
            </a:endParaRPr>
          </a:p>
          <a:p>
            <a:pPr marL="0" lvl="0" indent="0" algn="ctr">
              <a:spcBef>
                <a:spcPts val="0"/>
              </a:spcBef>
              <a:buClr>
                <a:schemeClr val="dk1"/>
              </a:buClr>
              <a:buSzPts val="2800"/>
              <a:buNone/>
            </a:pPr>
            <a:r>
              <a:rPr lang="en-US" sz="3600" b="1" i="1" dirty="0">
                <a:solidFill>
                  <a:schemeClr val="tx2">
                    <a:lumMod val="75000"/>
                  </a:schemeClr>
                </a:solidFill>
                <a:cs typeface="Times New Roman" panose="02020603050405020304" pitchFamily="18" charset="0"/>
              </a:rPr>
              <a:t>-Warren Buffet</a:t>
            </a:r>
          </a:p>
        </p:txBody>
      </p:sp>
      <p:sp>
        <p:nvSpPr>
          <p:cNvPr id="4" name="Slide Number Placeholder 3">
            <a:extLst>
              <a:ext uri="{FF2B5EF4-FFF2-40B4-BE49-F238E27FC236}">
                <a16:creationId xmlns:a16="http://schemas.microsoft.com/office/drawing/2014/main" id="{3FD8856F-8582-354B-9883-7B11C10DF522}"/>
              </a:ext>
            </a:extLst>
          </p:cNvPr>
          <p:cNvSpPr>
            <a:spLocks noGrp="1"/>
          </p:cNvSpPr>
          <p:nvPr>
            <p:ph type="sldNum" sz="quarter" idx="12"/>
          </p:nvPr>
        </p:nvSpPr>
        <p:spPr/>
        <p:txBody>
          <a:bodyPr/>
          <a:lstStyle/>
          <a:p>
            <a:fld id="{D9144EA5-5F99-43E1-9853-96597629E39C}" type="slidenum">
              <a:rPr lang="id-ID" smtClean="0"/>
              <a:pPr/>
              <a:t>2</a:t>
            </a:fld>
            <a:endParaRPr lang="id-ID" dirty="0"/>
          </a:p>
        </p:txBody>
      </p:sp>
      <p:sp>
        <p:nvSpPr>
          <p:cNvPr id="12" name="Rectangle 11">
            <a:extLst>
              <a:ext uri="{FF2B5EF4-FFF2-40B4-BE49-F238E27FC236}">
                <a16:creationId xmlns:a16="http://schemas.microsoft.com/office/drawing/2014/main" id="{4710CAFE-BA99-4085-8BFF-D7AF9598A16F}"/>
              </a:ext>
            </a:extLst>
          </p:cNvPr>
          <p:cNvSpPr/>
          <p:nvPr/>
        </p:nvSpPr>
        <p:spPr>
          <a:xfrm>
            <a:off x="0" y="-5609"/>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800" b="1" dirty="0">
              <a:latin typeface="Times New Roman" panose="02020603050405020304" pitchFamily="18" charset="0"/>
            </a:endParaRPr>
          </a:p>
        </p:txBody>
      </p:sp>
      <p:pic>
        <p:nvPicPr>
          <p:cNvPr id="2" name="Picture 1">
            <a:extLst>
              <a:ext uri="{FF2B5EF4-FFF2-40B4-BE49-F238E27FC236}">
                <a16:creationId xmlns:a16="http://schemas.microsoft.com/office/drawing/2014/main" id="{741BBEE2-CE31-44F9-8F2E-FF3E9F9C43CF}"/>
              </a:ext>
            </a:extLst>
          </p:cNvPr>
          <p:cNvPicPr>
            <a:picLocks noChangeAspect="1"/>
          </p:cNvPicPr>
          <p:nvPr/>
        </p:nvPicPr>
        <p:blipFill>
          <a:blip r:embed="rId2"/>
          <a:stretch>
            <a:fillRect/>
          </a:stretch>
        </p:blipFill>
        <p:spPr>
          <a:xfrm>
            <a:off x="4220012" y="3429000"/>
            <a:ext cx="3751976" cy="26799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269613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2535D01-3238-4847-BB85-114D00B75675}"/>
              </a:ext>
            </a:extLst>
          </p:cNvPr>
          <p:cNvGrpSpPr/>
          <p:nvPr/>
        </p:nvGrpSpPr>
        <p:grpSpPr>
          <a:xfrm>
            <a:off x="1384456" y="1163232"/>
            <a:ext cx="9684344" cy="1284759"/>
            <a:chOff x="5956964" y="1745277"/>
            <a:chExt cx="6477092" cy="3402046"/>
          </a:xfrm>
        </p:grpSpPr>
        <p:sp>
          <p:nvSpPr>
            <p:cNvPr id="9" name="Rectangle 8">
              <a:extLst>
                <a:ext uri="{FF2B5EF4-FFF2-40B4-BE49-F238E27FC236}">
                  <a16:creationId xmlns:a16="http://schemas.microsoft.com/office/drawing/2014/main" id="{0D95B244-11F9-4F80-93F0-1263C3A61941}"/>
                </a:ext>
              </a:extLst>
            </p:cNvPr>
            <p:cNvSpPr/>
            <p:nvPr/>
          </p:nvSpPr>
          <p:spPr>
            <a:xfrm>
              <a:off x="5956964" y="1745277"/>
              <a:ext cx="6477092" cy="3402046"/>
            </a:xfrm>
            <a:prstGeom prst="rect">
              <a:avLst/>
            </a:prstGeom>
            <a:solidFill>
              <a:schemeClr val="accent5">
                <a:lumMod val="90000"/>
                <a:alpha val="90000"/>
              </a:schemeClr>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10" name="Rectangle 9">
              <a:extLst>
                <a:ext uri="{FF2B5EF4-FFF2-40B4-BE49-F238E27FC236}">
                  <a16:creationId xmlns:a16="http://schemas.microsoft.com/office/drawing/2014/main" id="{64A2BF7F-C691-407A-90E0-87D5EF27B451}"/>
                </a:ext>
              </a:extLst>
            </p:cNvPr>
            <p:cNvSpPr/>
            <p:nvPr/>
          </p:nvSpPr>
          <p:spPr>
            <a:xfrm>
              <a:off x="9010780" y="2011854"/>
              <a:ext cx="184731" cy="707886"/>
            </a:xfrm>
            <a:prstGeom prst="rect">
              <a:avLst/>
            </a:prstGeom>
          </p:spPr>
          <p:txBody>
            <a:bodyPr wrap="none">
              <a:spAutoFit/>
            </a:bodyPr>
            <a:lstStyle/>
            <a:p>
              <a:pPr algn="ctr"/>
              <a:endParaRPr lang="en-US" sz="4000" dirty="0">
                <a:solidFill>
                  <a:schemeClr val="bg1"/>
                </a:solidFill>
                <a:latin typeface="Times New Roman" panose="02020603050405020304" pitchFamily="18" charset="0"/>
                <a:cs typeface="Times New Roman" panose="02020603050405020304" pitchFamily="18" charset="0"/>
              </a:endParaRPr>
            </a:p>
          </p:txBody>
        </p:sp>
      </p:grpSp>
      <p:sp>
        <p:nvSpPr>
          <p:cNvPr id="5" name="Title 1"/>
          <p:cNvSpPr>
            <a:spLocks noGrp="1"/>
          </p:cNvSpPr>
          <p:nvPr>
            <p:ph type="title"/>
          </p:nvPr>
        </p:nvSpPr>
        <p:spPr/>
        <p:txBody>
          <a:bodyPr>
            <a:normAutofit/>
          </a:bodyPr>
          <a:lstStyle/>
          <a:p>
            <a:r>
              <a:rPr lang="en-US" dirty="0">
                <a:solidFill>
                  <a:schemeClr val="tx1"/>
                </a:solidFill>
              </a:rPr>
              <a:t>	 </a:t>
            </a:r>
            <a:r>
              <a:rPr lang="en-US" dirty="0">
                <a:solidFill>
                  <a:schemeClr val="tx1"/>
                </a:solidFill>
                <a:latin typeface="Times New Roman" panose="02020603050405020304" pitchFamily="18" charset="0"/>
                <a:cs typeface="Times New Roman" panose="02020603050405020304" pitchFamily="18" charset="0"/>
              </a:rPr>
              <a:t>REGISTRATION </a:t>
            </a:r>
            <a:r>
              <a:rPr lang="en-US" dirty="0">
                <a:latin typeface="Times New Roman" panose="02020603050405020304" pitchFamily="18" charset="0"/>
                <a:cs typeface="Times New Roman" panose="02020603050405020304" pitchFamily="18" charset="0"/>
              </a:rPr>
              <a:t>VS.</a:t>
            </a:r>
            <a:r>
              <a:rPr lang="en-US" dirty="0">
                <a:solidFill>
                  <a:schemeClr val="tx1"/>
                </a:solidFill>
                <a:latin typeface="Times New Roman" panose="02020603050405020304" pitchFamily="18" charset="0"/>
                <a:cs typeface="Times New Roman" panose="02020603050405020304" pitchFamily="18" charset="0"/>
              </a:rPr>
              <a:t> </a:t>
            </a:r>
            <a:r>
              <a:rPr lang="en-US" b="1" u="sng" dirty="0">
                <a:solidFill>
                  <a:srgbClr val="FF0000"/>
                </a:solidFill>
                <a:latin typeface="Times New Roman" panose="02020603050405020304" pitchFamily="18" charset="0"/>
                <a:cs typeface="Times New Roman" panose="02020603050405020304" pitchFamily="18" charset="0"/>
              </a:rPr>
              <a:t>EXEMPTION</a:t>
            </a:r>
          </a:p>
        </p:txBody>
      </p:sp>
      <p:sp>
        <p:nvSpPr>
          <p:cNvPr id="3" name="Content Placeholder 2"/>
          <p:cNvSpPr>
            <a:spLocks noGrp="1"/>
          </p:cNvSpPr>
          <p:nvPr>
            <p:ph sz="quarter" idx="13"/>
          </p:nvPr>
        </p:nvSpPr>
        <p:spPr>
          <a:xfrm>
            <a:off x="342106" y="1563259"/>
            <a:ext cx="11216639" cy="3385200"/>
          </a:xfrm>
        </p:spPr>
        <p:txBody>
          <a:bodyPr wrap="square">
            <a:spAutoFit/>
          </a:bodyPr>
          <a:lstStyle/>
          <a:p>
            <a:pPr marL="611701" lvl="3" indent="0" algn="ctr">
              <a:spcBef>
                <a:spcPts val="267"/>
              </a:spcBef>
              <a:buSzPct val="100000"/>
              <a:buNone/>
            </a:pPr>
            <a:r>
              <a:rPr lang="en-US" sz="3600" b="1" dirty="0">
                <a:solidFill>
                  <a:schemeClr val="accent6">
                    <a:lumMod val="75000"/>
                  </a:schemeClr>
                </a:solidFill>
                <a:latin typeface="+mn-lt"/>
                <a:cs typeface="Times New Roman" panose="02020603050405020304" pitchFamily="18" charset="0"/>
              </a:rPr>
              <a:t>Securities Act = The "truth in securities" law</a:t>
            </a:r>
          </a:p>
          <a:p>
            <a:pPr marL="611701" lvl="3" indent="0">
              <a:spcBef>
                <a:spcPts val="267"/>
              </a:spcBef>
              <a:buSzPct val="100000"/>
              <a:buNone/>
            </a:pPr>
            <a:endParaRPr lang="en-US" sz="2800" dirty="0">
              <a:solidFill>
                <a:schemeClr val="accent6">
                  <a:lumMod val="75000"/>
                </a:schemeClr>
              </a:solidFill>
              <a:latin typeface="+mn-lt"/>
              <a:cs typeface="Times New Roman" panose="02020603050405020304" pitchFamily="18" charset="0"/>
            </a:endParaRPr>
          </a:p>
          <a:p>
            <a:pPr marL="611701" lvl="3" indent="0">
              <a:spcBef>
                <a:spcPts val="267"/>
              </a:spcBef>
              <a:buSzPct val="100000"/>
              <a:buNone/>
            </a:pPr>
            <a:endParaRPr lang="en-US" sz="2800" dirty="0">
              <a:solidFill>
                <a:schemeClr val="accent6">
                  <a:lumMod val="75000"/>
                </a:schemeClr>
              </a:solidFill>
              <a:latin typeface="+mn-lt"/>
              <a:cs typeface="Times New Roman" panose="02020603050405020304" pitchFamily="18" charset="0"/>
            </a:endParaRPr>
          </a:p>
          <a:p>
            <a:pPr marL="611701" lvl="3" indent="0">
              <a:spcBef>
                <a:spcPts val="267"/>
              </a:spcBef>
              <a:buSzPct val="100000"/>
              <a:buNone/>
            </a:pPr>
            <a:r>
              <a:rPr lang="en-US" sz="2800" dirty="0">
                <a:solidFill>
                  <a:schemeClr val="accent6">
                    <a:lumMod val="75000"/>
                  </a:schemeClr>
                </a:solidFill>
                <a:latin typeface="+mn-lt"/>
                <a:cs typeface="Times New Roman" panose="02020603050405020304" pitchFamily="18" charset="0"/>
              </a:rPr>
              <a:t>The securities act of 1933 has two basic objectives: </a:t>
            </a:r>
          </a:p>
          <a:p>
            <a:pPr marL="1583239" lvl="4" indent="-514350">
              <a:spcBef>
                <a:spcPts val="267"/>
              </a:spcBef>
              <a:buSzPct val="100000"/>
              <a:buFont typeface="+mj-lt"/>
              <a:buAutoNum type="arabicPeriod"/>
            </a:pPr>
            <a:r>
              <a:rPr lang="en-US" sz="2800" dirty="0">
                <a:solidFill>
                  <a:schemeClr val="accent6">
                    <a:lumMod val="75000"/>
                  </a:schemeClr>
                </a:solidFill>
                <a:latin typeface="+mn-lt"/>
                <a:cs typeface="Times New Roman" panose="02020603050405020304" pitchFamily="18" charset="0"/>
              </a:rPr>
              <a:t>Require that investors receive financial and other significant information concerning securities being offered for sale.</a:t>
            </a:r>
          </a:p>
          <a:p>
            <a:pPr marL="1583239" lvl="4" indent="-514350">
              <a:spcBef>
                <a:spcPts val="267"/>
              </a:spcBef>
              <a:buSzPct val="100000"/>
              <a:buFont typeface="+mj-lt"/>
              <a:buAutoNum type="arabicPeriod"/>
            </a:pPr>
            <a:endParaRPr lang="en-US" sz="2800" dirty="0">
              <a:solidFill>
                <a:schemeClr val="accent6">
                  <a:lumMod val="75000"/>
                </a:schemeClr>
              </a:solidFill>
              <a:latin typeface="+mn-lt"/>
              <a:cs typeface="Times New Roman" panose="02020603050405020304" pitchFamily="18" charset="0"/>
            </a:endParaRPr>
          </a:p>
          <a:p>
            <a:pPr marL="1583239" lvl="4" indent="-514350">
              <a:spcBef>
                <a:spcPts val="267"/>
              </a:spcBef>
              <a:buSzPct val="100000"/>
              <a:buFont typeface="+mj-lt"/>
              <a:buAutoNum type="arabicPeriod"/>
            </a:pPr>
            <a:r>
              <a:rPr lang="en-US" sz="2800" dirty="0">
                <a:solidFill>
                  <a:schemeClr val="accent6">
                    <a:lumMod val="75000"/>
                  </a:schemeClr>
                </a:solidFill>
                <a:latin typeface="+mn-lt"/>
                <a:cs typeface="Times New Roman" panose="02020603050405020304" pitchFamily="18" charset="0"/>
              </a:rPr>
              <a:t>Prohibit deceit, misrepresentations, and other fraud in the sale of securities. The </a:t>
            </a:r>
            <a:r>
              <a:rPr lang="en-US" sz="2800" b="1" u="sng" dirty="0">
                <a:solidFill>
                  <a:schemeClr val="accent6">
                    <a:lumMod val="75000"/>
                  </a:schemeClr>
                </a:solidFill>
                <a:latin typeface="+mn-lt"/>
                <a:cs typeface="Times New Roman" panose="02020603050405020304" pitchFamily="18" charset="0"/>
              </a:rPr>
              <a:t>SECURITIES EXCHANGE ACT ALSO PROHIBITS </a:t>
            </a:r>
            <a:r>
              <a:rPr lang="en-US" sz="2800" dirty="0">
                <a:solidFill>
                  <a:schemeClr val="accent6">
                    <a:lumMod val="75000"/>
                  </a:schemeClr>
                </a:solidFill>
                <a:latin typeface="+mn-lt"/>
                <a:cs typeface="Times New Roman" panose="02020603050405020304" pitchFamily="18" charset="0"/>
              </a:rPr>
              <a:t>deceit, misrepresentations, and other fraud in the sale of securities.</a:t>
            </a:r>
          </a:p>
        </p:txBody>
      </p:sp>
      <p:sp>
        <p:nvSpPr>
          <p:cNvPr id="4" name="Rectangle 3">
            <a:extLst>
              <a:ext uri="{FF2B5EF4-FFF2-40B4-BE49-F238E27FC236}">
                <a16:creationId xmlns:a16="http://schemas.microsoft.com/office/drawing/2014/main" id="{3693EAED-4F5E-4A62-8C90-88346265C548}"/>
              </a:ext>
            </a:extLst>
          </p:cNvPr>
          <p:cNvSpPr/>
          <p:nvPr/>
        </p:nvSpPr>
        <p:spPr>
          <a:xfrm>
            <a:off x="-9339" y="133605"/>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6" name="Title 1">
            <a:extLst>
              <a:ext uri="{FF2B5EF4-FFF2-40B4-BE49-F238E27FC236}">
                <a16:creationId xmlns:a16="http://schemas.microsoft.com/office/drawing/2014/main" id="{7D3FE782-1770-497A-9038-75B5A0285423}"/>
              </a:ext>
            </a:extLst>
          </p:cNvPr>
          <p:cNvSpPr txBox="1">
            <a:spLocks/>
          </p:cNvSpPr>
          <p:nvPr/>
        </p:nvSpPr>
        <p:spPr>
          <a:xfrm>
            <a:off x="145152" y="226530"/>
            <a:ext cx="11895591" cy="754545"/>
          </a:xfr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chemeClr val="bg1"/>
                </a:solidFill>
                <a:latin typeface="Times New Roman" panose="02020603050405020304" pitchFamily="18" charset="0"/>
                <a:cs typeface="Times New Roman" panose="02020603050405020304" pitchFamily="18" charset="0"/>
              </a:rPr>
              <a:t>REGISTRATION VS. </a:t>
            </a:r>
            <a:r>
              <a:rPr lang="en-US" sz="5400" b="1" u="sng" dirty="0">
                <a:solidFill>
                  <a:schemeClr val="bg1"/>
                </a:solidFill>
                <a:latin typeface="Times New Roman" panose="02020603050405020304" pitchFamily="18" charset="0"/>
                <a:cs typeface="Times New Roman" panose="02020603050405020304" pitchFamily="18" charset="0"/>
              </a:rPr>
              <a:t>EXEMPTION</a:t>
            </a:r>
          </a:p>
        </p:txBody>
      </p:sp>
      <p:sp>
        <p:nvSpPr>
          <p:cNvPr id="7" name="Rectangle 6">
            <a:extLst>
              <a:ext uri="{FF2B5EF4-FFF2-40B4-BE49-F238E27FC236}">
                <a16:creationId xmlns:a16="http://schemas.microsoft.com/office/drawing/2014/main" id="{A6BE60CD-CB4F-49F9-8586-75F0B63FCF77}"/>
              </a:ext>
            </a:extLst>
          </p:cNvPr>
          <p:cNvSpPr/>
          <p:nvPr/>
        </p:nvSpPr>
        <p:spPr>
          <a:xfrm>
            <a:off x="-18678" y="6338169"/>
            <a:ext cx="12210678" cy="139137"/>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Tree>
    <p:extLst>
      <p:ext uri="{BB962C8B-B14F-4D97-AF65-F5344CB8AC3E}">
        <p14:creationId xmlns:p14="http://schemas.microsoft.com/office/powerpoint/2010/main" val="4163601103"/>
      </p:ext>
    </p:extLst>
  </p:cSld>
  <p:clrMapOvr>
    <a:masterClrMapping/>
  </p:clrMapOvr>
  <p:transition spd="med">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4810" y="304646"/>
            <a:ext cx="11107191" cy="1151965"/>
          </a:xfrm>
        </p:spPr>
        <p:txBody>
          <a:bodyPr>
            <a:noAutofit/>
          </a:bodyPr>
          <a:lstStyle/>
          <a:p>
            <a:r>
              <a:rPr lang="en-US" sz="3600" dirty="0">
                <a:latin typeface="Times New Roman" panose="02020603050405020304" pitchFamily="18" charset="0"/>
                <a:cs typeface="Times New Roman" panose="02020603050405020304" pitchFamily="18" charset="0"/>
              </a:rPr>
              <a:t>EXEMPTION PLANNING: THINGS TO CONSIDER </a:t>
            </a:r>
            <a:endParaRPr lang="en-US" sz="4000" dirty="0">
              <a:latin typeface="Times New Roman" panose="02020603050405020304" pitchFamily="18" charset="0"/>
              <a:cs typeface="Times New Roman" panose="02020603050405020304" pitchFamily="18" charset="0"/>
            </a:endParaRPr>
          </a:p>
        </p:txBody>
      </p:sp>
      <p:sp>
        <p:nvSpPr>
          <p:cNvPr id="5" name="Rectangle 4"/>
          <p:cNvSpPr/>
          <p:nvPr/>
        </p:nvSpPr>
        <p:spPr>
          <a:xfrm>
            <a:off x="609463" y="1074000"/>
            <a:ext cx="11061147" cy="523220"/>
          </a:xfrm>
          <a:prstGeom prst="rect">
            <a:avLst/>
          </a:prstGeom>
        </p:spPr>
        <p:txBody>
          <a:bodyPr wrap="square">
            <a:spAutoFit/>
          </a:bodyPr>
          <a:lstStyle/>
          <a:p>
            <a:r>
              <a:rPr lang="en-US" sz="2800" b="1" dirty="0">
                <a:solidFill>
                  <a:schemeClr val="accent6"/>
                </a:solidFill>
                <a:cs typeface="Times New Roman" panose="02020603050405020304" pitchFamily="18" charset="0"/>
              </a:rPr>
              <a:t>Will you offer to everyone or just accredited investors?</a:t>
            </a:r>
          </a:p>
        </p:txBody>
      </p:sp>
      <p:sp>
        <p:nvSpPr>
          <p:cNvPr id="9" name="TextBox 8"/>
          <p:cNvSpPr txBox="1"/>
          <p:nvPr/>
        </p:nvSpPr>
        <p:spPr>
          <a:xfrm>
            <a:off x="609463" y="1505818"/>
            <a:ext cx="11801412" cy="5047536"/>
          </a:xfrm>
          <a:prstGeom prst="rect">
            <a:avLst/>
          </a:prstGeom>
          <a:noFill/>
        </p:spPr>
        <p:txBody>
          <a:bodyPr wrap="square" rtlCol="0">
            <a:spAutoFit/>
          </a:bodyPr>
          <a:lstStyle/>
          <a:p>
            <a:pPr marL="380990" indent="-380990">
              <a:buFont typeface="Arial" charset="0"/>
              <a:buChar char="•"/>
            </a:pPr>
            <a:r>
              <a:rPr lang="en-US" dirty="0">
                <a:solidFill>
                  <a:schemeClr val="accent6"/>
                </a:solidFill>
                <a:ea typeface="Calibri Regular" charset="0"/>
                <a:cs typeface="Times New Roman" panose="02020603050405020304" pitchFamily="18" charset="0"/>
              </a:rPr>
              <a:t>Up to 35 non-accredited investors → private placement exemption of Regulation 506(b)</a:t>
            </a:r>
          </a:p>
          <a:p>
            <a:pPr marL="838190" lvl="1" indent="-380990">
              <a:buFont typeface="Arial" charset="0"/>
              <a:buChar char="•"/>
            </a:pPr>
            <a:r>
              <a:rPr lang="en-US" dirty="0">
                <a:solidFill>
                  <a:schemeClr val="accent6"/>
                </a:solidFill>
                <a:ea typeface="Calibri Regular" charset="0"/>
                <a:cs typeface="Times New Roman" panose="02020603050405020304" pitchFamily="18" charset="0"/>
              </a:rPr>
              <a:t>More then 35 offerees → not more than 35 non accredited investors</a:t>
            </a:r>
          </a:p>
          <a:p>
            <a:pPr marL="380990" indent="-380990">
              <a:buFont typeface="Arial" charset="0"/>
              <a:buChar char="•"/>
            </a:pPr>
            <a:r>
              <a:rPr lang="en-US" dirty="0">
                <a:solidFill>
                  <a:schemeClr val="accent6"/>
                </a:solidFill>
                <a:ea typeface="Calibri Regular" charset="0"/>
                <a:cs typeface="Times New Roman" panose="02020603050405020304" pitchFamily="18" charset="0"/>
              </a:rPr>
              <a:t>Have only accredited investors → unlimited investors under Regulation 506(b)</a:t>
            </a:r>
          </a:p>
          <a:p>
            <a:pPr marL="838190" lvl="1" indent="-380990">
              <a:buFont typeface="Arial" charset="0"/>
              <a:buChar char="•"/>
            </a:pPr>
            <a:r>
              <a:rPr lang="en-US" dirty="0">
                <a:solidFill>
                  <a:schemeClr val="accent6"/>
                </a:solidFill>
                <a:ea typeface="Calibri Regular" charset="0"/>
                <a:cs typeface="Times New Roman" panose="02020603050405020304" pitchFamily="18" charset="0"/>
              </a:rPr>
              <a:t>Can use 506(c) exemption</a:t>
            </a:r>
          </a:p>
          <a:p>
            <a:pPr lvl="1"/>
            <a:endParaRPr lang="en-US" sz="2000" dirty="0">
              <a:solidFill>
                <a:schemeClr val="accent6"/>
              </a:solidFill>
              <a:ea typeface="Calibri Regular" charset="0"/>
              <a:cs typeface="Times New Roman" panose="02020603050405020304" pitchFamily="18" charset="0"/>
            </a:endParaRPr>
          </a:p>
          <a:p>
            <a:r>
              <a:rPr lang="en-US" sz="2800" b="1" dirty="0">
                <a:solidFill>
                  <a:schemeClr val="accent6"/>
                </a:solidFill>
              </a:rPr>
              <a:t>Will you operate only within your state or across state lines? </a:t>
            </a:r>
          </a:p>
          <a:p>
            <a:pPr marL="285750" indent="-285750">
              <a:buFont typeface="Arial" panose="020B0604020202020204" pitchFamily="34" charset="0"/>
              <a:buChar char="•"/>
            </a:pPr>
            <a:r>
              <a:rPr lang="en-US" dirty="0">
                <a:solidFill>
                  <a:schemeClr val="accent6"/>
                </a:solidFill>
              </a:rPr>
              <a:t>Intrastate includes risk of accidentally making offers to investors in other states</a:t>
            </a:r>
          </a:p>
          <a:p>
            <a:pPr marL="285750" indent="-285750">
              <a:buFont typeface="Arial" panose="020B0604020202020204" pitchFamily="34" charset="0"/>
              <a:buChar char="•"/>
            </a:pPr>
            <a:r>
              <a:rPr lang="en-US" dirty="0">
                <a:solidFill>
                  <a:schemeClr val="accent6"/>
                </a:solidFill>
              </a:rPr>
              <a:t>Requires federal and state exemptions / each state has its own laws and rules regulating offers &amp; sales</a:t>
            </a:r>
          </a:p>
          <a:p>
            <a:pPr marL="285750" indent="-285750">
              <a:buFont typeface="Arial" panose="020B0604020202020204" pitchFamily="34" charset="0"/>
              <a:buChar char="•"/>
            </a:pPr>
            <a:r>
              <a:rPr lang="en-US" dirty="0">
                <a:solidFill>
                  <a:schemeClr val="accent6"/>
                </a:solidFill>
              </a:rPr>
              <a:t>Reg. D Rules 505, 506 (b) and 506(c) look to investors (not offerees) = </a:t>
            </a:r>
            <a:r>
              <a:rPr lang="en-US" b="1" dirty="0">
                <a:solidFill>
                  <a:schemeClr val="accent6"/>
                </a:solidFill>
              </a:rPr>
              <a:t>benefit</a:t>
            </a:r>
          </a:p>
          <a:p>
            <a:pPr marL="285750" indent="-285750">
              <a:buFont typeface="Arial" panose="020B0604020202020204" pitchFamily="34" charset="0"/>
              <a:buChar char="•"/>
            </a:pPr>
            <a:r>
              <a:rPr lang="en-US" dirty="0">
                <a:solidFill>
                  <a:schemeClr val="accent6"/>
                </a:solidFill>
              </a:rPr>
              <a:t>506(b) = most well known &amp; time tested</a:t>
            </a:r>
          </a:p>
          <a:p>
            <a:r>
              <a:rPr lang="en-US" dirty="0">
                <a:solidFill>
                  <a:schemeClr val="accent6"/>
                </a:solidFill>
              </a:rPr>
              <a:t> </a:t>
            </a:r>
          </a:p>
          <a:p>
            <a:r>
              <a:rPr lang="en-US" sz="2800" b="1" dirty="0">
                <a:solidFill>
                  <a:schemeClr val="accent6"/>
                </a:solidFill>
              </a:rPr>
              <a:t>Will you raise money from only people you already know, or will you solicit the general population? </a:t>
            </a:r>
          </a:p>
          <a:p>
            <a:pPr marL="285750" indent="-285750">
              <a:buFont typeface="Arial" panose="020B0604020202020204" pitchFamily="34" charset="0"/>
              <a:buChar char="•"/>
            </a:pPr>
            <a:r>
              <a:rPr lang="en-US" dirty="0">
                <a:solidFill>
                  <a:schemeClr val="accent6"/>
                </a:solidFill>
              </a:rPr>
              <a:t>Private placement exemption: 506(b) → SEC guidelines on conversion</a:t>
            </a:r>
          </a:p>
          <a:p>
            <a:pPr marL="285750" indent="-285750">
              <a:buFont typeface="Arial" panose="020B0604020202020204" pitchFamily="34" charset="0"/>
              <a:buChar char="•"/>
            </a:pPr>
            <a:r>
              <a:rPr lang="en-US" dirty="0">
                <a:solidFill>
                  <a:schemeClr val="accent6"/>
                </a:solidFill>
              </a:rPr>
              <a:t>General solicitation exemption: 506(c) → Accredited investors only</a:t>
            </a:r>
          </a:p>
          <a:p>
            <a:pPr marL="838190" lvl="1" indent="-380990">
              <a:buFont typeface="Arial" charset="0"/>
              <a:buChar char="•"/>
            </a:pPr>
            <a:endParaRPr lang="en-US" sz="2000" dirty="0">
              <a:solidFill>
                <a:schemeClr val="accent6"/>
              </a:solidFill>
              <a:ea typeface="Calibri Regular" charset="0"/>
              <a:cs typeface="Times New Roman" panose="02020603050405020304" pitchFamily="18" charset="0"/>
            </a:endParaRPr>
          </a:p>
        </p:txBody>
      </p:sp>
      <p:sp>
        <p:nvSpPr>
          <p:cNvPr id="13" name="Rectangle 12">
            <a:extLst>
              <a:ext uri="{FF2B5EF4-FFF2-40B4-BE49-F238E27FC236}">
                <a16:creationId xmlns:a16="http://schemas.microsoft.com/office/drawing/2014/main" id="{E28B8744-36D2-4EE3-B784-EB0F99FC0B37}"/>
              </a:ext>
            </a:extLst>
          </p:cNvPr>
          <p:cNvSpPr/>
          <p:nvPr/>
        </p:nvSpPr>
        <p:spPr>
          <a:xfrm>
            <a:off x="-9339" y="133605"/>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16" name="Title 1">
            <a:extLst>
              <a:ext uri="{FF2B5EF4-FFF2-40B4-BE49-F238E27FC236}">
                <a16:creationId xmlns:a16="http://schemas.microsoft.com/office/drawing/2014/main" id="{139AA754-081F-4996-9627-C0A5A089C4D5}"/>
              </a:ext>
            </a:extLst>
          </p:cNvPr>
          <p:cNvSpPr txBox="1">
            <a:spLocks/>
          </p:cNvSpPr>
          <p:nvPr/>
        </p:nvSpPr>
        <p:spPr>
          <a:xfrm>
            <a:off x="145152" y="226530"/>
            <a:ext cx="11895591" cy="754545"/>
          </a:xfr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chemeClr val="bg1"/>
                </a:solidFill>
                <a:latin typeface="Times New Roman" panose="02020603050405020304" pitchFamily="18" charset="0"/>
                <a:cs typeface="Times New Roman" panose="02020603050405020304" pitchFamily="18" charset="0"/>
              </a:rPr>
              <a:t>EXEMPTION PLANNING</a:t>
            </a:r>
            <a:endParaRPr lang="en-US" sz="5400" b="1" u="sng" dirty="0">
              <a:solidFill>
                <a:schemeClr val="bg1"/>
              </a:solidFill>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5F768458-85BC-46C9-91A4-0F74DB5E5962}"/>
              </a:ext>
            </a:extLst>
          </p:cNvPr>
          <p:cNvSpPr/>
          <p:nvPr/>
        </p:nvSpPr>
        <p:spPr>
          <a:xfrm>
            <a:off x="-18678" y="6338169"/>
            <a:ext cx="12210678" cy="139137"/>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Tree>
    <p:extLst>
      <p:ext uri="{BB962C8B-B14F-4D97-AF65-F5344CB8AC3E}">
        <p14:creationId xmlns:p14="http://schemas.microsoft.com/office/powerpoint/2010/main" val="394422928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300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447FF2-CF0B-AC40-BE3D-2D7772DAE41B}"/>
              </a:ext>
            </a:extLst>
          </p:cNvPr>
          <p:cNvSpPr>
            <a:spLocks noGrp="1"/>
          </p:cNvSpPr>
          <p:nvPr>
            <p:ph idx="1"/>
          </p:nvPr>
        </p:nvSpPr>
        <p:spPr>
          <a:xfrm>
            <a:off x="838200" y="557847"/>
            <a:ext cx="10515600" cy="4351338"/>
          </a:xfrm>
        </p:spPr>
        <p:txBody>
          <a:bodyPr>
            <a:normAutofit/>
          </a:bodyPr>
          <a:lstStyle/>
          <a:p>
            <a:pPr marL="0" indent="0" algn="ctr">
              <a:buNone/>
            </a:pPr>
            <a:r>
              <a:rPr lang="en-US" sz="5400" b="1" dirty="0">
                <a:solidFill>
                  <a:schemeClr val="bg1"/>
                </a:solidFill>
              </a:rPr>
              <a:t>Get All The Private Money Funding You </a:t>
            </a:r>
            <a:r>
              <a:rPr lang="en-US" sz="6000" b="1" i="1" dirty="0">
                <a:solidFill>
                  <a:schemeClr val="bg1"/>
                </a:solidFill>
              </a:rPr>
              <a:t>Need</a:t>
            </a:r>
            <a:r>
              <a:rPr lang="en-US" sz="5400" b="1" dirty="0">
                <a:solidFill>
                  <a:schemeClr val="bg1"/>
                </a:solidFill>
              </a:rPr>
              <a:t> For</a:t>
            </a:r>
          </a:p>
          <a:p>
            <a:pPr marL="0" indent="0" algn="ctr">
              <a:buNone/>
            </a:pPr>
            <a:r>
              <a:rPr lang="en-US" sz="5400" b="1" dirty="0">
                <a:solidFill>
                  <a:schemeClr val="bg1"/>
                </a:solidFill>
              </a:rPr>
              <a:t>All The Deals You </a:t>
            </a:r>
            <a:r>
              <a:rPr lang="en-US" sz="6000" b="1" i="1" dirty="0">
                <a:solidFill>
                  <a:schemeClr val="bg1"/>
                </a:solidFill>
              </a:rPr>
              <a:t>Want </a:t>
            </a:r>
          </a:p>
        </p:txBody>
      </p:sp>
      <p:sp>
        <p:nvSpPr>
          <p:cNvPr id="4" name="Footer Placeholder 3">
            <a:extLst>
              <a:ext uri="{FF2B5EF4-FFF2-40B4-BE49-F238E27FC236}">
                <a16:creationId xmlns:a16="http://schemas.microsoft.com/office/drawing/2014/main" id="{B1F65EC5-1A8F-254A-AC73-6C10BAF4F3E6}"/>
              </a:ext>
            </a:extLst>
          </p:cNvPr>
          <p:cNvSpPr>
            <a:spLocks noGrp="1"/>
          </p:cNvSpPr>
          <p:nvPr>
            <p:ph type="ftr" sz="quarter" idx="11"/>
          </p:nvPr>
        </p:nvSpPr>
        <p:spPr/>
        <p:txBody>
          <a:bodyPr/>
          <a:lstStyle/>
          <a:p>
            <a:pPr>
              <a:defRPr/>
            </a:pPr>
            <a:endParaRPr lang="de-DE" dirty="0"/>
          </a:p>
        </p:txBody>
      </p:sp>
      <p:sp>
        <p:nvSpPr>
          <p:cNvPr id="5" name="Rectangle 4">
            <a:extLst>
              <a:ext uri="{FF2B5EF4-FFF2-40B4-BE49-F238E27FC236}">
                <a16:creationId xmlns:a16="http://schemas.microsoft.com/office/drawing/2014/main" id="{7BD8F52B-6BE6-4B1C-8358-A2E9D759F502}"/>
              </a:ext>
            </a:extLst>
          </p:cNvPr>
          <p:cNvSpPr/>
          <p:nvPr/>
        </p:nvSpPr>
        <p:spPr>
          <a:xfrm>
            <a:off x="0" y="3266440"/>
            <a:ext cx="12210678" cy="100792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6" name="Rectangle 5">
            <a:extLst>
              <a:ext uri="{FF2B5EF4-FFF2-40B4-BE49-F238E27FC236}">
                <a16:creationId xmlns:a16="http://schemas.microsoft.com/office/drawing/2014/main" id="{78C1EE38-4DEC-4F88-B2B2-899B18306804}"/>
              </a:ext>
            </a:extLst>
          </p:cNvPr>
          <p:cNvSpPr/>
          <p:nvPr/>
        </p:nvSpPr>
        <p:spPr>
          <a:xfrm>
            <a:off x="0" y="0"/>
            <a:ext cx="12210678" cy="35560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pic>
        <p:nvPicPr>
          <p:cNvPr id="8" name="Picture 7" descr="A picture containing cake&#10;&#10;Description automatically generated">
            <a:extLst>
              <a:ext uri="{FF2B5EF4-FFF2-40B4-BE49-F238E27FC236}">
                <a16:creationId xmlns:a16="http://schemas.microsoft.com/office/drawing/2014/main" id="{F85F520D-4726-4CF6-8180-C29EAB7A3B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95928" y="3596640"/>
            <a:ext cx="4200144" cy="26250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605809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237553"/>
            <a:ext cx="10515600" cy="1325563"/>
          </a:xfrm>
        </p:spPr>
        <p:txBody>
          <a:bodyPr/>
          <a:lstStyle/>
          <a:p>
            <a:r>
              <a:rPr lang="en-US" b="1" dirty="0">
                <a:solidFill>
                  <a:schemeClr val="tx1"/>
                </a:solidFill>
              </a:rPr>
              <a:t>Did You Know?</a:t>
            </a:r>
          </a:p>
        </p:txBody>
      </p:sp>
      <p:sp>
        <p:nvSpPr>
          <p:cNvPr id="6" name="Rectangle 5"/>
          <p:cNvSpPr/>
          <p:nvPr/>
        </p:nvSpPr>
        <p:spPr>
          <a:xfrm>
            <a:off x="0" y="3692770"/>
            <a:ext cx="12192000" cy="85453"/>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grpSp>
        <p:nvGrpSpPr>
          <p:cNvPr id="29" name="Group 28"/>
          <p:cNvGrpSpPr/>
          <p:nvPr/>
        </p:nvGrpSpPr>
        <p:grpSpPr>
          <a:xfrm>
            <a:off x="504075" y="3777052"/>
            <a:ext cx="831471" cy="2283777"/>
            <a:chOff x="946910" y="3638068"/>
            <a:chExt cx="802462" cy="1951171"/>
          </a:xfrm>
        </p:grpSpPr>
        <p:cxnSp>
          <p:nvCxnSpPr>
            <p:cNvPr id="30" name="Straight Connector 29"/>
            <p:cNvCxnSpPr/>
            <p:nvPr/>
          </p:nvCxnSpPr>
          <p:spPr>
            <a:xfrm>
              <a:off x="1359455" y="3638068"/>
              <a:ext cx="0" cy="92541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2" name="Freeform 7"/>
            <p:cNvSpPr>
              <a:spLocks noEditPoints="1"/>
            </p:cNvSpPr>
            <p:nvPr/>
          </p:nvSpPr>
          <p:spPr bwMode="auto">
            <a:xfrm rot="10800000">
              <a:off x="946910" y="4517010"/>
              <a:ext cx="802462" cy="1072229"/>
            </a:xfrm>
            <a:custGeom>
              <a:avLst/>
              <a:gdLst>
                <a:gd name="T0" fmla="*/ 26 w 26"/>
                <a:gd name="T1" fmla="*/ 13 h 39"/>
                <a:gd name="T2" fmla="*/ 13 w 26"/>
                <a:gd name="T3" fmla="*/ 0 h 39"/>
                <a:gd name="T4" fmla="*/ 0 w 26"/>
                <a:gd name="T5" fmla="*/ 13 h 39"/>
                <a:gd name="T6" fmla="*/ 2 w 26"/>
                <a:gd name="T7" fmla="*/ 20 h 39"/>
                <a:gd name="T8" fmla="*/ 2 w 26"/>
                <a:gd name="T9" fmla="*/ 20 h 39"/>
                <a:gd name="T10" fmla="*/ 13 w 26"/>
                <a:gd name="T11" fmla="*/ 39 h 39"/>
                <a:gd name="T12" fmla="*/ 24 w 26"/>
                <a:gd name="T13" fmla="*/ 20 h 39"/>
                <a:gd name="T14" fmla="*/ 24 w 26"/>
                <a:gd name="T15" fmla="*/ 20 h 39"/>
                <a:gd name="T16" fmla="*/ 26 w 26"/>
                <a:gd name="T17" fmla="*/ 13 h 39"/>
                <a:gd name="T18" fmla="*/ 13 w 26"/>
                <a:gd name="T19" fmla="*/ 24 h 39"/>
                <a:gd name="T20" fmla="*/ 2 w 26"/>
                <a:gd name="T21" fmla="*/ 13 h 39"/>
                <a:gd name="T22" fmla="*/ 13 w 26"/>
                <a:gd name="T23" fmla="*/ 3 h 39"/>
                <a:gd name="T24" fmla="*/ 24 w 26"/>
                <a:gd name="T25" fmla="*/ 13 h 39"/>
                <a:gd name="T26" fmla="*/ 13 w 26"/>
                <a:gd name="T27"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39">
                  <a:moveTo>
                    <a:pt x="26" y="13"/>
                  </a:moveTo>
                  <a:cubicBezTo>
                    <a:pt x="26" y="6"/>
                    <a:pt x="20" y="0"/>
                    <a:pt x="13" y="0"/>
                  </a:cubicBezTo>
                  <a:cubicBezTo>
                    <a:pt x="6" y="0"/>
                    <a:pt x="0" y="6"/>
                    <a:pt x="0" y="13"/>
                  </a:cubicBezTo>
                  <a:cubicBezTo>
                    <a:pt x="0" y="16"/>
                    <a:pt x="1" y="18"/>
                    <a:pt x="2" y="20"/>
                  </a:cubicBezTo>
                  <a:cubicBezTo>
                    <a:pt x="2" y="20"/>
                    <a:pt x="2" y="20"/>
                    <a:pt x="2" y="20"/>
                  </a:cubicBezTo>
                  <a:cubicBezTo>
                    <a:pt x="13" y="39"/>
                    <a:pt x="13" y="39"/>
                    <a:pt x="13" y="39"/>
                  </a:cubicBezTo>
                  <a:cubicBezTo>
                    <a:pt x="24" y="20"/>
                    <a:pt x="24" y="20"/>
                    <a:pt x="24" y="20"/>
                  </a:cubicBezTo>
                  <a:cubicBezTo>
                    <a:pt x="24" y="20"/>
                    <a:pt x="24" y="20"/>
                    <a:pt x="24" y="20"/>
                  </a:cubicBezTo>
                  <a:cubicBezTo>
                    <a:pt x="25" y="18"/>
                    <a:pt x="26" y="16"/>
                    <a:pt x="26" y="13"/>
                  </a:cubicBezTo>
                  <a:close/>
                  <a:moveTo>
                    <a:pt x="13" y="24"/>
                  </a:moveTo>
                  <a:cubicBezTo>
                    <a:pt x="7" y="24"/>
                    <a:pt x="2" y="19"/>
                    <a:pt x="2" y="13"/>
                  </a:cubicBezTo>
                  <a:cubicBezTo>
                    <a:pt x="2" y="7"/>
                    <a:pt x="7" y="3"/>
                    <a:pt x="13" y="3"/>
                  </a:cubicBezTo>
                  <a:cubicBezTo>
                    <a:pt x="19" y="3"/>
                    <a:pt x="24" y="7"/>
                    <a:pt x="24" y="13"/>
                  </a:cubicBezTo>
                  <a:cubicBezTo>
                    <a:pt x="24" y="19"/>
                    <a:pt x="19" y="24"/>
                    <a:pt x="13" y="24"/>
                  </a:cubicBezTo>
                  <a:close/>
                </a:path>
              </a:pathLst>
            </a:custGeom>
            <a:solidFill>
              <a:srgbClr val="C00000"/>
            </a:solidFill>
            <a:ln>
              <a:solidFill>
                <a:schemeClr val="accent1"/>
              </a:solidFill>
            </a:ln>
          </p:spPr>
          <p:txBody>
            <a:bodyPr vert="horz" wrap="square" lIns="121920" tIns="60960" rIns="121920" bIns="60960" numCol="1" anchor="t" anchorCtr="0" compatLnSpc="1">
              <a:prstTxWarp prst="textNoShape">
                <a:avLst/>
              </a:prstTxWarp>
            </a:bodyPr>
            <a:lstStyle/>
            <a:p>
              <a:endParaRPr lang="zh-CN" altLang="en-US" sz="2400" dirty="0"/>
            </a:p>
          </p:txBody>
        </p:sp>
      </p:grpSp>
      <p:sp>
        <p:nvSpPr>
          <p:cNvPr id="40" name="Rectangle 39"/>
          <p:cNvSpPr/>
          <p:nvPr/>
        </p:nvSpPr>
        <p:spPr>
          <a:xfrm>
            <a:off x="1159706" y="3784566"/>
            <a:ext cx="2507183" cy="1323439"/>
          </a:xfrm>
          <a:prstGeom prst="rect">
            <a:avLst/>
          </a:prstGeom>
        </p:spPr>
        <p:txBody>
          <a:bodyPr wrap="square">
            <a:spAutoFit/>
          </a:bodyPr>
          <a:lstStyle/>
          <a:p>
            <a:pPr marL="0" lvl="2"/>
            <a:r>
              <a:rPr lang="en-US" sz="2000" b="1" dirty="0">
                <a:latin typeface="Times New Roman" panose="02020603050405020304" pitchFamily="18" charset="0"/>
                <a:cs typeface="Times New Roman" panose="02020603050405020304" pitchFamily="18" charset="0"/>
              </a:rPr>
              <a:t>More Money Was Raised From Private Placements Than I.P.O.'s </a:t>
            </a:r>
          </a:p>
        </p:txBody>
      </p:sp>
      <p:grpSp>
        <p:nvGrpSpPr>
          <p:cNvPr id="41" name="Group 40"/>
          <p:cNvGrpSpPr/>
          <p:nvPr/>
        </p:nvGrpSpPr>
        <p:grpSpPr>
          <a:xfrm rot="10800000">
            <a:off x="3251161" y="1277816"/>
            <a:ext cx="831471" cy="2412968"/>
            <a:chOff x="946910" y="3638068"/>
            <a:chExt cx="802462" cy="1951171"/>
          </a:xfrm>
          <a:solidFill>
            <a:schemeClr val="accent1">
              <a:lumMod val="40000"/>
              <a:lumOff val="60000"/>
            </a:schemeClr>
          </a:solidFill>
        </p:grpSpPr>
        <p:cxnSp>
          <p:nvCxnSpPr>
            <p:cNvPr id="42" name="Straight Connector 41"/>
            <p:cNvCxnSpPr/>
            <p:nvPr/>
          </p:nvCxnSpPr>
          <p:spPr>
            <a:xfrm>
              <a:off x="1348142" y="3638068"/>
              <a:ext cx="0" cy="925415"/>
            </a:xfrm>
            <a:prstGeom prst="line">
              <a:avLst/>
            </a:prstGeom>
            <a:grpFill/>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43" name="Freeform 7"/>
            <p:cNvSpPr>
              <a:spLocks noEditPoints="1"/>
            </p:cNvSpPr>
            <p:nvPr/>
          </p:nvSpPr>
          <p:spPr bwMode="auto">
            <a:xfrm rot="10800000">
              <a:off x="946910" y="4517010"/>
              <a:ext cx="802462" cy="1072229"/>
            </a:xfrm>
            <a:custGeom>
              <a:avLst/>
              <a:gdLst>
                <a:gd name="T0" fmla="*/ 26 w 26"/>
                <a:gd name="T1" fmla="*/ 13 h 39"/>
                <a:gd name="T2" fmla="*/ 13 w 26"/>
                <a:gd name="T3" fmla="*/ 0 h 39"/>
                <a:gd name="T4" fmla="*/ 0 w 26"/>
                <a:gd name="T5" fmla="*/ 13 h 39"/>
                <a:gd name="T6" fmla="*/ 2 w 26"/>
                <a:gd name="T7" fmla="*/ 20 h 39"/>
                <a:gd name="T8" fmla="*/ 2 w 26"/>
                <a:gd name="T9" fmla="*/ 20 h 39"/>
                <a:gd name="T10" fmla="*/ 13 w 26"/>
                <a:gd name="T11" fmla="*/ 39 h 39"/>
                <a:gd name="T12" fmla="*/ 24 w 26"/>
                <a:gd name="T13" fmla="*/ 20 h 39"/>
                <a:gd name="T14" fmla="*/ 24 w 26"/>
                <a:gd name="T15" fmla="*/ 20 h 39"/>
                <a:gd name="T16" fmla="*/ 26 w 26"/>
                <a:gd name="T17" fmla="*/ 13 h 39"/>
                <a:gd name="T18" fmla="*/ 13 w 26"/>
                <a:gd name="T19" fmla="*/ 24 h 39"/>
                <a:gd name="T20" fmla="*/ 2 w 26"/>
                <a:gd name="T21" fmla="*/ 13 h 39"/>
                <a:gd name="T22" fmla="*/ 13 w 26"/>
                <a:gd name="T23" fmla="*/ 3 h 39"/>
                <a:gd name="T24" fmla="*/ 24 w 26"/>
                <a:gd name="T25" fmla="*/ 13 h 39"/>
                <a:gd name="T26" fmla="*/ 13 w 26"/>
                <a:gd name="T27"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39">
                  <a:moveTo>
                    <a:pt x="26" y="13"/>
                  </a:moveTo>
                  <a:cubicBezTo>
                    <a:pt x="26" y="6"/>
                    <a:pt x="20" y="0"/>
                    <a:pt x="13" y="0"/>
                  </a:cubicBezTo>
                  <a:cubicBezTo>
                    <a:pt x="6" y="0"/>
                    <a:pt x="0" y="6"/>
                    <a:pt x="0" y="13"/>
                  </a:cubicBezTo>
                  <a:cubicBezTo>
                    <a:pt x="0" y="16"/>
                    <a:pt x="1" y="18"/>
                    <a:pt x="2" y="20"/>
                  </a:cubicBezTo>
                  <a:cubicBezTo>
                    <a:pt x="2" y="20"/>
                    <a:pt x="2" y="20"/>
                    <a:pt x="2" y="20"/>
                  </a:cubicBezTo>
                  <a:cubicBezTo>
                    <a:pt x="13" y="39"/>
                    <a:pt x="13" y="39"/>
                    <a:pt x="13" y="39"/>
                  </a:cubicBezTo>
                  <a:cubicBezTo>
                    <a:pt x="24" y="20"/>
                    <a:pt x="24" y="20"/>
                    <a:pt x="24" y="20"/>
                  </a:cubicBezTo>
                  <a:cubicBezTo>
                    <a:pt x="24" y="20"/>
                    <a:pt x="24" y="20"/>
                    <a:pt x="24" y="20"/>
                  </a:cubicBezTo>
                  <a:cubicBezTo>
                    <a:pt x="25" y="18"/>
                    <a:pt x="26" y="16"/>
                    <a:pt x="26" y="13"/>
                  </a:cubicBezTo>
                  <a:close/>
                  <a:moveTo>
                    <a:pt x="13" y="24"/>
                  </a:moveTo>
                  <a:cubicBezTo>
                    <a:pt x="7" y="24"/>
                    <a:pt x="2" y="19"/>
                    <a:pt x="2" y="13"/>
                  </a:cubicBezTo>
                  <a:cubicBezTo>
                    <a:pt x="2" y="7"/>
                    <a:pt x="7" y="3"/>
                    <a:pt x="13" y="3"/>
                  </a:cubicBezTo>
                  <a:cubicBezTo>
                    <a:pt x="19" y="3"/>
                    <a:pt x="24" y="7"/>
                    <a:pt x="24" y="13"/>
                  </a:cubicBezTo>
                  <a:cubicBezTo>
                    <a:pt x="24" y="19"/>
                    <a:pt x="19" y="24"/>
                    <a:pt x="13" y="24"/>
                  </a:cubicBezTo>
                  <a:close/>
                </a:path>
              </a:pathLst>
            </a:custGeom>
            <a:solidFill>
              <a:schemeClr val="accent2">
                <a:lumMod val="75000"/>
              </a:schemeClr>
            </a:solidFill>
            <a:ln>
              <a:noFill/>
            </a:ln>
          </p:spPr>
          <p:txBody>
            <a:bodyPr vert="horz" wrap="square" lIns="121920" tIns="60960" rIns="121920" bIns="60960" numCol="1" anchor="t" anchorCtr="0" compatLnSpc="1">
              <a:prstTxWarp prst="textNoShape">
                <a:avLst/>
              </a:prstTxWarp>
            </a:bodyPr>
            <a:lstStyle/>
            <a:p>
              <a:endParaRPr lang="zh-CN" altLang="en-US" sz="2400" dirty="0"/>
            </a:p>
          </p:txBody>
        </p:sp>
      </p:grpSp>
      <p:sp>
        <p:nvSpPr>
          <p:cNvPr id="44" name="Rectangle 43"/>
          <p:cNvSpPr/>
          <p:nvPr/>
        </p:nvSpPr>
        <p:spPr>
          <a:xfrm>
            <a:off x="3687210" y="2678138"/>
            <a:ext cx="3211430" cy="1015663"/>
          </a:xfrm>
          <a:prstGeom prst="rect">
            <a:avLst/>
          </a:prstGeom>
        </p:spPr>
        <p:txBody>
          <a:bodyPr wrap="square">
            <a:spAutoFit/>
          </a:bodyPr>
          <a:lstStyle/>
          <a:p>
            <a:pPr marL="0" lvl="2"/>
            <a:r>
              <a:rPr lang="en-US" sz="2000" b="1" dirty="0">
                <a:latin typeface="Times New Roman" panose="02020603050405020304" pitchFamily="18" charset="0"/>
                <a:cs typeface="Times New Roman" panose="02020603050405020304" pitchFamily="18" charset="0"/>
              </a:rPr>
              <a:t>More Than $1Trillion Was Raised By Private And Public Companies </a:t>
            </a:r>
          </a:p>
        </p:txBody>
      </p:sp>
      <p:grpSp>
        <p:nvGrpSpPr>
          <p:cNvPr id="45" name="Group 44"/>
          <p:cNvGrpSpPr/>
          <p:nvPr/>
        </p:nvGrpSpPr>
        <p:grpSpPr>
          <a:xfrm>
            <a:off x="6231295" y="3692770"/>
            <a:ext cx="831471" cy="2459542"/>
            <a:chOff x="1131133" y="3591595"/>
            <a:chExt cx="802462" cy="1958570"/>
          </a:xfrm>
          <a:solidFill>
            <a:schemeClr val="accent6">
              <a:lumMod val="75000"/>
            </a:schemeClr>
          </a:solidFill>
        </p:grpSpPr>
        <p:cxnSp>
          <p:nvCxnSpPr>
            <p:cNvPr id="46" name="Straight Connector 45"/>
            <p:cNvCxnSpPr/>
            <p:nvPr/>
          </p:nvCxnSpPr>
          <p:spPr>
            <a:xfrm>
              <a:off x="1532365" y="3591595"/>
              <a:ext cx="0" cy="925415"/>
            </a:xfrm>
            <a:prstGeom prst="line">
              <a:avLst/>
            </a:prstGeom>
            <a:grpFill/>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7" name="Freeform 7"/>
            <p:cNvSpPr>
              <a:spLocks noEditPoints="1"/>
            </p:cNvSpPr>
            <p:nvPr/>
          </p:nvSpPr>
          <p:spPr bwMode="auto">
            <a:xfrm rot="10800000">
              <a:off x="1131133" y="4477936"/>
              <a:ext cx="802462" cy="1072229"/>
            </a:xfrm>
            <a:custGeom>
              <a:avLst/>
              <a:gdLst>
                <a:gd name="T0" fmla="*/ 26 w 26"/>
                <a:gd name="T1" fmla="*/ 13 h 39"/>
                <a:gd name="T2" fmla="*/ 13 w 26"/>
                <a:gd name="T3" fmla="*/ 0 h 39"/>
                <a:gd name="T4" fmla="*/ 0 w 26"/>
                <a:gd name="T5" fmla="*/ 13 h 39"/>
                <a:gd name="T6" fmla="*/ 2 w 26"/>
                <a:gd name="T7" fmla="*/ 20 h 39"/>
                <a:gd name="T8" fmla="*/ 2 w 26"/>
                <a:gd name="T9" fmla="*/ 20 h 39"/>
                <a:gd name="T10" fmla="*/ 13 w 26"/>
                <a:gd name="T11" fmla="*/ 39 h 39"/>
                <a:gd name="T12" fmla="*/ 24 w 26"/>
                <a:gd name="T13" fmla="*/ 20 h 39"/>
                <a:gd name="T14" fmla="*/ 24 w 26"/>
                <a:gd name="T15" fmla="*/ 20 h 39"/>
                <a:gd name="T16" fmla="*/ 26 w 26"/>
                <a:gd name="T17" fmla="*/ 13 h 39"/>
                <a:gd name="T18" fmla="*/ 13 w 26"/>
                <a:gd name="T19" fmla="*/ 24 h 39"/>
                <a:gd name="T20" fmla="*/ 2 w 26"/>
                <a:gd name="T21" fmla="*/ 13 h 39"/>
                <a:gd name="T22" fmla="*/ 13 w 26"/>
                <a:gd name="T23" fmla="*/ 3 h 39"/>
                <a:gd name="T24" fmla="*/ 24 w 26"/>
                <a:gd name="T25" fmla="*/ 13 h 39"/>
                <a:gd name="T26" fmla="*/ 13 w 26"/>
                <a:gd name="T27"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39">
                  <a:moveTo>
                    <a:pt x="26" y="13"/>
                  </a:moveTo>
                  <a:cubicBezTo>
                    <a:pt x="26" y="6"/>
                    <a:pt x="20" y="0"/>
                    <a:pt x="13" y="0"/>
                  </a:cubicBezTo>
                  <a:cubicBezTo>
                    <a:pt x="6" y="0"/>
                    <a:pt x="0" y="6"/>
                    <a:pt x="0" y="13"/>
                  </a:cubicBezTo>
                  <a:cubicBezTo>
                    <a:pt x="0" y="16"/>
                    <a:pt x="1" y="18"/>
                    <a:pt x="2" y="20"/>
                  </a:cubicBezTo>
                  <a:cubicBezTo>
                    <a:pt x="2" y="20"/>
                    <a:pt x="2" y="20"/>
                    <a:pt x="2" y="20"/>
                  </a:cubicBezTo>
                  <a:cubicBezTo>
                    <a:pt x="13" y="39"/>
                    <a:pt x="13" y="39"/>
                    <a:pt x="13" y="39"/>
                  </a:cubicBezTo>
                  <a:cubicBezTo>
                    <a:pt x="24" y="20"/>
                    <a:pt x="24" y="20"/>
                    <a:pt x="24" y="20"/>
                  </a:cubicBezTo>
                  <a:cubicBezTo>
                    <a:pt x="24" y="20"/>
                    <a:pt x="24" y="20"/>
                    <a:pt x="24" y="20"/>
                  </a:cubicBezTo>
                  <a:cubicBezTo>
                    <a:pt x="25" y="18"/>
                    <a:pt x="26" y="16"/>
                    <a:pt x="26" y="13"/>
                  </a:cubicBezTo>
                  <a:close/>
                  <a:moveTo>
                    <a:pt x="13" y="24"/>
                  </a:moveTo>
                  <a:cubicBezTo>
                    <a:pt x="7" y="24"/>
                    <a:pt x="2" y="19"/>
                    <a:pt x="2" y="13"/>
                  </a:cubicBezTo>
                  <a:cubicBezTo>
                    <a:pt x="2" y="7"/>
                    <a:pt x="7" y="3"/>
                    <a:pt x="13" y="3"/>
                  </a:cubicBezTo>
                  <a:cubicBezTo>
                    <a:pt x="19" y="3"/>
                    <a:pt x="24" y="7"/>
                    <a:pt x="24" y="13"/>
                  </a:cubicBezTo>
                  <a:cubicBezTo>
                    <a:pt x="24" y="19"/>
                    <a:pt x="19" y="24"/>
                    <a:pt x="13" y="24"/>
                  </a:cubicBezTo>
                  <a:close/>
                </a:path>
              </a:pathLst>
            </a:custGeom>
            <a:solidFill>
              <a:schemeClr val="accent2"/>
            </a:solidFill>
            <a:ln>
              <a:noFill/>
            </a:ln>
          </p:spPr>
          <p:txBody>
            <a:bodyPr vert="horz" wrap="square" lIns="121920" tIns="60960" rIns="121920" bIns="60960" numCol="1" anchor="t" anchorCtr="0" compatLnSpc="1">
              <a:prstTxWarp prst="textNoShape">
                <a:avLst/>
              </a:prstTxWarp>
            </a:bodyPr>
            <a:lstStyle/>
            <a:p>
              <a:endParaRPr lang="zh-CN" altLang="en-US" sz="2400" dirty="0"/>
            </a:p>
          </p:txBody>
        </p:sp>
      </p:grpSp>
      <p:sp>
        <p:nvSpPr>
          <p:cNvPr id="48" name="Rectangle 47"/>
          <p:cNvSpPr/>
          <p:nvPr/>
        </p:nvSpPr>
        <p:spPr>
          <a:xfrm>
            <a:off x="6898639" y="3751661"/>
            <a:ext cx="3211427" cy="1323439"/>
          </a:xfrm>
          <a:prstGeom prst="rect">
            <a:avLst/>
          </a:prstGeom>
        </p:spPr>
        <p:txBody>
          <a:bodyPr wrap="square">
            <a:spAutoFit/>
          </a:bodyPr>
          <a:lstStyle/>
          <a:p>
            <a:pPr marL="0" lvl="2"/>
            <a:r>
              <a:rPr lang="en-US" sz="2000" b="1" dirty="0">
                <a:latin typeface="Times New Roman" panose="02020603050405020304" pitchFamily="18" charset="0"/>
                <a:cs typeface="Times New Roman" panose="02020603050405020304" pitchFamily="18" charset="0"/>
              </a:rPr>
              <a:t>Under Private Placements You Don't Generally Give Up Control Unless You Plan It That Way</a:t>
            </a:r>
          </a:p>
        </p:txBody>
      </p:sp>
      <p:grpSp>
        <p:nvGrpSpPr>
          <p:cNvPr id="49" name="Group 48"/>
          <p:cNvGrpSpPr/>
          <p:nvPr/>
        </p:nvGrpSpPr>
        <p:grpSpPr>
          <a:xfrm rot="10800000">
            <a:off x="8693095" y="1277816"/>
            <a:ext cx="831471" cy="2412880"/>
            <a:chOff x="946910" y="3638068"/>
            <a:chExt cx="802462" cy="1951171"/>
          </a:xfrm>
          <a:solidFill>
            <a:schemeClr val="bg1">
              <a:lumMod val="75000"/>
            </a:schemeClr>
          </a:solidFill>
        </p:grpSpPr>
        <p:cxnSp>
          <p:nvCxnSpPr>
            <p:cNvPr id="50" name="Straight Connector 49"/>
            <p:cNvCxnSpPr/>
            <p:nvPr/>
          </p:nvCxnSpPr>
          <p:spPr>
            <a:xfrm>
              <a:off x="1348142" y="3638068"/>
              <a:ext cx="0" cy="925415"/>
            </a:xfrm>
            <a:prstGeom prst="line">
              <a:avLst/>
            </a:prstGeom>
            <a:grpFill/>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51" name="Freeform 7"/>
            <p:cNvSpPr>
              <a:spLocks noEditPoints="1"/>
            </p:cNvSpPr>
            <p:nvPr/>
          </p:nvSpPr>
          <p:spPr bwMode="auto">
            <a:xfrm rot="10800000">
              <a:off x="946910" y="4517010"/>
              <a:ext cx="802462" cy="1072229"/>
            </a:xfrm>
            <a:custGeom>
              <a:avLst/>
              <a:gdLst>
                <a:gd name="T0" fmla="*/ 26 w 26"/>
                <a:gd name="T1" fmla="*/ 13 h 39"/>
                <a:gd name="T2" fmla="*/ 13 w 26"/>
                <a:gd name="T3" fmla="*/ 0 h 39"/>
                <a:gd name="T4" fmla="*/ 0 w 26"/>
                <a:gd name="T5" fmla="*/ 13 h 39"/>
                <a:gd name="T6" fmla="*/ 2 w 26"/>
                <a:gd name="T7" fmla="*/ 20 h 39"/>
                <a:gd name="T8" fmla="*/ 2 w 26"/>
                <a:gd name="T9" fmla="*/ 20 h 39"/>
                <a:gd name="T10" fmla="*/ 13 w 26"/>
                <a:gd name="T11" fmla="*/ 39 h 39"/>
                <a:gd name="T12" fmla="*/ 24 w 26"/>
                <a:gd name="T13" fmla="*/ 20 h 39"/>
                <a:gd name="T14" fmla="*/ 24 w 26"/>
                <a:gd name="T15" fmla="*/ 20 h 39"/>
                <a:gd name="T16" fmla="*/ 26 w 26"/>
                <a:gd name="T17" fmla="*/ 13 h 39"/>
                <a:gd name="T18" fmla="*/ 13 w 26"/>
                <a:gd name="T19" fmla="*/ 24 h 39"/>
                <a:gd name="T20" fmla="*/ 2 w 26"/>
                <a:gd name="T21" fmla="*/ 13 h 39"/>
                <a:gd name="T22" fmla="*/ 13 w 26"/>
                <a:gd name="T23" fmla="*/ 3 h 39"/>
                <a:gd name="T24" fmla="*/ 24 w 26"/>
                <a:gd name="T25" fmla="*/ 13 h 39"/>
                <a:gd name="T26" fmla="*/ 13 w 26"/>
                <a:gd name="T27"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39">
                  <a:moveTo>
                    <a:pt x="26" y="13"/>
                  </a:moveTo>
                  <a:cubicBezTo>
                    <a:pt x="26" y="6"/>
                    <a:pt x="20" y="0"/>
                    <a:pt x="13" y="0"/>
                  </a:cubicBezTo>
                  <a:cubicBezTo>
                    <a:pt x="6" y="0"/>
                    <a:pt x="0" y="6"/>
                    <a:pt x="0" y="13"/>
                  </a:cubicBezTo>
                  <a:cubicBezTo>
                    <a:pt x="0" y="16"/>
                    <a:pt x="1" y="18"/>
                    <a:pt x="2" y="20"/>
                  </a:cubicBezTo>
                  <a:cubicBezTo>
                    <a:pt x="2" y="20"/>
                    <a:pt x="2" y="20"/>
                    <a:pt x="2" y="20"/>
                  </a:cubicBezTo>
                  <a:cubicBezTo>
                    <a:pt x="13" y="39"/>
                    <a:pt x="13" y="39"/>
                    <a:pt x="13" y="39"/>
                  </a:cubicBezTo>
                  <a:cubicBezTo>
                    <a:pt x="24" y="20"/>
                    <a:pt x="24" y="20"/>
                    <a:pt x="24" y="20"/>
                  </a:cubicBezTo>
                  <a:cubicBezTo>
                    <a:pt x="24" y="20"/>
                    <a:pt x="24" y="20"/>
                    <a:pt x="24" y="20"/>
                  </a:cubicBezTo>
                  <a:cubicBezTo>
                    <a:pt x="25" y="18"/>
                    <a:pt x="26" y="16"/>
                    <a:pt x="26" y="13"/>
                  </a:cubicBezTo>
                  <a:close/>
                  <a:moveTo>
                    <a:pt x="13" y="24"/>
                  </a:moveTo>
                  <a:cubicBezTo>
                    <a:pt x="7" y="24"/>
                    <a:pt x="2" y="19"/>
                    <a:pt x="2" y="13"/>
                  </a:cubicBezTo>
                  <a:cubicBezTo>
                    <a:pt x="2" y="7"/>
                    <a:pt x="7" y="3"/>
                    <a:pt x="13" y="3"/>
                  </a:cubicBezTo>
                  <a:cubicBezTo>
                    <a:pt x="19" y="3"/>
                    <a:pt x="24" y="7"/>
                    <a:pt x="24" y="13"/>
                  </a:cubicBezTo>
                  <a:cubicBezTo>
                    <a:pt x="24" y="19"/>
                    <a:pt x="19" y="24"/>
                    <a:pt x="13" y="24"/>
                  </a:cubicBezTo>
                  <a:close/>
                </a:path>
              </a:pathLst>
            </a:custGeom>
            <a:solidFill>
              <a:srgbClr val="C00000"/>
            </a:solidFill>
            <a:ln>
              <a:noFill/>
            </a:ln>
          </p:spPr>
          <p:txBody>
            <a:bodyPr vert="horz" wrap="square" lIns="121920" tIns="60960" rIns="121920" bIns="60960" numCol="1" anchor="t" anchorCtr="0" compatLnSpc="1">
              <a:prstTxWarp prst="textNoShape">
                <a:avLst/>
              </a:prstTxWarp>
            </a:bodyPr>
            <a:lstStyle/>
            <a:p>
              <a:endParaRPr lang="zh-CN" altLang="en-US" sz="2400"/>
            </a:p>
          </p:txBody>
        </p:sp>
      </p:grpSp>
      <p:sp>
        <p:nvSpPr>
          <p:cNvPr id="53" name="Rectangle 52"/>
          <p:cNvSpPr/>
          <p:nvPr/>
        </p:nvSpPr>
        <p:spPr>
          <a:xfrm>
            <a:off x="9157452" y="2636858"/>
            <a:ext cx="2974197" cy="1015663"/>
          </a:xfrm>
          <a:prstGeom prst="rect">
            <a:avLst/>
          </a:prstGeom>
        </p:spPr>
        <p:txBody>
          <a:bodyPr wrap="square">
            <a:spAutoFit/>
          </a:bodyPr>
          <a:lstStyle/>
          <a:p>
            <a:pPr marL="0" lvl="2"/>
            <a:r>
              <a:rPr lang="en-US" sz="2000" b="1" dirty="0">
                <a:latin typeface="Times New Roman" panose="02020603050405020304" pitchFamily="18" charset="0"/>
                <a:cs typeface="Times New Roman" panose="02020603050405020304" pitchFamily="18" charset="0"/>
              </a:rPr>
              <a:t>Public Companies Use Private Placements Also To Raise Money</a:t>
            </a:r>
          </a:p>
        </p:txBody>
      </p:sp>
      <p:sp>
        <p:nvSpPr>
          <p:cNvPr id="54" name="Rectangle 53"/>
          <p:cNvSpPr/>
          <p:nvPr/>
        </p:nvSpPr>
        <p:spPr>
          <a:xfrm>
            <a:off x="60351" y="2700150"/>
            <a:ext cx="2146742" cy="1323439"/>
          </a:xfrm>
          <a:prstGeom prst="rect">
            <a:avLst/>
          </a:prstGeom>
        </p:spPr>
        <p:txBody>
          <a:bodyPr wrap="none">
            <a:spAutoFit/>
          </a:bodyPr>
          <a:lstStyle/>
          <a:p>
            <a:r>
              <a:rPr lang="en-US" sz="8000" dirty="0">
                <a:solidFill>
                  <a:schemeClr val="accent6"/>
                </a:solidFill>
                <a:latin typeface="Candara" panose="020E0502030303020204" pitchFamily="34" charset="0"/>
              </a:rPr>
              <a:t>2010</a:t>
            </a:r>
          </a:p>
        </p:txBody>
      </p:sp>
      <p:sp>
        <p:nvSpPr>
          <p:cNvPr id="21" name="Rectangle 20">
            <a:extLst>
              <a:ext uri="{FF2B5EF4-FFF2-40B4-BE49-F238E27FC236}">
                <a16:creationId xmlns:a16="http://schemas.microsoft.com/office/drawing/2014/main" id="{A9CDD8F3-8E9A-40B1-954C-6B006F8159D4}"/>
              </a:ext>
            </a:extLst>
          </p:cNvPr>
          <p:cNvSpPr/>
          <p:nvPr/>
        </p:nvSpPr>
        <p:spPr>
          <a:xfrm>
            <a:off x="-9339" y="133605"/>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22" name="Title 1">
            <a:extLst>
              <a:ext uri="{FF2B5EF4-FFF2-40B4-BE49-F238E27FC236}">
                <a16:creationId xmlns:a16="http://schemas.microsoft.com/office/drawing/2014/main" id="{1B69BF92-2DB2-4E7A-9702-A32217C31EFF}"/>
              </a:ext>
            </a:extLst>
          </p:cNvPr>
          <p:cNvSpPr txBox="1">
            <a:spLocks/>
          </p:cNvSpPr>
          <p:nvPr/>
        </p:nvSpPr>
        <p:spPr>
          <a:xfrm>
            <a:off x="145152" y="226530"/>
            <a:ext cx="11895591" cy="754545"/>
          </a:xfr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chemeClr val="bg1"/>
                </a:solidFill>
                <a:latin typeface="Times New Roman" panose="02020603050405020304" pitchFamily="18" charset="0"/>
                <a:cs typeface="Times New Roman" panose="02020603050405020304" pitchFamily="18" charset="0"/>
              </a:rPr>
              <a:t>Did You Know?</a:t>
            </a:r>
            <a:endParaRPr lang="en-US" sz="5400" b="1" u="sng" dirty="0">
              <a:solidFill>
                <a:schemeClr val="bg1"/>
              </a:solidFill>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0ADA1899-7407-4001-B6C8-588DDA8C8DEF}"/>
              </a:ext>
            </a:extLst>
          </p:cNvPr>
          <p:cNvSpPr/>
          <p:nvPr/>
        </p:nvSpPr>
        <p:spPr>
          <a:xfrm>
            <a:off x="-18678" y="6338169"/>
            <a:ext cx="12210678" cy="139137"/>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Tree>
    <p:extLst>
      <p:ext uri="{BB962C8B-B14F-4D97-AF65-F5344CB8AC3E}">
        <p14:creationId xmlns:p14="http://schemas.microsoft.com/office/powerpoint/2010/main" val="295220757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up)">
                                      <p:cBhvr>
                                        <p:cTn id="12" dur="500"/>
                                        <p:tgtEl>
                                          <p:spTgt spid="29"/>
                                        </p:tgtEl>
                                      </p:cBhvr>
                                    </p:animEffect>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wipe(up)">
                                      <p:cBhvr>
                                        <p:cTn id="16" dur="500"/>
                                        <p:tgtEl>
                                          <p:spTgt spid="41"/>
                                        </p:tgtEl>
                                      </p:cBhvr>
                                    </p:animEffect>
                                  </p:childTnLst>
                                </p:cTn>
                              </p:par>
                            </p:childTnLst>
                          </p:cTn>
                        </p:par>
                        <p:par>
                          <p:cTn id="17" fill="hold">
                            <p:stCondLst>
                              <p:cond delay="1500"/>
                            </p:stCondLst>
                            <p:childTnLst>
                              <p:par>
                                <p:cTn id="18" presetID="22" presetClass="entr" presetSubtype="1" fill="hold" nodeType="after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ipe(up)">
                                      <p:cBhvr>
                                        <p:cTn id="20" dur="500"/>
                                        <p:tgtEl>
                                          <p:spTgt spid="45"/>
                                        </p:tgtEl>
                                      </p:cBhvr>
                                    </p:animEffect>
                                  </p:childTnLst>
                                </p:cTn>
                              </p:par>
                            </p:childTnLst>
                          </p:cTn>
                        </p:par>
                        <p:par>
                          <p:cTn id="21" fill="hold">
                            <p:stCondLst>
                              <p:cond delay="2000"/>
                            </p:stCondLst>
                            <p:childTnLst>
                              <p:par>
                                <p:cTn id="22" presetID="22" presetClass="entr" presetSubtype="1" fill="hold" nodeType="after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wipe(up)">
                                      <p:cBhvr>
                                        <p:cTn id="24"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89D64A-0D32-0D4C-92F5-9052A3AA18D2}"/>
              </a:ext>
            </a:extLst>
          </p:cNvPr>
          <p:cNvSpPr txBox="1"/>
          <p:nvPr/>
        </p:nvSpPr>
        <p:spPr>
          <a:xfrm>
            <a:off x="6263048" y="380694"/>
            <a:ext cx="5857832" cy="6288901"/>
          </a:xfrm>
          <a:prstGeom prst="rect">
            <a:avLst/>
          </a:prstGeom>
          <a:noFill/>
        </p:spPr>
        <p:txBody>
          <a:bodyPr wrap="square" rtlCol="0">
            <a:spAutoFit/>
          </a:bodyPr>
          <a:lstStyle/>
          <a:p>
            <a:pPr>
              <a:spcBef>
                <a:spcPts val="1600"/>
              </a:spcBef>
            </a:pPr>
            <a:r>
              <a:rPr lang="en-US" sz="2800" dirty="0">
                <a:solidFill>
                  <a:schemeClr val="accent6"/>
                </a:solidFill>
                <a:cs typeface="Times New Roman" panose="02020603050405020304" pitchFamily="18" charset="0"/>
              </a:rPr>
              <a:t>Irresistible Offer </a:t>
            </a:r>
          </a:p>
          <a:p>
            <a:pPr>
              <a:spcBef>
                <a:spcPts val="1600"/>
              </a:spcBef>
            </a:pPr>
            <a:r>
              <a:rPr lang="en-US" sz="2800" dirty="0">
                <a:solidFill>
                  <a:schemeClr val="accent6"/>
                </a:solidFill>
                <a:cs typeface="Times New Roman" panose="02020603050405020304" pitchFamily="18" charset="0"/>
              </a:rPr>
              <a:t>Identify Your Ideal Investor = AVATAR</a:t>
            </a:r>
          </a:p>
          <a:p>
            <a:pPr>
              <a:spcBef>
                <a:spcPts val="1600"/>
              </a:spcBef>
            </a:pPr>
            <a:r>
              <a:rPr lang="en-US" sz="2800" dirty="0">
                <a:solidFill>
                  <a:schemeClr val="accent6"/>
                </a:solidFill>
                <a:cs typeface="Times New Roman" panose="02020603050405020304" pitchFamily="18" charset="0"/>
              </a:rPr>
              <a:t>Where Can Your Ideal Investor Be Found?</a:t>
            </a:r>
          </a:p>
          <a:p>
            <a:pPr>
              <a:spcBef>
                <a:spcPts val="1600"/>
              </a:spcBef>
            </a:pPr>
            <a:r>
              <a:rPr lang="en-US" sz="2800" dirty="0">
                <a:solidFill>
                  <a:schemeClr val="accent6"/>
                </a:solidFill>
                <a:cs typeface="Times New Roman" panose="02020603050405020304" pitchFamily="18" charset="0"/>
              </a:rPr>
              <a:t>Recurring Multimedium Marketing Plan = Top Of Mind Reference </a:t>
            </a:r>
          </a:p>
          <a:p>
            <a:pPr>
              <a:spcBef>
                <a:spcPts val="1600"/>
              </a:spcBef>
            </a:pPr>
            <a:r>
              <a:rPr lang="en-US" sz="2800" dirty="0">
                <a:solidFill>
                  <a:schemeClr val="accent6"/>
                </a:solidFill>
                <a:cs typeface="Times New Roman" panose="02020603050405020304" pitchFamily="18" charset="0"/>
              </a:rPr>
              <a:t>Follow Proven Sales and Follow Up Process </a:t>
            </a:r>
          </a:p>
          <a:p>
            <a:pPr>
              <a:spcBef>
                <a:spcPts val="1600"/>
              </a:spcBef>
            </a:pPr>
            <a:endParaRPr lang="en-US" b="1" dirty="0"/>
          </a:p>
          <a:p>
            <a:pPr>
              <a:spcBef>
                <a:spcPts val="1600"/>
              </a:spcBef>
            </a:pPr>
            <a:endParaRPr lang="en-US" b="1" dirty="0"/>
          </a:p>
          <a:p>
            <a:pPr>
              <a:spcBef>
                <a:spcPts val="1600"/>
              </a:spcBef>
            </a:pPr>
            <a:endParaRPr lang="en-US" dirty="0"/>
          </a:p>
          <a:p>
            <a:pPr>
              <a:spcBef>
                <a:spcPts val="1600"/>
              </a:spcBef>
            </a:pPr>
            <a:r>
              <a:rPr lang="en-US" dirty="0"/>
              <a:t> </a:t>
            </a:r>
          </a:p>
        </p:txBody>
      </p:sp>
      <p:sp>
        <p:nvSpPr>
          <p:cNvPr id="4" name="Rectangle 3">
            <a:extLst>
              <a:ext uri="{FF2B5EF4-FFF2-40B4-BE49-F238E27FC236}">
                <a16:creationId xmlns:a16="http://schemas.microsoft.com/office/drawing/2014/main" id="{F28B5697-EE7B-4EB1-A648-893AF251C700}"/>
              </a:ext>
            </a:extLst>
          </p:cNvPr>
          <p:cNvSpPr/>
          <p:nvPr/>
        </p:nvSpPr>
        <p:spPr>
          <a:xfrm>
            <a:off x="-18678" y="-71760"/>
            <a:ext cx="4837672" cy="64099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lumMod val="65000"/>
                </a:schemeClr>
              </a:solidFill>
              <a:latin typeface="Lato" panose="020F0502020204030203" pitchFamily="34" charset="0"/>
            </a:endParaRPr>
          </a:p>
        </p:txBody>
      </p:sp>
      <p:sp>
        <p:nvSpPr>
          <p:cNvPr id="5" name="Rectangle 4">
            <a:extLst>
              <a:ext uri="{FF2B5EF4-FFF2-40B4-BE49-F238E27FC236}">
                <a16:creationId xmlns:a16="http://schemas.microsoft.com/office/drawing/2014/main" id="{85BCE0F5-5E56-438B-80EB-D8D45882A875}"/>
              </a:ext>
            </a:extLst>
          </p:cNvPr>
          <p:cNvSpPr/>
          <p:nvPr/>
        </p:nvSpPr>
        <p:spPr>
          <a:xfrm>
            <a:off x="-45996" y="1009545"/>
            <a:ext cx="4876799" cy="3416320"/>
          </a:xfrm>
          <a:prstGeom prst="rect">
            <a:avLst/>
          </a:prstGeom>
        </p:spPr>
        <p:txBody>
          <a:bodyPr wrap="square">
            <a:spAutoFit/>
          </a:bodyPr>
          <a:lstStyle/>
          <a:p>
            <a:pPr marL="0" lvl="3" indent="152396" algn="ctr"/>
            <a:r>
              <a:rPr lang="en-US" sz="5400" b="1" dirty="0">
                <a:solidFill>
                  <a:schemeClr val="bg1"/>
                </a:solidFill>
                <a:latin typeface="Times New Roman" panose="02020603050405020304" pitchFamily="18" charset="0"/>
                <a:cs typeface="Times New Roman" panose="02020603050405020304" pitchFamily="18" charset="0"/>
              </a:rPr>
              <a:t>5 Steps: Getting Capital You Need for Deals You Want</a:t>
            </a:r>
          </a:p>
        </p:txBody>
      </p:sp>
      <p:sp>
        <p:nvSpPr>
          <p:cNvPr id="6" name="Rectangle 5">
            <a:extLst>
              <a:ext uri="{FF2B5EF4-FFF2-40B4-BE49-F238E27FC236}">
                <a16:creationId xmlns:a16="http://schemas.microsoft.com/office/drawing/2014/main" id="{2FB26042-7326-4973-BD28-BECF9CF13E47}"/>
              </a:ext>
            </a:extLst>
          </p:cNvPr>
          <p:cNvSpPr/>
          <p:nvPr/>
        </p:nvSpPr>
        <p:spPr>
          <a:xfrm>
            <a:off x="-18678" y="6338169"/>
            <a:ext cx="12210678" cy="139137"/>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8" name="Oval 7">
            <a:extLst>
              <a:ext uri="{FF2B5EF4-FFF2-40B4-BE49-F238E27FC236}">
                <a16:creationId xmlns:a16="http://schemas.microsoft.com/office/drawing/2014/main" id="{2215A536-52ED-4E4B-ABA3-CDFA5097A240}"/>
              </a:ext>
            </a:extLst>
          </p:cNvPr>
          <p:cNvSpPr/>
          <p:nvPr/>
        </p:nvSpPr>
        <p:spPr>
          <a:xfrm>
            <a:off x="7679020" y="4426253"/>
            <a:ext cx="1652953" cy="1608925"/>
          </a:xfrm>
          <a:prstGeom prst="ellipse">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10" name="Picture 9">
            <a:extLst>
              <a:ext uri="{FF2B5EF4-FFF2-40B4-BE49-F238E27FC236}">
                <a16:creationId xmlns:a16="http://schemas.microsoft.com/office/drawing/2014/main" id="{E1EE5A2D-645E-47DA-BDFA-3C9A4664C0A5}"/>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7867181" y="4575133"/>
            <a:ext cx="1133027" cy="1133027"/>
          </a:xfrm>
          <a:prstGeom prst="rect">
            <a:avLst/>
          </a:prstGeom>
        </p:spPr>
      </p:pic>
      <p:sp>
        <p:nvSpPr>
          <p:cNvPr id="7" name="Oval 6">
            <a:extLst>
              <a:ext uri="{FF2B5EF4-FFF2-40B4-BE49-F238E27FC236}">
                <a16:creationId xmlns:a16="http://schemas.microsoft.com/office/drawing/2014/main" id="{06F83459-4059-4DD1-8215-A42CC6E16E70}"/>
              </a:ext>
            </a:extLst>
          </p:cNvPr>
          <p:cNvSpPr/>
          <p:nvPr/>
        </p:nvSpPr>
        <p:spPr>
          <a:xfrm>
            <a:off x="5344765" y="323706"/>
            <a:ext cx="656689" cy="615824"/>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accent6"/>
                </a:solidFill>
              </a:rPr>
              <a:t>1</a:t>
            </a:r>
          </a:p>
        </p:txBody>
      </p:sp>
      <p:sp>
        <p:nvSpPr>
          <p:cNvPr id="11" name="Oval 10">
            <a:extLst>
              <a:ext uri="{FF2B5EF4-FFF2-40B4-BE49-F238E27FC236}">
                <a16:creationId xmlns:a16="http://schemas.microsoft.com/office/drawing/2014/main" id="{9E35A00B-3DC1-4F7B-B338-7BCDEF70A4AE}"/>
              </a:ext>
            </a:extLst>
          </p:cNvPr>
          <p:cNvSpPr/>
          <p:nvPr/>
        </p:nvSpPr>
        <p:spPr>
          <a:xfrm>
            <a:off x="5344767" y="1107509"/>
            <a:ext cx="656689" cy="615824"/>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accent6"/>
                </a:solidFill>
              </a:rPr>
              <a:t>2</a:t>
            </a:r>
          </a:p>
        </p:txBody>
      </p:sp>
      <p:sp>
        <p:nvSpPr>
          <p:cNvPr id="12" name="Oval 11">
            <a:extLst>
              <a:ext uri="{FF2B5EF4-FFF2-40B4-BE49-F238E27FC236}">
                <a16:creationId xmlns:a16="http://schemas.microsoft.com/office/drawing/2014/main" id="{84624B3C-C4BB-4FBB-9414-41D401622FBB}"/>
              </a:ext>
            </a:extLst>
          </p:cNvPr>
          <p:cNvSpPr/>
          <p:nvPr/>
        </p:nvSpPr>
        <p:spPr>
          <a:xfrm>
            <a:off x="5344765" y="1923456"/>
            <a:ext cx="656689" cy="615824"/>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accent6"/>
                </a:solidFill>
              </a:rPr>
              <a:t>3</a:t>
            </a:r>
          </a:p>
        </p:txBody>
      </p:sp>
      <p:sp>
        <p:nvSpPr>
          <p:cNvPr id="13" name="Oval 12">
            <a:extLst>
              <a:ext uri="{FF2B5EF4-FFF2-40B4-BE49-F238E27FC236}">
                <a16:creationId xmlns:a16="http://schemas.microsoft.com/office/drawing/2014/main" id="{25B613A1-72D6-4AD5-9B8A-816AEC208DEA}"/>
              </a:ext>
            </a:extLst>
          </p:cNvPr>
          <p:cNvSpPr/>
          <p:nvPr/>
        </p:nvSpPr>
        <p:spPr>
          <a:xfrm>
            <a:off x="5344765" y="2829465"/>
            <a:ext cx="656689" cy="615824"/>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accent6"/>
                </a:solidFill>
              </a:rPr>
              <a:t>4</a:t>
            </a:r>
          </a:p>
        </p:txBody>
      </p:sp>
      <p:sp>
        <p:nvSpPr>
          <p:cNvPr id="14" name="Oval 13">
            <a:extLst>
              <a:ext uri="{FF2B5EF4-FFF2-40B4-BE49-F238E27FC236}">
                <a16:creationId xmlns:a16="http://schemas.microsoft.com/office/drawing/2014/main" id="{E516233D-134E-4BCA-A4D8-84D87644F36A}"/>
              </a:ext>
            </a:extLst>
          </p:cNvPr>
          <p:cNvSpPr/>
          <p:nvPr/>
        </p:nvSpPr>
        <p:spPr>
          <a:xfrm>
            <a:off x="5344765" y="3733688"/>
            <a:ext cx="656689" cy="615824"/>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accent6"/>
                </a:solidFill>
              </a:rPr>
              <a:t>5</a:t>
            </a:r>
          </a:p>
        </p:txBody>
      </p:sp>
    </p:spTree>
    <p:extLst>
      <p:ext uri="{BB962C8B-B14F-4D97-AF65-F5344CB8AC3E}">
        <p14:creationId xmlns:p14="http://schemas.microsoft.com/office/powerpoint/2010/main" val="25370751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a:spLocks noGrp="1" noChangeArrowheads="1"/>
          </p:cNvSpPr>
          <p:nvPr>
            <p:ph idx="1"/>
          </p:nvPr>
        </p:nvSpPr>
        <p:spPr>
          <a:xfrm>
            <a:off x="2007554" y="1595806"/>
            <a:ext cx="8558845" cy="4347794"/>
          </a:xfrm>
        </p:spPr>
        <p:txBody>
          <a:bodyPr>
            <a:normAutofit/>
          </a:bodyPr>
          <a:lstStyle/>
          <a:p>
            <a:pPr marL="457200" indent="-457200">
              <a:spcBef>
                <a:spcPts val="1600"/>
              </a:spcBef>
              <a:buFont typeface="+mj-lt"/>
              <a:buAutoNum type="arabicPeriod"/>
            </a:pPr>
            <a:r>
              <a:rPr lang="en-US" sz="2400" b="1" u="sng" dirty="0">
                <a:solidFill>
                  <a:schemeClr val="accent6"/>
                </a:solidFill>
                <a:latin typeface="Calibri" panose="020F0502020204030204" pitchFamily="34" charset="0"/>
                <a:cs typeface="Calibri" panose="020F0502020204030204" pitchFamily="34" charset="0"/>
              </a:rPr>
              <a:t>FOR REHABS</a:t>
            </a:r>
            <a:r>
              <a:rPr lang="en-US" sz="2400" b="1" dirty="0">
                <a:solidFill>
                  <a:schemeClr val="accent6"/>
                </a:solidFill>
                <a:latin typeface="Calibri" panose="020F0502020204030204" pitchFamily="34" charset="0"/>
                <a:cs typeface="Calibri" panose="020F0502020204030204" pitchFamily="34" charset="0"/>
              </a:rPr>
              <a:t>: </a:t>
            </a:r>
            <a:r>
              <a:rPr lang="en-US" sz="2400" dirty="0">
                <a:solidFill>
                  <a:schemeClr val="accent6"/>
                </a:solidFill>
                <a:latin typeface="Calibri" panose="020F0502020204030204" pitchFamily="34" charset="0"/>
                <a:cs typeface="Calibri" panose="020F0502020204030204" pitchFamily="34" charset="0"/>
              </a:rPr>
              <a:t>12% Interest OR 15% of Profits Whichever is Better, No Payments, All Interest Accrues, 1 Year Balloon</a:t>
            </a:r>
          </a:p>
          <a:p>
            <a:pPr marL="457200" indent="-457200">
              <a:spcBef>
                <a:spcPts val="1600"/>
              </a:spcBef>
              <a:buFont typeface="+mj-lt"/>
              <a:buAutoNum type="arabicPeriod"/>
            </a:pPr>
            <a:r>
              <a:rPr lang="en-US" sz="2400" b="1" u="sng" dirty="0">
                <a:solidFill>
                  <a:schemeClr val="accent6"/>
                </a:solidFill>
                <a:latin typeface="Calibri" panose="020F0502020204030204" pitchFamily="34" charset="0"/>
                <a:cs typeface="Calibri" panose="020F0502020204030204" pitchFamily="34" charset="0"/>
              </a:rPr>
              <a:t>FOR REHABS</a:t>
            </a:r>
            <a:r>
              <a:rPr lang="en-US" sz="2400" b="1" dirty="0">
                <a:solidFill>
                  <a:schemeClr val="accent6"/>
                </a:solidFill>
                <a:latin typeface="Calibri" panose="020F0502020204030204" pitchFamily="34" charset="0"/>
                <a:cs typeface="Calibri" panose="020F0502020204030204" pitchFamily="34" charset="0"/>
              </a:rPr>
              <a:t>: </a:t>
            </a:r>
            <a:r>
              <a:rPr lang="en-US" sz="2400" dirty="0">
                <a:solidFill>
                  <a:schemeClr val="accent6"/>
                </a:solidFill>
                <a:latin typeface="Calibri" panose="020F0502020204030204" pitchFamily="34" charset="0"/>
                <a:cs typeface="Calibri" panose="020F0502020204030204" pitchFamily="34" charset="0"/>
              </a:rPr>
              <a:t>10% Interest AND 10% Of Profits, No Payments, All Interest Accrues, 1 Year Balloon</a:t>
            </a:r>
          </a:p>
          <a:p>
            <a:pPr marL="457200" indent="-457200">
              <a:spcBef>
                <a:spcPts val="1600"/>
              </a:spcBef>
              <a:buFont typeface="+mj-lt"/>
              <a:buAutoNum type="arabicPeriod"/>
            </a:pPr>
            <a:r>
              <a:rPr lang="en-US" sz="2400" b="1" u="sng" dirty="0">
                <a:solidFill>
                  <a:schemeClr val="accent6"/>
                </a:solidFill>
                <a:latin typeface="Calibri" panose="020F0502020204030204" pitchFamily="34" charset="0"/>
                <a:cs typeface="Calibri" panose="020F0502020204030204" pitchFamily="34" charset="0"/>
              </a:rPr>
              <a:t>FOR RESI RENTALS</a:t>
            </a:r>
            <a:r>
              <a:rPr lang="en-US" sz="2400" b="1" dirty="0">
                <a:solidFill>
                  <a:schemeClr val="accent6"/>
                </a:solidFill>
                <a:latin typeface="Calibri" panose="020F0502020204030204" pitchFamily="34" charset="0"/>
                <a:cs typeface="Calibri" panose="020F0502020204030204" pitchFamily="34" charset="0"/>
              </a:rPr>
              <a:t>: </a:t>
            </a:r>
            <a:r>
              <a:rPr lang="en-US" sz="2400" dirty="0">
                <a:solidFill>
                  <a:schemeClr val="accent6"/>
                </a:solidFill>
                <a:latin typeface="Calibri" panose="020F0502020204030204" pitchFamily="34" charset="0"/>
                <a:cs typeface="Calibri" panose="020F0502020204030204" pitchFamily="34" charset="0"/>
              </a:rPr>
              <a:t>10% Interest AND 10% Ownership in perpetuity w/ Principal Paid Back at Refi, Equity, Cash Flow and Tax Deductions in Perpetuity </a:t>
            </a:r>
          </a:p>
          <a:p>
            <a:pPr marL="457200" indent="-457200">
              <a:spcBef>
                <a:spcPts val="1600"/>
              </a:spcBef>
              <a:buFont typeface="+mj-lt"/>
              <a:buAutoNum type="arabicPeriod"/>
            </a:pPr>
            <a:r>
              <a:rPr lang="en-US" sz="2400" b="1" u="sng" dirty="0">
                <a:solidFill>
                  <a:schemeClr val="accent6"/>
                </a:solidFill>
                <a:latin typeface="Calibri" panose="020F0502020204030204" pitchFamily="34" charset="0"/>
                <a:cs typeface="Calibri" panose="020F0502020204030204" pitchFamily="34" charset="0"/>
              </a:rPr>
              <a:t>FOR VALUE ADD APARTMENTS</a:t>
            </a:r>
            <a:r>
              <a:rPr lang="en-US" sz="2400" b="1" dirty="0">
                <a:solidFill>
                  <a:schemeClr val="accent6"/>
                </a:solidFill>
                <a:latin typeface="Calibri" panose="020F0502020204030204" pitchFamily="34" charset="0"/>
                <a:cs typeface="Calibri" panose="020F0502020204030204" pitchFamily="34" charset="0"/>
              </a:rPr>
              <a:t>: </a:t>
            </a:r>
            <a:r>
              <a:rPr lang="en-US" sz="2400" dirty="0">
                <a:solidFill>
                  <a:schemeClr val="accent6"/>
                </a:solidFill>
                <a:latin typeface="Calibri" panose="020F0502020204030204" pitchFamily="34" charset="0"/>
                <a:cs typeface="Calibri" panose="020F0502020204030204" pitchFamily="34" charset="0"/>
              </a:rPr>
              <a:t>10% Preferred Interest + Equity, Principal Paid Back at Refi, Cash out Refi Proceeds, Equity, Cash Flow and Tax Deductions in Perpetuity </a:t>
            </a:r>
          </a:p>
          <a:p>
            <a:pPr marL="457200" indent="-457200">
              <a:spcBef>
                <a:spcPts val="1600"/>
              </a:spcBef>
              <a:buFont typeface="+mj-lt"/>
              <a:buAutoNum type="arabicPeriod"/>
            </a:pPr>
            <a:endParaRPr lang="en-US" sz="2133" dirty="0">
              <a:latin typeface="Candara"/>
              <a:cs typeface="Candara"/>
            </a:endParaRPr>
          </a:p>
          <a:p>
            <a:pPr marL="457200" indent="-457200">
              <a:spcBef>
                <a:spcPts val="1600"/>
              </a:spcBef>
              <a:buFont typeface="+mj-lt"/>
              <a:buAutoNum type="arabicPeriod"/>
            </a:pPr>
            <a:endParaRPr lang="en-US" sz="2133" dirty="0">
              <a:latin typeface="Candara"/>
              <a:cs typeface="Candara"/>
            </a:endParaRPr>
          </a:p>
          <a:p>
            <a:pPr>
              <a:spcBef>
                <a:spcPts val="1600"/>
              </a:spcBef>
            </a:pPr>
            <a:endParaRPr lang="en-US" sz="2133" dirty="0">
              <a:latin typeface="Candara"/>
              <a:cs typeface="Candara"/>
            </a:endParaRPr>
          </a:p>
        </p:txBody>
      </p:sp>
      <p:sp>
        <p:nvSpPr>
          <p:cNvPr id="8" name="Rectangle 7">
            <a:extLst>
              <a:ext uri="{FF2B5EF4-FFF2-40B4-BE49-F238E27FC236}">
                <a16:creationId xmlns:a16="http://schemas.microsoft.com/office/drawing/2014/main" id="{4419A62D-4BEA-417C-9232-8ABE1B19F54C}"/>
              </a:ext>
            </a:extLst>
          </p:cNvPr>
          <p:cNvSpPr/>
          <p:nvPr/>
        </p:nvSpPr>
        <p:spPr>
          <a:xfrm>
            <a:off x="-9339" y="133605"/>
            <a:ext cx="12210678" cy="1215489"/>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9" name="Title 1">
            <a:extLst>
              <a:ext uri="{FF2B5EF4-FFF2-40B4-BE49-F238E27FC236}">
                <a16:creationId xmlns:a16="http://schemas.microsoft.com/office/drawing/2014/main" id="{348A1D1D-970D-420F-A272-F4E806EA0CB3}"/>
              </a:ext>
            </a:extLst>
          </p:cNvPr>
          <p:cNvSpPr txBox="1">
            <a:spLocks/>
          </p:cNvSpPr>
          <p:nvPr/>
        </p:nvSpPr>
        <p:spPr>
          <a:xfrm>
            <a:off x="145152" y="226530"/>
            <a:ext cx="11895591" cy="1122564"/>
          </a:xfrm>
        </p:spPr>
        <p:txBody>
          <a:bodyP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chemeClr val="bg1"/>
                </a:solidFill>
                <a:latin typeface="Times New Roman" panose="02020603050405020304" pitchFamily="18" charset="0"/>
                <a:cs typeface="Times New Roman" panose="02020603050405020304" pitchFamily="18" charset="0"/>
              </a:rPr>
              <a:t>How to Find Investors: Step 1</a:t>
            </a:r>
          </a:p>
          <a:p>
            <a:pPr algn="ctr"/>
            <a:r>
              <a:rPr lang="en-US" sz="5400" b="1" i="1" dirty="0">
                <a:solidFill>
                  <a:schemeClr val="bg1"/>
                </a:solidFill>
                <a:latin typeface="Times New Roman" panose="02020603050405020304" pitchFamily="18" charset="0"/>
                <a:cs typeface="Times New Roman" panose="02020603050405020304" pitchFamily="18" charset="0"/>
              </a:rPr>
              <a:t>Irresistible Offer</a:t>
            </a:r>
          </a:p>
        </p:txBody>
      </p:sp>
      <p:sp>
        <p:nvSpPr>
          <p:cNvPr id="10" name="Rectangle 9">
            <a:extLst>
              <a:ext uri="{FF2B5EF4-FFF2-40B4-BE49-F238E27FC236}">
                <a16:creationId xmlns:a16="http://schemas.microsoft.com/office/drawing/2014/main" id="{E729C8C8-6E92-40E4-ADAF-CDC1C3B26B99}"/>
              </a:ext>
            </a:extLst>
          </p:cNvPr>
          <p:cNvSpPr/>
          <p:nvPr/>
        </p:nvSpPr>
        <p:spPr>
          <a:xfrm>
            <a:off x="-18678" y="6338169"/>
            <a:ext cx="12210678" cy="139137"/>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Tree>
    <p:extLst>
      <p:ext uri="{BB962C8B-B14F-4D97-AF65-F5344CB8AC3E}">
        <p14:creationId xmlns:p14="http://schemas.microsoft.com/office/powerpoint/2010/main" val="1344284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D904568-23E0-47AF-A303-4EB98842C9A3}"/>
              </a:ext>
            </a:extLst>
          </p:cNvPr>
          <p:cNvGrpSpPr/>
          <p:nvPr/>
        </p:nvGrpSpPr>
        <p:grpSpPr>
          <a:xfrm>
            <a:off x="44267" y="1263903"/>
            <a:ext cx="5878082" cy="5039361"/>
            <a:chOff x="5060618" y="2011854"/>
            <a:chExt cx="4134893" cy="13344245"/>
          </a:xfrm>
        </p:grpSpPr>
        <p:sp>
          <p:nvSpPr>
            <p:cNvPr id="10" name="Rectangle 9">
              <a:extLst>
                <a:ext uri="{FF2B5EF4-FFF2-40B4-BE49-F238E27FC236}">
                  <a16:creationId xmlns:a16="http://schemas.microsoft.com/office/drawing/2014/main" id="{FD3615BE-6BB4-48E5-8726-3A990F3D49C7}"/>
                </a:ext>
              </a:extLst>
            </p:cNvPr>
            <p:cNvSpPr/>
            <p:nvPr/>
          </p:nvSpPr>
          <p:spPr>
            <a:xfrm>
              <a:off x="5060618" y="4368622"/>
              <a:ext cx="3700970" cy="10987477"/>
            </a:xfrm>
            <a:prstGeom prst="rect">
              <a:avLst/>
            </a:prstGeom>
            <a:solidFill>
              <a:schemeClr val="accent5">
                <a:lumMod val="90000"/>
                <a:alpha val="90000"/>
              </a:schemeClr>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11" name="Rectangle 10">
              <a:extLst>
                <a:ext uri="{FF2B5EF4-FFF2-40B4-BE49-F238E27FC236}">
                  <a16:creationId xmlns:a16="http://schemas.microsoft.com/office/drawing/2014/main" id="{73436675-3830-4F2F-AD6C-DF15A424EF19}"/>
                </a:ext>
              </a:extLst>
            </p:cNvPr>
            <p:cNvSpPr/>
            <p:nvPr/>
          </p:nvSpPr>
          <p:spPr>
            <a:xfrm>
              <a:off x="9010780" y="2011854"/>
              <a:ext cx="184731" cy="707886"/>
            </a:xfrm>
            <a:prstGeom prst="rect">
              <a:avLst/>
            </a:prstGeom>
          </p:spPr>
          <p:txBody>
            <a:bodyPr wrap="none">
              <a:spAutoFit/>
            </a:bodyPr>
            <a:lstStyle/>
            <a:p>
              <a:pPr algn="ctr"/>
              <a:endParaRPr lang="en-US" sz="4000" dirty="0">
                <a:solidFill>
                  <a:schemeClr val="bg1"/>
                </a:solidFill>
                <a:latin typeface="Times New Roman" panose="02020603050405020304" pitchFamily="18" charset="0"/>
                <a:cs typeface="Times New Roman" panose="02020603050405020304" pitchFamily="18" charset="0"/>
              </a:endParaRPr>
            </a:p>
          </p:txBody>
        </p:sp>
      </p:grpSp>
      <p:pic>
        <p:nvPicPr>
          <p:cNvPr id="4" name="Picture 3"/>
          <p:cNvPicPr>
            <a:picLocks noChangeAspect="1"/>
          </p:cNvPicPr>
          <p:nvPr/>
        </p:nvPicPr>
        <p:blipFill rotWithShape="1">
          <a:blip r:embed="rId3"/>
          <a:srcRect t="13950" r="2" b="3307"/>
          <a:stretch/>
        </p:blipFill>
        <p:spPr>
          <a:xfrm>
            <a:off x="5688668" y="2454508"/>
            <a:ext cx="5975012" cy="3360945"/>
          </a:xfrm>
          <a:prstGeom prst="rect">
            <a:avLst/>
          </a:prstGeom>
          <a:ln>
            <a:noFill/>
          </a:ln>
          <a:effectLst>
            <a:outerShdw blurRad="292100" dist="139700" dir="2700000" algn="tl" rotWithShape="0">
              <a:srgbClr val="333333">
                <a:alpha val="65000"/>
              </a:srgbClr>
            </a:outerShdw>
          </a:effectLst>
        </p:spPr>
      </p:pic>
      <p:sp>
        <p:nvSpPr>
          <p:cNvPr id="3" name="Content Placeholder 2"/>
          <p:cNvSpPr>
            <a:spLocks noGrp="1"/>
          </p:cNvSpPr>
          <p:nvPr>
            <p:ph idx="1"/>
          </p:nvPr>
        </p:nvSpPr>
        <p:spPr>
          <a:xfrm>
            <a:off x="145152" y="1108905"/>
            <a:ext cx="11752208" cy="4703478"/>
          </a:xfrm>
        </p:spPr>
        <p:txBody>
          <a:bodyPr>
            <a:noAutofit/>
          </a:bodyPr>
          <a:lstStyle/>
          <a:p>
            <a:pPr marL="0" indent="0" algn="ctr">
              <a:lnSpc>
                <a:spcPct val="70000"/>
              </a:lnSpc>
              <a:buNone/>
            </a:pPr>
            <a:r>
              <a:rPr lang="en-US" sz="3600" dirty="0">
                <a:solidFill>
                  <a:schemeClr val="accent6"/>
                </a:solidFill>
                <a:latin typeface="+mn-lt"/>
              </a:rPr>
              <a:t>Someone who has </a:t>
            </a:r>
            <a:r>
              <a:rPr lang="en-US" sz="3600" b="1" dirty="0">
                <a:solidFill>
                  <a:schemeClr val="accent6"/>
                </a:solidFill>
                <a:latin typeface="+mn-lt"/>
              </a:rPr>
              <a:t>cash</a:t>
            </a:r>
            <a:r>
              <a:rPr lang="en-US" sz="3600" dirty="0">
                <a:solidFill>
                  <a:schemeClr val="accent6"/>
                </a:solidFill>
                <a:latin typeface="+mn-lt"/>
              </a:rPr>
              <a:t> that </a:t>
            </a:r>
            <a:r>
              <a:rPr lang="en-US" sz="3600" b="1" dirty="0">
                <a:solidFill>
                  <a:schemeClr val="accent6"/>
                </a:solidFill>
                <a:latin typeface="+mn-lt"/>
              </a:rPr>
              <a:t>partners</a:t>
            </a:r>
            <a:r>
              <a:rPr lang="en-US" sz="3600" dirty="0">
                <a:solidFill>
                  <a:schemeClr val="accent6"/>
                </a:solidFill>
                <a:latin typeface="+mn-lt"/>
              </a:rPr>
              <a:t> with you or </a:t>
            </a:r>
            <a:r>
              <a:rPr lang="en-US" sz="3600" b="1" dirty="0">
                <a:solidFill>
                  <a:schemeClr val="accent6"/>
                </a:solidFill>
                <a:latin typeface="+mn-lt"/>
              </a:rPr>
              <a:t>invests/loans </a:t>
            </a:r>
            <a:r>
              <a:rPr lang="en-US" sz="3600" dirty="0">
                <a:solidFill>
                  <a:schemeClr val="accent6"/>
                </a:solidFill>
                <a:latin typeface="+mn-lt"/>
              </a:rPr>
              <a:t>to you on a </a:t>
            </a:r>
            <a:r>
              <a:rPr lang="en-US" sz="3600" b="1" dirty="0">
                <a:solidFill>
                  <a:schemeClr val="accent6"/>
                </a:solidFill>
                <a:latin typeface="+mn-lt"/>
              </a:rPr>
              <a:t>real estate deal </a:t>
            </a:r>
          </a:p>
          <a:p>
            <a:pPr marL="0" indent="0">
              <a:lnSpc>
                <a:spcPct val="70000"/>
              </a:lnSpc>
              <a:buNone/>
            </a:pPr>
            <a:endParaRPr lang="en-US" sz="2400" dirty="0">
              <a:latin typeface="+mn-lt"/>
            </a:endParaRPr>
          </a:p>
          <a:p>
            <a:pPr marL="0" indent="0">
              <a:lnSpc>
                <a:spcPct val="70000"/>
              </a:lnSpc>
              <a:buNone/>
            </a:pPr>
            <a:r>
              <a:rPr lang="en-US" sz="2400" b="1" dirty="0">
                <a:solidFill>
                  <a:schemeClr val="accent6"/>
                </a:solidFill>
                <a:latin typeface="+mn-lt"/>
              </a:rPr>
              <a:t>Assets can include:</a:t>
            </a:r>
          </a:p>
          <a:p>
            <a:pPr lvl="1">
              <a:lnSpc>
                <a:spcPct val="70000"/>
              </a:lnSpc>
            </a:pPr>
            <a:r>
              <a:rPr lang="en-US" dirty="0">
                <a:solidFill>
                  <a:schemeClr val="accent6"/>
                </a:solidFill>
                <a:latin typeface="+mn-lt"/>
              </a:rPr>
              <a:t>Savings accounts</a:t>
            </a:r>
          </a:p>
          <a:p>
            <a:pPr lvl="1">
              <a:lnSpc>
                <a:spcPct val="70000"/>
              </a:lnSpc>
            </a:pPr>
            <a:r>
              <a:rPr lang="en-US" dirty="0">
                <a:solidFill>
                  <a:schemeClr val="accent6"/>
                </a:solidFill>
                <a:latin typeface="+mn-lt"/>
              </a:rPr>
              <a:t>Checking accounts </a:t>
            </a:r>
          </a:p>
          <a:p>
            <a:pPr lvl="1">
              <a:lnSpc>
                <a:spcPct val="70000"/>
              </a:lnSpc>
            </a:pPr>
            <a:r>
              <a:rPr lang="en-US" dirty="0">
                <a:solidFill>
                  <a:schemeClr val="accent6"/>
                </a:solidFill>
                <a:latin typeface="+mn-lt"/>
              </a:rPr>
              <a:t>CD’s</a:t>
            </a:r>
          </a:p>
          <a:p>
            <a:pPr lvl="1">
              <a:lnSpc>
                <a:spcPct val="70000"/>
              </a:lnSpc>
            </a:pPr>
            <a:r>
              <a:rPr lang="en-US" dirty="0">
                <a:solidFill>
                  <a:schemeClr val="accent6"/>
                </a:solidFill>
                <a:latin typeface="+mn-lt"/>
              </a:rPr>
              <a:t>Brokerage accounts</a:t>
            </a:r>
          </a:p>
          <a:p>
            <a:pPr lvl="1">
              <a:lnSpc>
                <a:spcPct val="70000"/>
              </a:lnSpc>
            </a:pPr>
            <a:r>
              <a:rPr lang="en-US" dirty="0">
                <a:solidFill>
                  <a:schemeClr val="accent6"/>
                </a:solidFill>
                <a:latin typeface="+mn-lt"/>
              </a:rPr>
              <a:t>Liquidated mutual funds</a:t>
            </a:r>
          </a:p>
          <a:p>
            <a:pPr lvl="1">
              <a:lnSpc>
                <a:spcPct val="70000"/>
              </a:lnSpc>
            </a:pPr>
            <a:r>
              <a:rPr lang="en-US" dirty="0">
                <a:solidFill>
                  <a:schemeClr val="accent6"/>
                </a:solidFill>
                <a:latin typeface="+mn-lt"/>
              </a:rPr>
              <a:t>Stocks</a:t>
            </a:r>
          </a:p>
          <a:p>
            <a:pPr lvl="1">
              <a:lnSpc>
                <a:spcPct val="70000"/>
              </a:lnSpc>
            </a:pPr>
            <a:r>
              <a:rPr lang="en-US" dirty="0">
                <a:solidFill>
                  <a:schemeClr val="accent6"/>
                </a:solidFill>
                <a:latin typeface="+mn-lt"/>
              </a:rPr>
              <a:t>Bonds</a:t>
            </a:r>
          </a:p>
          <a:p>
            <a:pPr lvl="1">
              <a:lnSpc>
                <a:spcPct val="70000"/>
              </a:lnSpc>
            </a:pPr>
            <a:r>
              <a:rPr lang="en-US" dirty="0">
                <a:solidFill>
                  <a:schemeClr val="accent6"/>
                </a:solidFill>
                <a:latin typeface="+mn-lt"/>
              </a:rPr>
              <a:t>Retirement accounts</a:t>
            </a:r>
          </a:p>
          <a:p>
            <a:pPr lvl="1">
              <a:lnSpc>
                <a:spcPct val="70000"/>
              </a:lnSpc>
            </a:pPr>
            <a:r>
              <a:rPr lang="en-US" dirty="0">
                <a:solidFill>
                  <a:schemeClr val="accent6"/>
                </a:solidFill>
                <a:latin typeface="+mn-lt"/>
              </a:rPr>
              <a:t>SDIRA’s </a:t>
            </a:r>
          </a:p>
          <a:p>
            <a:pPr lvl="1">
              <a:lnSpc>
                <a:spcPct val="70000"/>
              </a:lnSpc>
            </a:pPr>
            <a:r>
              <a:rPr lang="en-US" dirty="0">
                <a:solidFill>
                  <a:schemeClr val="accent6"/>
                </a:solidFill>
                <a:latin typeface="+mn-lt"/>
              </a:rPr>
              <a:t>Health savings accounts</a:t>
            </a:r>
          </a:p>
          <a:p>
            <a:pPr lvl="1">
              <a:lnSpc>
                <a:spcPct val="70000"/>
              </a:lnSpc>
            </a:pPr>
            <a:r>
              <a:rPr lang="en-US" dirty="0">
                <a:solidFill>
                  <a:schemeClr val="accent6"/>
                </a:solidFill>
                <a:latin typeface="+mn-lt"/>
              </a:rPr>
              <a:t>Lines of credit </a:t>
            </a:r>
          </a:p>
        </p:txBody>
      </p:sp>
      <p:sp>
        <p:nvSpPr>
          <p:cNvPr id="5" name="Rectangle 4">
            <a:extLst>
              <a:ext uri="{FF2B5EF4-FFF2-40B4-BE49-F238E27FC236}">
                <a16:creationId xmlns:a16="http://schemas.microsoft.com/office/drawing/2014/main" id="{DA6CA1F1-84EE-44A6-9682-835B60AD4A9C}"/>
              </a:ext>
            </a:extLst>
          </p:cNvPr>
          <p:cNvSpPr/>
          <p:nvPr/>
        </p:nvSpPr>
        <p:spPr>
          <a:xfrm>
            <a:off x="-9339" y="133605"/>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6" name="Title 1">
            <a:extLst>
              <a:ext uri="{FF2B5EF4-FFF2-40B4-BE49-F238E27FC236}">
                <a16:creationId xmlns:a16="http://schemas.microsoft.com/office/drawing/2014/main" id="{782EEC53-C8FC-41C3-8C1E-72052A1F554B}"/>
              </a:ext>
            </a:extLst>
          </p:cNvPr>
          <p:cNvSpPr txBox="1">
            <a:spLocks/>
          </p:cNvSpPr>
          <p:nvPr/>
        </p:nvSpPr>
        <p:spPr>
          <a:xfrm>
            <a:off x="145152" y="226530"/>
            <a:ext cx="11895591" cy="754545"/>
          </a:xfr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chemeClr val="bg1"/>
                </a:solidFill>
                <a:latin typeface="Times New Roman" panose="02020603050405020304" pitchFamily="18" charset="0"/>
                <a:cs typeface="Times New Roman" panose="02020603050405020304" pitchFamily="18" charset="0"/>
              </a:rPr>
              <a:t>What is a Private Lender?</a:t>
            </a:r>
            <a:endParaRPr lang="en-US" sz="5400" b="1" u="sng" dirty="0">
              <a:solidFill>
                <a:schemeClr val="bg1"/>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BB0780B5-1640-4DD1-9E71-0A4028C73452}"/>
              </a:ext>
            </a:extLst>
          </p:cNvPr>
          <p:cNvSpPr/>
          <p:nvPr/>
        </p:nvSpPr>
        <p:spPr>
          <a:xfrm>
            <a:off x="-18678" y="6338169"/>
            <a:ext cx="12210678" cy="139137"/>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Tree>
    <p:extLst>
      <p:ext uri="{BB962C8B-B14F-4D97-AF65-F5344CB8AC3E}">
        <p14:creationId xmlns:p14="http://schemas.microsoft.com/office/powerpoint/2010/main" val="9033914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D446B2F-959E-44B8-AF9D-DD651D4DD5F7}"/>
              </a:ext>
            </a:extLst>
          </p:cNvPr>
          <p:cNvSpPr/>
          <p:nvPr/>
        </p:nvSpPr>
        <p:spPr>
          <a:xfrm>
            <a:off x="0" y="0"/>
            <a:ext cx="12210678" cy="1380931"/>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b="1" dirty="0">
                <a:latin typeface="Times New Roman" panose="02020603050405020304" pitchFamily="18" charset="0"/>
              </a:rPr>
              <a:t>Why Private Lenders Give Real Estate Investors Money</a:t>
            </a:r>
          </a:p>
        </p:txBody>
      </p:sp>
      <p:graphicFrame>
        <p:nvGraphicFramePr>
          <p:cNvPr id="10" name="Diagram 9">
            <a:extLst>
              <a:ext uri="{FF2B5EF4-FFF2-40B4-BE49-F238E27FC236}">
                <a16:creationId xmlns:a16="http://schemas.microsoft.com/office/drawing/2014/main" id="{8E318EA3-3006-4112-B6B0-D9D2B3BB530C}"/>
              </a:ext>
            </a:extLst>
          </p:cNvPr>
          <p:cNvGraphicFramePr/>
          <p:nvPr>
            <p:extLst>
              <p:ext uri="{D42A27DB-BD31-4B8C-83A1-F6EECF244321}">
                <p14:modId xmlns:p14="http://schemas.microsoft.com/office/powerpoint/2010/main" val="4037907647"/>
              </p:ext>
            </p:extLst>
          </p:nvPr>
        </p:nvGraphicFramePr>
        <p:xfrm>
          <a:off x="2451367" y="1530221"/>
          <a:ext cx="7307943" cy="46920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704737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lide Number Placeholder 4"/>
          <p:cNvSpPr txBox="1">
            <a:spLocks/>
          </p:cNvSpPr>
          <p:nvPr/>
        </p:nvSpPr>
        <p:spPr>
          <a:xfrm>
            <a:off x="9448800" y="6511673"/>
            <a:ext cx="2743200" cy="365125"/>
          </a:xfrm>
          <a:prstGeom prst="rect">
            <a:avLst/>
          </a:prstGeom>
        </p:spPr>
        <p:txBody>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9144EA5-5F99-43E1-9853-96597629E39C}" type="slidenum">
              <a:rPr lang="id-ID" sz="1600" smtClean="0">
                <a:solidFill>
                  <a:schemeClr val="tx1">
                    <a:lumMod val="50000"/>
                    <a:lumOff val="50000"/>
                  </a:schemeClr>
                </a:solidFill>
                <a:latin typeface="Times New Roman" panose="02020603050405020304" pitchFamily="18" charset="0"/>
                <a:cs typeface="Times New Roman" panose="02020603050405020304" pitchFamily="18" charset="0"/>
              </a:rPr>
              <a:pPr algn="r"/>
              <a:t>28</a:t>
            </a:fld>
            <a:endParaRPr lang="id-ID" sz="1600" dirty="0">
              <a:solidFill>
                <a:schemeClr val="tx1">
                  <a:lumMod val="50000"/>
                  <a:lumOff val="50000"/>
                </a:schemeClr>
              </a:solidFill>
              <a:latin typeface="Times New Roman" panose="02020603050405020304" pitchFamily="18" charset="0"/>
              <a:cs typeface="Times New Roman" panose="02020603050405020304" pitchFamily="18" charset="0"/>
            </a:endParaRPr>
          </a:p>
        </p:txBody>
      </p:sp>
      <p:grpSp>
        <p:nvGrpSpPr>
          <p:cNvPr id="26" name="Group 25"/>
          <p:cNvGrpSpPr/>
          <p:nvPr/>
        </p:nvGrpSpPr>
        <p:grpSpPr>
          <a:xfrm>
            <a:off x="0" y="70338"/>
            <a:ext cx="12240000" cy="0"/>
            <a:chOff x="5880295" y="365760"/>
            <a:chExt cx="5470340" cy="0"/>
          </a:xfrm>
        </p:grpSpPr>
        <p:cxnSp>
          <p:nvCxnSpPr>
            <p:cNvPr id="29" name="Straight Connector 28"/>
            <p:cNvCxnSpPr/>
            <p:nvPr/>
          </p:nvCxnSpPr>
          <p:spPr>
            <a:xfrm>
              <a:off x="5880295" y="365760"/>
              <a:ext cx="900000" cy="0"/>
            </a:xfrm>
            <a:prstGeom prst="line">
              <a:avLst/>
            </a:prstGeom>
            <a:ln w="152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794363" y="365760"/>
              <a:ext cx="900000" cy="0"/>
            </a:xfrm>
            <a:prstGeom prst="line">
              <a:avLst/>
            </a:prstGeom>
            <a:ln w="152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7708431" y="365760"/>
              <a:ext cx="9000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8622499" y="365760"/>
              <a:ext cx="900000"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9536567" y="365760"/>
              <a:ext cx="900000" cy="0"/>
            </a:xfrm>
            <a:prstGeom prst="line">
              <a:avLst/>
            </a:prstGeom>
            <a:ln w="1524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0450635" y="365760"/>
              <a:ext cx="900000" cy="0"/>
            </a:xfrm>
            <a:prstGeom prst="line">
              <a:avLst/>
            </a:prstGeom>
            <a:ln w="15240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34" name="Rectangle 33"/>
          <p:cNvSpPr/>
          <p:nvPr/>
        </p:nvSpPr>
        <p:spPr>
          <a:xfrm>
            <a:off x="679938" y="5603632"/>
            <a:ext cx="3516924" cy="4417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lumMod val="65000"/>
                </a:schemeClr>
              </a:solidFill>
              <a:latin typeface="Lato" panose="020F0502020204030203" pitchFamily="34" charset="0"/>
            </a:endParaRPr>
          </a:p>
        </p:txBody>
      </p:sp>
      <p:sp>
        <p:nvSpPr>
          <p:cNvPr id="35" name="Rectangle 34"/>
          <p:cNvSpPr/>
          <p:nvPr/>
        </p:nvSpPr>
        <p:spPr>
          <a:xfrm>
            <a:off x="4345799" y="5603632"/>
            <a:ext cx="3507520" cy="4417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lumMod val="65000"/>
                </a:schemeClr>
              </a:solidFill>
              <a:latin typeface="Lato" panose="020F0502020204030203" pitchFamily="34" charset="0"/>
            </a:endParaRPr>
          </a:p>
        </p:txBody>
      </p:sp>
      <p:sp>
        <p:nvSpPr>
          <p:cNvPr id="36" name="Rectangle 35"/>
          <p:cNvSpPr/>
          <p:nvPr/>
        </p:nvSpPr>
        <p:spPr>
          <a:xfrm>
            <a:off x="8005719" y="5603631"/>
            <a:ext cx="3507520" cy="44176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lumMod val="65000"/>
                </a:schemeClr>
              </a:solidFill>
              <a:latin typeface="Lato" panose="020F0502020204030203" pitchFamily="34" charset="0"/>
            </a:endParaRPr>
          </a:p>
        </p:txBody>
      </p:sp>
      <p:pic>
        <p:nvPicPr>
          <p:cNvPr id="3" name="Picture 2">
            <a:extLst>
              <a:ext uri="{FF2B5EF4-FFF2-40B4-BE49-F238E27FC236}">
                <a16:creationId xmlns:a16="http://schemas.microsoft.com/office/drawing/2014/main" id="{1AB867F1-B5B0-C548-B1F0-751CD8B677DE}"/>
              </a:ext>
            </a:extLst>
          </p:cNvPr>
          <p:cNvPicPr>
            <a:picLocks noChangeAspect="1"/>
          </p:cNvPicPr>
          <p:nvPr/>
        </p:nvPicPr>
        <p:blipFill>
          <a:blip r:embed="rId3"/>
          <a:stretch>
            <a:fillRect/>
          </a:stretch>
        </p:blipFill>
        <p:spPr>
          <a:xfrm>
            <a:off x="679938" y="1385275"/>
            <a:ext cx="3410554" cy="4063469"/>
          </a:xfrm>
          <a:prstGeom prst="rect">
            <a:avLst/>
          </a:prstGeom>
        </p:spPr>
      </p:pic>
      <p:pic>
        <p:nvPicPr>
          <p:cNvPr id="4" name="Picture 3">
            <a:extLst>
              <a:ext uri="{FF2B5EF4-FFF2-40B4-BE49-F238E27FC236}">
                <a16:creationId xmlns:a16="http://schemas.microsoft.com/office/drawing/2014/main" id="{C4754B73-B76D-914A-9E36-C3F20B81D183}"/>
              </a:ext>
            </a:extLst>
          </p:cNvPr>
          <p:cNvPicPr>
            <a:picLocks noChangeAspect="1"/>
          </p:cNvPicPr>
          <p:nvPr/>
        </p:nvPicPr>
        <p:blipFill>
          <a:blip r:embed="rId4"/>
          <a:stretch>
            <a:fillRect/>
          </a:stretch>
        </p:blipFill>
        <p:spPr>
          <a:xfrm>
            <a:off x="4482533" y="1385275"/>
            <a:ext cx="3200804" cy="4054352"/>
          </a:xfrm>
          <a:prstGeom prst="rect">
            <a:avLst/>
          </a:prstGeom>
        </p:spPr>
      </p:pic>
      <p:pic>
        <p:nvPicPr>
          <p:cNvPr id="5" name="Picture 4">
            <a:extLst>
              <a:ext uri="{FF2B5EF4-FFF2-40B4-BE49-F238E27FC236}">
                <a16:creationId xmlns:a16="http://schemas.microsoft.com/office/drawing/2014/main" id="{23A6EA7C-70F9-294E-B946-BABAEF757112}"/>
              </a:ext>
            </a:extLst>
          </p:cNvPr>
          <p:cNvPicPr>
            <a:picLocks noChangeAspect="1"/>
          </p:cNvPicPr>
          <p:nvPr/>
        </p:nvPicPr>
        <p:blipFill>
          <a:blip r:embed="rId5"/>
          <a:stretch>
            <a:fillRect/>
          </a:stretch>
        </p:blipFill>
        <p:spPr>
          <a:xfrm>
            <a:off x="8426954" y="1384090"/>
            <a:ext cx="2913818" cy="4064654"/>
          </a:xfrm>
          <a:prstGeom prst="rect">
            <a:avLst/>
          </a:prstGeom>
        </p:spPr>
      </p:pic>
      <p:sp>
        <p:nvSpPr>
          <p:cNvPr id="17" name="Rectangle 16">
            <a:extLst>
              <a:ext uri="{FF2B5EF4-FFF2-40B4-BE49-F238E27FC236}">
                <a16:creationId xmlns:a16="http://schemas.microsoft.com/office/drawing/2014/main" id="{8BD97D13-ECEC-4793-913F-9781FBE8F0BD}"/>
              </a:ext>
            </a:extLst>
          </p:cNvPr>
          <p:cNvSpPr/>
          <p:nvPr/>
        </p:nvSpPr>
        <p:spPr>
          <a:xfrm>
            <a:off x="0" y="225226"/>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latin typeface="Times New Roman" panose="02020603050405020304" pitchFamily="18" charset="0"/>
              </a:rPr>
              <a:t>Investment Marketplace</a:t>
            </a:r>
          </a:p>
        </p:txBody>
      </p:sp>
    </p:spTree>
    <p:extLst>
      <p:ext uri="{BB962C8B-B14F-4D97-AF65-F5344CB8AC3E}">
        <p14:creationId xmlns:p14="http://schemas.microsoft.com/office/powerpoint/2010/main" val="31039547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6707119" y="2593928"/>
            <a:ext cx="3039829"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3"/>
          <a:stretch>
            <a:fillRect/>
          </a:stretch>
        </p:blipFill>
        <p:spPr>
          <a:xfrm>
            <a:off x="8210248" y="2987034"/>
            <a:ext cx="3073400" cy="1384300"/>
          </a:xfrm>
          <a:prstGeom prst="rect">
            <a:avLst/>
          </a:prstGeom>
        </p:spPr>
      </p:pic>
      <p:pic>
        <p:nvPicPr>
          <p:cNvPr id="2" name="Picture 1">
            <a:extLst>
              <a:ext uri="{FF2B5EF4-FFF2-40B4-BE49-F238E27FC236}">
                <a16:creationId xmlns:a16="http://schemas.microsoft.com/office/drawing/2014/main" id="{27663610-C32B-B647-9DE2-5BFEA39CF565}"/>
              </a:ext>
            </a:extLst>
          </p:cNvPr>
          <p:cNvPicPr>
            <a:picLocks noChangeAspect="1"/>
          </p:cNvPicPr>
          <p:nvPr/>
        </p:nvPicPr>
        <p:blipFill>
          <a:blip r:embed="rId4"/>
          <a:stretch>
            <a:fillRect/>
          </a:stretch>
        </p:blipFill>
        <p:spPr>
          <a:xfrm>
            <a:off x="784562" y="1012112"/>
            <a:ext cx="6866540" cy="5334144"/>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EBF6FE32-AAA3-4377-A379-03FA0CBF5A9E}"/>
              </a:ext>
            </a:extLst>
          </p:cNvPr>
          <p:cNvSpPr/>
          <p:nvPr/>
        </p:nvSpPr>
        <p:spPr>
          <a:xfrm>
            <a:off x="-9339" y="0"/>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latin typeface="Times New Roman" panose="02020603050405020304" pitchFamily="18" charset="0"/>
              </a:rPr>
              <a:t>Investment Marketplace</a:t>
            </a:r>
          </a:p>
        </p:txBody>
      </p:sp>
    </p:spTree>
    <p:extLst>
      <p:ext uri="{BB962C8B-B14F-4D97-AF65-F5344CB8AC3E}">
        <p14:creationId xmlns:p14="http://schemas.microsoft.com/office/powerpoint/2010/main" val="1430106054"/>
      </p:ext>
    </p:extLst>
  </p:cSld>
  <p:clrMapOvr>
    <a:masterClrMapping/>
  </p:clrMapOvr>
  <p:transition spd="med">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p:txBody>
          <a:bodyPr/>
          <a:lstStyle/>
          <a:p>
            <a:r>
              <a:rPr lang="en-US" dirty="0"/>
              <a:t>3</a:t>
            </a:r>
            <a:endParaRPr lang="id-ID" dirty="0"/>
          </a:p>
        </p:txBody>
      </p:sp>
      <p:pic>
        <p:nvPicPr>
          <p:cNvPr id="7" name="Picture 6">
            <a:extLst>
              <a:ext uri="{FF2B5EF4-FFF2-40B4-BE49-F238E27FC236}">
                <a16:creationId xmlns:a16="http://schemas.microsoft.com/office/drawing/2014/main" id="{2FD87114-B54A-41B8-8D60-BA3E61466E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0056" y="209549"/>
            <a:ext cx="6124575" cy="6124575"/>
          </a:xfrm>
          <a:prstGeom prst="rect">
            <a:avLst/>
          </a:prstGeom>
        </p:spPr>
      </p:pic>
      <p:grpSp>
        <p:nvGrpSpPr>
          <p:cNvPr id="10" name="Group 9">
            <a:extLst>
              <a:ext uri="{FF2B5EF4-FFF2-40B4-BE49-F238E27FC236}">
                <a16:creationId xmlns:a16="http://schemas.microsoft.com/office/drawing/2014/main" id="{BBB2DD44-8137-42F5-85F2-5F94BA9E80BB}"/>
              </a:ext>
            </a:extLst>
          </p:cNvPr>
          <p:cNvGrpSpPr/>
          <p:nvPr/>
        </p:nvGrpSpPr>
        <p:grpSpPr>
          <a:xfrm>
            <a:off x="138691" y="2877474"/>
            <a:ext cx="12053309" cy="3122150"/>
            <a:chOff x="-5003065" y="322058"/>
            <a:chExt cx="14198576" cy="3402046"/>
          </a:xfrm>
        </p:grpSpPr>
        <p:sp>
          <p:nvSpPr>
            <p:cNvPr id="11" name="Rectangle 10">
              <a:extLst>
                <a:ext uri="{FF2B5EF4-FFF2-40B4-BE49-F238E27FC236}">
                  <a16:creationId xmlns:a16="http://schemas.microsoft.com/office/drawing/2014/main" id="{A272B182-32EC-4334-941B-BA10DDB12730}"/>
                </a:ext>
              </a:extLst>
            </p:cNvPr>
            <p:cNvSpPr/>
            <p:nvPr/>
          </p:nvSpPr>
          <p:spPr>
            <a:xfrm>
              <a:off x="-5003065" y="322058"/>
              <a:ext cx="6477092" cy="3402046"/>
            </a:xfrm>
            <a:prstGeom prst="rect">
              <a:avLst/>
            </a:prstGeom>
            <a:solidFill>
              <a:schemeClr val="accent5">
                <a:lumMod val="90000"/>
                <a:alpha val="90000"/>
              </a:schemeClr>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13" name="Rectangle 12">
              <a:extLst>
                <a:ext uri="{FF2B5EF4-FFF2-40B4-BE49-F238E27FC236}">
                  <a16:creationId xmlns:a16="http://schemas.microsoft.com/office/drawing/2014/main" id="{F50DC44D-8747-465E-8F13-C545A5BE94F4}"/>
                </a:ext>
              </a:extLst>
            </p:cNvPr>
            <p:cNvSpPr/>
            <p:nvPr/>
          </p:nvSpPr>
          <p:spPr>
            <a:xfrm>
              <a:off x="9010780" y="2011854"/>
              <a:ext cx="184731" cy="707886"/>
            </a:xfrm>
            <a:prstGeom prst="rect">
              <a:avLst/>
            </a:prstGeom>
          </p:spPr>
          <p:txBody>
            <a:bodyPr wrap="none">
              <a:spAutoFit/>
            </a:bodyPr>
            <a:lstStyle/>
            <a:p>
              <a:pPr algn="ctr"/>
              <a:endParaRPr lang="en-US" sz="4000" dirty="0">
                <a:solidFill>
                  <a:schemeClr val="bg1"/>
                </a:solidFill>
                <a:latin typeface="Times New Roman" panose="02020603050405020304" pitchFamily="18" charset="0"/>
                <a:cs typeface="Times New Roman" panose="02020603050405020304" pitchFamily="18" charset="0"/>
              </a:endParaRPr>
            </a:p>
          </p:txBody>
        </p:sp>
      </p:grpSp>
      <p:sp>
        <p:nvSpPr>
          <p:cNvPr id="2" name="Title 1"/>
          <p:cNvSpPr>
            <a:spLocks noGrp="1"/>
          </p:cNvSpPr>
          <p:nvPr>
            <p:ph type="title"/>
          </p:nvPr>
        </p:nvSpPr>
        <p:spPr>
          <a:xfrm>
            <a:off x="0" y="190500"/>
            <a:ext cx="5910056" cy="1966586"/>
          </a:xfrm>
          <a:prstGeom prst="ellipse">
            <a:avLst/>
          </a:prstGeom>
        </p:spPr>
        <p:txBody>
          <a:bodyPr>
            <a:normAutofit fontScale="90000"/>
          </a:bodyPr>
          <a:lstStyle/>
          <a:p>
            <a:pPr algn="ctr"/>
            <a:r>
              <a:rPr lang="en-US" sz="4900" b="1" dirty="0">
                <a:solidFill>
                  <a:schemeClr val="accent6"/>
                </a:solidFill>
                <a:latin typeface="Times New Roman" panose="02020603050405020304" pitchFamily="18" charset="0"/>
                <a:cs typeface="Times New Roman" panose="02020603050405020304" pitchFamily="18" charset="0"/>
              </a:rPr>
              <a:t>Complimentary</a:t>
            </a:r>
            <a:br>
              <a:rPr lang="en-US" sz="4900" b="1" dirty="0">
                <a:solidFill>
                  <a:schemeClr val="accent6"/>
                </a:solidFill>
                <a:latin typeface="Times New Roman" panose="02020603050405020304" pitchFamily="18" charset="0"/>
                <a:cs typeface="Times New Roman" panose="02020603050405020304" pitchFamily="18" charset="0"/>
              </a:rPr>
            </a:br>
            <a:r>
              <a:rPr lang="en-US" sz="4900" b="1" dirty="0">
                <a:solidFill>
                  <a:schemeClr val="accent6"/>
                </a:solidFill>
                <a:latin typeface="Times New Roman" panose="02020603050405020304" pitchFamily="18" charset="0"/>
                <a:cs typeface="Times New Roman" panose="02020603050405020304" pitchFamily="18" charset="0"/>
              </a:rPr>
              <a:t>One-On-One </a:t>
            </a:r>
            <a:br>
              <a:rPr lang="en-US" sz="4900" b="1" dirty="0">
                <a:solidFill>
                  <a:schemeClr val="accent6"/>
                </a:solidFill>
                <a:latin typeface="Times New Roman" panose="02020603050405020304" pitchFamily="18" charset="0"/>
                <a:cs typeface="Times New Roman" panose="02020603050405020304" pitchFamily="18" charset="0"/>
              </a:rPr>
            </a:br>
            <a:r>
              <a:rPr lang="en-US" sz="4900" b="1" dirty="0">
                <a:solidFill>
                  <a:schemeClr val="accent6"/>
                </a:solidFill>
                <a:latin typeface="Times New Roman" panose="02020603050405020304" pitchFamily="18" charset="0"/>
                <a:cs typeface="Times New Roman" panose="02020603050405020304" pitchFamily="18" charset="0"/>
              </a:rPr>
              <a:t>Strategy Session</a:t>
            </a:r>
            <a:br>
              <a:rPr lang="en-US" sz="4000" b="1" dirty="0">
                <a:latin typeface="Times New Roman" panose="02020603050405020304" pitchFamily="18" charset="0"/>
                <a:cs typeface="Times New Roman" panose="02020603050405020304" pitchFamily="18" charset="0"/>
              </a:rPr>
            </a:br>
            <a:br>
              <a:rPr lang="en-US" sz="4000" b="1" dirty="0">
                <a:latin typeface="Times New Roman" panose="02020603050405020304" pitchFamily="18" charset="0"/>
                <a:cs typeface="Times New Roman" panose="02020603050405020304" pitchFamily="18" charset="0"/>
              </a:rPr>
            </a:br>
            <a:br>
              <a:rPr lang="en-US" sz="4900" b="1" dirty="0">
                <a:solidFill>
                  <a:srgbClr val="C00000"/>
                </a:solidFill>
                <a:latin typeface="Times New Roman" panose="02020603050405020304" pitchFamily="18" charset="0"/>
                <a:cs typeface="Times New Roman" panose="02020603050405020304" pitchFamily="18" charset="0"/>
              </a:rPr>
            </a:br>
            <a:br>
              <a:rPr lang="en-US" sz="4900" b="1" dirty="0">
                <a:solidFill>
                  <a:srgbClr val="C00000"/>
                </a:solidFill>
                <a:latin typeface="Times New Roman" panose="02020603050405020304" pitchFamily="18" charset="0"/>
                <a:cs typeface="Times New Roman" panose="02020603050405020304" pitchFamily="18" charset="0"/>
              </a:rPr>
            </a:br>
            <a:br>
              <a:rPr lang="en-US" sz="4000" b="1" dirty="0">
                <a:solidFill>
                  <a:schemeClr val="accent5">
                    <a:lumMod val="50000"/>
                  </a:schemeClr>
                </a:solidFill>
                <a:latin typeface="Times New Roman" panose="02020603050405020304" pitchFamily="18" charset="0"/>
                <a:cs typeface="Times New Roman" panose="02020603050405020304" pitchFamily="18" charset="0"/>
              </a:rPr>
            </a:br>
            <a:br>
              <a:rPr lang="en-US" sz="3600" b="1" dirty="0">
                <a:solidFill>
                  <a:schemeClr val="accent5">
                    <a:lumMod val="50000"/>
                  </a:schemeClr>
                </a:solidFill>
                <a:latin typeface="Times New Roman" panose="02020603050405020304" pitchFamily="18" charset="0"/>
                <a:cs typeface="Times New Roman" panose="02020603050405020304" pitchFamily="18" charset="0"/>
              </a:rPr>
            </a:br>
            <a:endParaRPr lang="en-US" sz="49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C179C2AB-8504-4822-B058-2DA0448065A4}"/>
              </a:ext>
            </a:extLst>
          </p:cNvPr>
          <p:cNvSpPr/>
          <p:nvPr/>
        </p:nvSpPr>
        <p:spPr>
          <a:xfrm>
            <a:off x="0" y="5367236"/>
            <a:ext cx="12210678" cy="139137"/>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14" name="TextBox 13">
            <a:extLst>
              <a:ext uri="{FF2B5EF4-FFF2-40B4-BE49-F238E27FC236}">
                <a16:creationId xmlns:a16="http://schemas.microsoft.com/office/drawing/2014/main" id="{9CB3D3BC-F2A9-4C67-9BFA-21EBE9CFF308}"/>
              </a:ext>
            </a:extLst>
          </p:cNvPr>
          <p:cNvSpPr txBox="1"/>
          <p:nvPr/>
        </p:nvSpPr>
        <p:spPr>
          <a:xfrm>
            <a:off x="157369" y="3271836"/>
            <a:ext cx="5498467" cy="1938992"/>
          </a:xfrm>
          <a:prstGeom prst="rect">
            <a:avLst/>
          </a:prstGeom>
          <a:noFill/>
        </p:spPr>
        <p:txBody>
          <a:bodyPr wrap="square" rtlCol="0">
            <a:spAutoFit/>
          </a:bodyPr>
          <a:lstStyle/>
          <a:p>
            <a:pPr algn="ctr"/>
            <a:r>
              <a:rPr lang="en-US" sz="3600" b="1" i="1" dirty="0">
                <a:solidFill>
                  <a:schemeClr val="accent6"/>
                </a:solidFill>
                <a:latin typeface="Times New Roman" panose="02020603050405020304" pitchFamily="18" charset="0"/>
                <a:cs typeface="Times New Roman" panose="02020603050405020304" pitchFamily="18" charset="0"/>
              </a:rPr>
              <a:t>Andrew Ziebro</a:t>
            </a:r>
            <a:br>
              <a:rPr lang="en-US" sz="2800" b="1" dirty="0">
                <a:solidFill>
                  <a:schemeClr val="accent6"/>
                </a:solidFill>
                <a:latin typeface="Times New Roman" panose="02020603050405020304" pitchFamily="18" charset="0"/>
                <a:cs typeface="Times New Roman" panose="02020603050405020304" pitchFamily="18" charset="0"/>
              </a:rPr>
            </a:br>
            <a:endParaRPr lang="en-US" sz="2800" b="1" dirty="0">
              <a:solidFill>
                <a:schemeClr val="accent6"/>
              </a:solidFill>
              <a:latin typeface="Times New Roman" panose="02020603050405020304" pitchFamily="18" charset="0"/>
              <a:cs typeface="Times New Roman" panose="02020603050405020304" pitchFamily="18" charset="0"/>
            </a:endParaRPr>
          </a:p>
          <a:p>
            <a:pPr algn="ctr"/>
            <a:r>
              <a:rPr lang="en-US" sz="2800" b="1" dirty="0">
                <a:solidFill>
                  <a:schemeClr val="accent6"/>
                </a:solidFill>
                <a:latin typeface="Times New Roman" panose="02020603050405020304" pitchFamily="18" charset="0"/>
                <a:cs typeface="Times New Roman" panose="02020603050405020304" pitchFamily="18" charset="0"/>
              </a:rPr>
              <a:t>aziebro@freelandventures.com</a:t>
            </a:r>
            <a:br>
              <a:rPr lang="en-US" sz="2800" b="1" dirty="0">
                <a:solidFill>
                  <a:schemeClr val="accent6"/>
                </a:solidFill>
                <a:latin typeface="Times New Roman" panose="02020603050405020304" pitchFamily="18" charset="0"/>
                <a:cs typeface="Times New Roman" panose="02020603050405020304" pitchFamily="18" charset="0"/>
              </a:rPr>
            </a:br>
            <a:r>
              <a:rPr lang="en-US" sz="2800" b="1" dirty="0">
                <a:solidFill>
                  <a:schemeClr val="accent6"/>
                </a:solidFill>
                <a:latin typeface="Times New Roman" panose="02020603050405020304" pitchFamily="18" charset="0"/>
                <a:cs typeface="Times New Roman" panose="02020603050405020304" pitchFamily="18" charset="0"/>
              </a:rPr>
              <a:t>440 • 863 • 7850</a:t>
            </a:r>
            <a:endParaRPr lang="en-US" sz="28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81382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8B6AAC-9C3C-764E-85AA-93D981E00B3E}"/>
              </a:ext>
            </a:extLst>
          </p:cNvPr>
          <p:cNvPicPr>
            <a:picLocks noChangeAspect="1"/>
          </p:cNvPicPr>
          <p:nvPr/>
        </p:nvPicPr>
        <p:blipFill>
          <a:blip r:embed="rId3"/>
          <a:stretch>
            <a:fillRect/>
          </a:stretch>
        </p:blipFill>
        <p:spPr>
          <a:xfrm>
            <a:off x="7449496" y="10782"/>
            <a:ext cx="3980504" cy="6403896"/>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AEC6EEBB-63B0-46AC-846D-CC99E02BC159}"/>
              </a:ext>
            </a:extLst>
          </p:cNvPr>
          <p:cNvSpPr/>
          <p:nvPr/>
        </p:nvSpPr>
        <p:spPr>
          <a:xfrm>
            <a:off x="0" y="16815"/>
            <a:ext cx="4837672" cy="64099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bg1"/>
                </a:solidFill>
                <a:latin typeface="Times New Roman" panose="02020603050405020304" pitchFamily="18" charset="0"/>
                <a:cs typeface="Times New Roman" panose="02020603050405020304" pitchFamily="18" charset="0"/>
              </a:rPr>
              <a:t>ANNUITY RATES </a:t>
            </a:r>
          </a:p>
          <a:p>
            <a:pPr algn="ctr"/>
            <a:r>
              <a:rPr lang="en-US" sz="4800" b="1" dirty="0">
                <a:solidFill>
                  <a:schemeClr val="bg1"/>
                </a:solidFill>
                <a:latin typeface="Times New Roman" panose="02020603050405020304" pitchFamily="18" charset="0"/>
                <a:cs typeface="Times New Roman" panose="02020603050405020304" pitchFamily="18" charset="0"/>
              </a:rPr>
              <a:t> </a:t>
            </a:r>
            <a:br>
              <a:rPr lang="en-US" dirty="0">
                <a:solidFill>
                  <a:schemeClr val="bg1"/>
                </a:solidFill>
                <a:latin typeface="Times New Roman" panose="02020603050405020304" pitchFamily="18" charset="0"/>
                <a:cs typeface="Times New Roman" panose="02020603050405020304" pitchFamily="18" charset="0"/>
              </a:rPr>
            </a:br>
            <a:r>
              <a:rPr lang="en-US" sz="3200" dirty="0">
                <a:solidFill>
                  <a:schemeClr val="bg1"/>
                </a:solidFill>
                <a:latin typeface="Times New Roman" panose="02020603050405020304" pitchFamily="18" charset="0"/>
                <a:cs typeface="Times New Roman" panose="02020603050405020304" pitchFamily="18" charset="0"/>
              </a:rPr>
              <a:t>4.00% Return on Investment</a:t>
            </a:r>
          </a:p>
          <a:p>
            <a:pPr algn="ctr"/>
            <a:endParaRPr lang="en-US" sz="3200" dirty="0">
              <a:solidFill>
                <a:schemeClr val="bg1"/>
              </a:solidFill>
              <a:latin typeface="Times New Roman" panose="02020603050405020304" pitchFamily="18" charset="0"/>
              <a:cs typeface="Times New Roman" panose="02020603050405020304" pitchFamily="18" charset="0"/>
            </a:endParaRPr>
          </a:p>
          <a:p>
            <a:pPr algn="ctr"/>
            <a:r>
              <a:rPr lang="en-US" sz="3200" dirty="0">
                <a:solidFill>
                  <a:schemeClr val="bg1"/>
                </a:solidFill>
                <a:latin typeface="Times New Roman" panose="02020603050405020304" pitchFamily="18" charset="0"/>
                <a:cs typeface="Times New Roman" panose="02020603050405020304" pitchFamily="18" charset="0"/>
              </a:rPr>
              <a:t>10 Year Surrender Period Penalty </a:t>
            </a:r>
          </a:p>
          <a:p>
            <a:pPr algn="ctr"/>
            <a:endParaRPr lang="id-ID" dirty="0">
              <a:solidFill>
                <a:schemeClr val="bg1">
                  <a:lumMod val="65000"/>
                </a:schemeClr>
              </a:solidFill>
              <a:latin typeface="Lato" panose="020F0502020204030203" pitchFamily="34" charset="0"/>
            </a:endParaRPr>
          </a:p>
        </p:txBody>
      </p:sp>
      <p:cxnSp>
        <p:nvCxnSpPr>
          <p:cNvPr id="5" name="Straight Arrow Connector 4">
            <a:extLst>
              <a:ext uri="{FF2B5EF4-FFF2-40B4-BE49-F238E27FC236}">
                <a16:creationId xmlns:a16="http://schemas.microsoft.com/office/drawing/2014/main" id="{9D620172-962D-4EF0-ABDC-96A0CDC0C278}"/>
              </a:ext>
            </a:extLst>
          </p:cNvPr>
          <p:cNvCxnSpPr/>
          <p:nvPr/>
        </p:nvCxnSpPr>
        <p:spPr>
          <a:xfrm>
            <a:off x="5187820" y="3221779"/>
            <a:ext cx="1968760" cy="0"/>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2749424"/>
      </p:ext>
    </p:extLst>
  </p:cSld>
  <p:clrMapOvr>
    <a:masterClrMapping/>
  </p:clrMapOvr>
  <p:transition spd="med">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9144EA5-5F99-43E1-9853-96597629E39C}" type="slidenum">
              <a:rPr lang="id-ID" smtClean="0">
                <a:solidFill>
                  <a:srgbClr val="FFFFFF"/>
                </a:solidFill>
              </a:rPr>
              <a:pPr/>
              <a:t>31</a:t>
            </a:fld>
            <a:endParaRPr lang="id-ID" dirty="0">
              <a:solidFill>
                <a:srgbClr val="FFFFFF"/>
              </a:solidFill>
            </a:endParaRPr>
          </a:p>
        </p:txBody>
      </p:sp>
      <p:pic>
        <p:nvPicPr>
          <p:cNvPr id="4" name="Picture 3">
            <a:extLst>
              <a:ext uri="{FF2B5EF4-FFF2-40B4-BE49-F238E27FC236}">
                <a16:creationId xmlns:a16="http://schemas.microsoft.com/office/drawing/2014/main" id="{0D69AD90-D5A0-BA45-A5C2-0F003820FBF3}"/>
              </a:ext>
            </a:extLst>
          </p:cNvPr>
          <p:cNvPicPr>
            <a:picLocks noChangeAspect="1"/>
          </p:cNvPicPr>
          <p:nvPr/>
        </p:nvPicPr>
        <p:blipFill>
          <a:blip r:embed="rId3"/>
          <a:stretch>
            <a:fillRect/>
          </a:stretch>
        </p:blipFill>
        <p:spPr>
          <a:xfrm>
            <a:off x="214201" y="1262178"/>
            <a:ext cx="6739451" cy="4333643"/>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1A4776EF-6AF6-4677-A84B-8F8C9464F419}"/>
              </a:ext>
            </a:extLst>
          </p:cNvPr>
          <p:cNvSpPr/>
          <p:nvPr/>
        </p:nvSpPr>
        <p:spPr>
          <a:xfrm>
            <a:off x="7354328" y="-17829"/>
            <a:ext cx="4837672" cy="64099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bg1"/>
                </a:solidFill>
                <a:latin typeface="Times New Roman" panose="02020603050405020304" pitchFamily="18" charset="0"/>
                <a:cs typeface="Times New Roman" panose="02020603050405020304" pitchFamily="18" charset="0"/>
              </a:rPr>
              <a:t>BOND RATES </a:t>
            </a:r>
          </a:p>
          <a:p>
            <a:pPr algn="ctr"/>
            <a:r>
              <a:rPr lang="en-US" sz="4800" b="1" dirty="0">
                <a:solidFill>
                  <a:schemeClr val="bg1"/>
                </a:solidFill>
                <a:latin typeface="Times New Roman" panose="02020603050405020304" pitchFamily="18" charset="0"/>
                <a:cs typeface="Times New Roman" panose="02020603050405020304" pitchFamily="18" charset="0"/>
              </a:rPr>
              <a:t> </a:t>
            </a:r>
            <a:br>
              <a:rPr lang="en-US" sz="4800" dirty="0">
                <a:solidFill>
                  <a:schemeClr val="bg1"/>
                </a:solidFill>
                <a:latin typeface="Times New Roman" panose="02020603050405020304" pitchFamily="18" charset="0"/>
                <a:cs typeface="Times New Roman" panose="02020603050405020304" pitchFamily="18" charset="0"/>
              </a:rPr>
            </a:br>
            <a:r>
              <a:rPr lang="en-US" sz="3200" dirty="0">
                <a:solidFill>
                  <a:schemeClr val="bg1"/>
                </a:solidFill>
                <a:latin typeface="Times New Roman" panose="02020603050405020304" pitchFamily="18" charset="0"/>
                <a:cs typeface="Times New Roman" panose="02020603050405020304" pitchFamily="18" charset="0"/>
              </a:rPr>
              <a:t>2.24% Return on Investment for 1 year Bond </a:t>
            </a:r>
          </a:p>
          <a:p>
            <a:pPr algn="ctr"/>
            <a:endParaRPr lang="id-ID" dirty="0">
              <a:solidFill>
                <a:schemeClr val="bg1">
                  <a:lumMod val="65000"/>
                </a:schemeClr>
              </a:solidFill>
              <a:latin typeface="Lato" panose="020F0502020204030203" pitchFamily="34" charset="0"/>
            </a:endParaRPr>
          </a:p>
        </p:txBody>
      </p:sp>
    </p:spTree>
    <p:extLst>
      <p:ext uri="{BB962C8B-B14F-4D97-AF65-F5344CB8AC3E}">
        <p14:creationId xmlns:p14="http://schemas.microsoft.com/office/powerpoint/2010/main" val="460665737"/>
      </p:ext>
    </p:extLst>
  </p:cSld>
  <p:clrMapOvr>
    <a:masterClrMapping/>
  </p:clrMapOvr>
  <p:transition spd="med">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71051" y="1040458"/>
            <a:ext cx="9144000" cy="1938992"/>
          </a:xfrm>
          <a:prstGeom prst="rect">
            <a:avLst/>
          </a:prstGeom>
        </p:spPr>
        <p:txBody>
          <a:bodyPr wrap="square">
            <a:spAutoFit/>
          </a:bodyPr>
          <a:lstStyle/>
          <a:p>
            <a:pPr algn="ctr"/>
            <a:r>
              <a:rPr lang="en-US" sz="3600" dirty="0">
                <a:solidFill>
                  <a:schemeClr val="tx2"/>
                </a:solidFill>
              </a:rPr>
              <a:t>Jan 1</a:t>
            </a:r>
            <a:r>
              <a:rPr lang="en-US" sz="3600" baseline="30000" dirty="0">
                <a:solidFill>
                  <a:schemeClr val="tx2"/>
                </a:solidFill>
              </a:rPr>
              <a:t>st</a:t>
            </a:r>
            <a:r>
              <a:rPr lang="en-US" sz="3600" dirty="0">
                <a:solidFill>
                  <a:schemeClr val="tx2"/>
                </a:solidFill>
              </a:rPr>
              <a:t> 2019 - Dec 31</a:t>
            </a:r>
            <a:r>
              <a:rPr lang="en-US" sz="3600" baseline="30000" dirty="0">
                <a:solidFill>
                  <a:schemeClr val="tx2"/>
                </a:solidFill>
              </a:rPr>
              <a:t>st</a:t>
            </a:r>
            <a:r>
              <a:rPr lang="en-US" sz="3600" dirty="0">
                <a:solidFill>
                  <a:schemeClr val="tx2"/>
                </a:solidFill>
              </a:rPr>
              <a:t> 2019 </a:t>
            </a:r>
          </a:p>
          <a:p>
            <a:pPr algn="ctr"/>
            <a:r>
              <a:rPr lang="en-US" sz="3600" b="1" dirty="0">
                <a:solidFill>
                  <a:schemeClr val="tx2"/>
                </a:solidFill>
              </a:rPr>
              <a:t>Gain of (30%) </a:t>
            </a:r>
            <a:r>
              <a:rPr lang="en-US" sz="3600" dirty="0">
                <a:solidFill>
                  <a:schemeClr val="tx2"/>
                </a:solidFill>
              </a:rPr>
              <a:t>- Before Fees</a:t>
            </a:r>
          </a:p>
          <a:p>
            <a:pPr algn="ctr"/>
            <a:r>
              <a:rPr lang="en-US" sz="2400" dirty="0">
                <a:solidFill>
                  <a:schemeClr val="tx1">
                    <a:lumMod val="75000"/>
                    <a:lumOff val="25000"/>
                  </a:schemeClr>
                </a:solidFill>
                <a:latin typeface="Times New Roman" panose="02020603050405020304" pitchFamily="18" charset="0"/>
              </a:rPr>
              <a:t>  </a:t>
            </a:r>
          </a:p>
          <a:p>
            <a:pPr algn="ctr"/>
            <a:endParaRPr lang="en-US" sz="2400" dirty="0">
              <a:solidFill>
                <a:schemeClr val="tx1">
                  <a:lumMod val="75000"/>
                  <a:lumOff val="25000"/>
                </a:schemeClr>
              </a:solidFill>
              <a:latin typeface="Times New Roman" panose="02020603050405020304" pitchFamily="18" charset="0"/>
            </a:endParaRPr>
          </a:p>
        </p:txBody>
      </p:sp>
      <p:sp>
        <p:nvSpPr>
          <p:cNvPr id="4" name="Rectangle 3">
            <a:extLst>
              <a:ext uri="{FF2B5EF4-FFF2-40B4-BE49-F238E27FC236}">
                <a16:creationId xmlns:a16="http://schemas.microsoft.com/office/drawing/2014/main" id="{6481103B-820A-479D-9684-FE95B65D4529}"/>
              </a:ext>
            </a:extLst>
          </p:cNvPr>
          <p:cNvSpPr/>
          <p:nvPr/>
        </p:nvSpPr>
        <p:spPr>
          <a:xfrm>
            <a:off x="-9339" y="0"/>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latin typeface="Times New Roman" panose="02020603050405020304" pitchFamily="18" charset="0"/>
              </a:rPr>
              <a:t>S&amp;P 500: One Year Return</a:t>
            </a:r>
          </a:p>
        </p:txBody>
      </p:sp>
      <p:pic>
        <p:nvPicPr>
          <p:cNvPr id="3" name="Picture 2">
            <a:extLst>
              <a:ext uri="{FF2B5EF4-FFF2-40B4-BE49-F238E27FC236}">
                <a16:creationId xmlns:a16="http://schemas.microsoft.com/office/drawing/2014/main" id="{2ACF4209-87F3-2A4C-99DA-A0681265B922}"/>
              </a:ext>
            </a:extLst>
          </p:cNvPr>
          <p:cNvPicPr>
            <a:picLocks noChangeAspect="1"/>
          </p:cNvPicPr>
          <p:nvPr/>
        </p:nvPicPr>
        <p:blipFill>
          <a:blip r:embed="rId3"/>
          <a:stretch>
            <a:fillRect/>
          </a:stretch>
        </p:blipFill>
        <p:spPr>
          <a:xfrm>
            <a:off x="3103542" y="2750750"/>
            <a:ext cx="5879018" cy="3624549"/>
          </a:xfrm>
          <a:prstGeom prst="rect">
            <a:avLst/>
          </a:prstGeom>
        </p:spPr>
      </p:pic>
    </p:spTree>
    <p:extLst>
      <p:ext uri="{BB962C8B-B14F-4D97-AF65-F5344CB8AC3E}">
        <p14:creationId xmlns:p14="http://schemas.microsoft.com/office/powerpoint/2010/main" val="27273136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71051" y="1040458"/>
            <a:ext cx="9144000" cy="1938992"/>
          </a:xfrm>
          <a:prstGeom prst="rect">
            <a:avLst/>
          </a:prstGeom>
        </p:spPr>
        <p:txBody>
          <a:bodyPr wrap="square">
            <a:spAutoFit/>
          </a:bodyPr>
          <a:lstStyle/>
          <a:p>
            <a:pPr algn="ctr"/>
            <a:r>
              <a:rPr lang="en-US" sz="3600" dirty="0">
                <a:solidFill>
                  <a:schemeClr val="tx2"/>
                </a:solidFill>
              </a:rPr>
              <a:t>Jan 1</a:t>
            </a:r>
            <a:r>
              <a:rPr lang="en-US" sz="3600" baseline="30000" dirty="0">
                <a:solidFill>
                  <a:schemeClr val="tx2"/>
                </a:solidFill>
              </a:rPr>
              <a:t>st</a:t>
            </a:r>
            <a:r>
              <a:rPr lang="en-US" sz="3600" dirty="0">
                <a:solidFill>
                  <a:schemeClr val="tx2"/>
                </a:solidFill>
              </a:rPr>
              <a:t> 2018 - Dec 31</a:t>
            </a:r>
            <a:r>
              <a:rPr lang="en-US" sz="3600" baseline="30000" dirty="0">
                <a:solidFill>
                  <a:schemeClr val="tx2"/>
                </a:solidFill>
              </a:rPr>
              <a:t>st</a:t>
            </a:r>
            <a:r>
              <a:rPr lang="en-US" sz="3600" dirty="0">
                <a:solidFill>
                  <a:schemeClr val="tx2"/>
                </a:solidFill>
              </a:rPr>
              <a:t> 2018 </a:t>
            </a:r>
          </a:p>
          <a:p>
            <a:pPr algn="ctr"/>
            <a:r>
              <a:rPr lang="en-US" sz="3600" b="1" dirty="0">
                <a:solidFill>
                  <a:schemeClr val="tx2"/>
                </a:solidFill>
              </a:rPr>
              <a:t>Loss of (4.4%) </a:t>
            </a:r>
            <a:r>
              <a:rPr lang="en-US" sz="3600" dirty="0">
                <a:solidFill>
                  <a:schemeClr val="tx2"/>
                </a:solidFill>
              </a:rPr>
              <a:t>- Before Fees</a:t>
            </a:r>
          </a:p>
          <a:p>
            <a:pPr algn="ctr"/>
            <a:r>
              <a:rPr lang="en-US" sz="2400" dirty="0">
                <a:solidFill>
                  <a:schemeClr val="tx1">
                    <a:lumMod val="75000"/>
                    <a:lumOff val="25000"/>
                  </a:schemeClr>
                </a:solidFill>
                <a:latin typeface="Times New Roman" panose="02020603050405020304" pitchFamily="18" charset="0"/>
              </a:rPr>
              <a:t>  </a:t>
            </a:r>
          </a:p>
          <a:p>
            <a:pPr algn="ctr"/>
            <a:endParaRPr lang="en-US" sz="2400" dirty="0">
              <a:solidFill>
                <a:schemeClr val="tx1">
                  <a:lumMod val="75000"/>
                  <a:lumOff val="25000"/>
                </a:schemeClr>
              </a:solidFill>
              <a:latin typeface="Times New Roman" panose="02020603050405020304" pitchFamily="18" charset="0"/>
            </a:endParaRPr>
          </a:p>
        </p:txBody>
      </p:sp>
      <p:pic>
        <p:nvPicPr>
          <p:cNvPr id="2" name="Picture 1">
            <a:extLst>
              <a:ext uri="{FF2B5EF4-FFF2-40B4-BE49-F238E27FC236}">
                <a16:creationId xmlns:a16="http://schemas.microsoft.com/office/drawing/2014/main" id="{DAF64ECC-06C1-D444-9934-7FAEA149B374}"/>
              </a:ext>
            </a:extLst>
          </p:cNvPr>
          <p:cNvPicPr>
            <a:picLocks noChangeAspect="1"/>
          </p:cNvPicPr>
          <p:nvPr/>
        </p:nvPicPr>
        <p:blipFill>
          <a:blip r:embed="rId3"/>
          <a:stretch>
            <a:fillRect/>
          </a:stretch>
        </p:blipFill>
        <p:spPr>
          <a:xfrm>
            <a:off x="2642951" y="2318707"/>
            <a:ext cx="6906098" cy="4058847"/>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6481103B-820A-479D-9684-FE95B65D4529}"/>
              </a:ext>
            </a:extLst>
          </p:cNvPr>
          <p:cNvSpPr/>
          <p:nvPr/>
        </p:nvSpPr>
        <p:spPr>
          <a:xfrm>
            <a:off x="-9339" y="0"/>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latin typeface="Times New Roman" panose="02020603050405020304" pitchFamily="18" charset="0"/>
              </a:rPr>
              <a:t>S&amp;P 500: One Year Return</a:t>
            </a:r>
          </a:p>
        </p:txBody>
      </p:sp>
    </p:spTree>
    <p:extLst>
      <p:ext uri="{BB962C8B-B14F-4D97-AF65-F5344CB8AC3E}">
        <p14:creationId xmlns:p14="http://schemas.microsoft.com/office/powerpoint/2010/main" val="5194937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0" y="882375"/>
            <a:ext cx="9144000" cy="1446550"/>
          </a:xfrm>
          <a:prstGeom prst="rect">
            <a:avLst/>
          </a:prstGeom>
        </p:spPr>
        <p:txBody>
          <a:bodyPr wrap="square">
            <a:spAutoFit/>
          </a:bodyPr>
          <a:lstStyle/>
          <a:p>
            <a:pPr algn="ctr"/>
            <a:r>
              <a:rPr lang="en-US" sz="3200" dirty="0">
                <a:solidFill>
                  <a:schemeClr val="tx2"/>
                </a:solidFill>
              </a:rPr>
              <a:t>Jan 1</a:t>
            </a:r>
            <a:r>
              <a:rPr lang="en-US" sz="3200" baseline="30000" dirty="0">
                <a:solidFill>
                  <a:schemeClr val="tx2"/>
                </a:solidFill>
              </a:rPr>
              <a:t>st</a:t>
            </a:r>
            <a:r>
              <a:rPr lang="en-US" sz="3200" dirty="0">
                <a:solidFill>
                  <a:schemeClr val="tx2"/>
                </a:solidFill>
              </a:rPr>
              <a:t> 2014 - Dec 31</a:t>
            </a:r>
            <a:r>
              <a:rPr lang="en-US" sz="3200" baseline="30000" dirty="0">
                <a:solidFill>
                  <a:schemeClr val="tx2"/>
                </a:solidFill>
              </a:rPr>
              <a:t>st</a:t>
            </a:r>
            <a:r>
              <a:rPr lang="en-US" sz="3200" dirty="0">
                <a:solidFill>
                  <a:schemeClr val="tx2"/>
                </a:solidFill>
              </a:rPr>
              <a:t> 2019 </a:t>
            </a:r>
          </a:p>
          <a:p>
            <a:pPr algn="ctr"/>
            <a:r>
              <a:rPr lang="en-US" sz="3200" b="1" dirty="0">
                <a:solidFill>
                  <a:schemeClr val="tx2"/>
                </a:solidFill>
              </a:rPr>
              <a:t>Avg. Gain of 12.58% Per Year    </a:t>
            </a:r>
          </a:p>
          <a:p>
            <a:pPr algn="ctr"/>
            <a:endParaRPr lang="en-US" sz="2400" dirty="0">
              <a:solidFill>
                <a:schemeClr val="tx1">
                  <a:lumMod val="75000"/>
                  <a:lumOff val="25000"/>
                </a:schemeClr>
              </a:solidFill>
              <a:latin typeface="Times New Roman" panose="02020603050405020304" pitchFamily="18" charset="0"/>
            </a:endParaRPr>
          </a:p>
        </p:txBody>
      </p:sp>
      <p:sp>
        <p:nvSpPr>
          <p:cNvPr id="7" name="Rectangle 6">
            <a:extLst>
              <a:ext uri="{FF2B5EF4-FFF2-40B4-BE49-F238E27FC236}">
                <a16:creationId xmlns:a16="http://schemas.microsoft.com/office/drawing/2014/main" id="{2A74AA25-4A02-4088-8BB2-0C56B5F3F272}"/>
              </a:ext>
            </a:extLst>
          </p:cNvPr>
          <p:cNvSpPr/>
          <p:nvPr/>
        </p:nvSpPr>
        <p:spPr>
          <a:xfrm>
            <a:off x="-9339" y="0"/>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latin typeface="Times New Roman" panose="02020603050405020304" pitchFamily="18" charset="0"/>
              </a:rPr>
              <a:t>S&amp;P 500: Last 6 Year Return</a:t>
            </a:r>
          </a:p>
        </p:txBody>
      </p:sp>
      <p:pic>
        <p:nvPicPr>
          <p:cNvPr id="4" name="Picture 3">
            <a:extLst>
              <a:ext uri="{FF2B5EF4-FFF2-40B4-BE49-F238E27FC236}">
                <a16:creationId xmlns:a16="http://schemas.microsoft.com/office/drawing/2014/main" id="{CC830CBE-7BFE-4343-975E-FA4F122EA551}"/>
              </a:ext>
            </a:extLst>
          </p:cNvPr>
          <p:cNvPicPr>
            <a:picLocks noChangeAspect="1"/>
          </p:cNvPicPr>
          <p:nvPr/>
        </p:nvPicPr>
        <p:blipFill>
          <a:blip r:embed="rId3"/>
          <a:stretch>
            <a:fillRect/>
          </a:stretch>
        </p:blipFill>
        <p:spPr>
          <a:xfrm>
            <a:off x="3745652" y="2068454"/>
            <a:ext cx="8080587" cy="4258485"/>
          </a:xfrm>
          <a:prstGeom prst="rect">
            <a:avLst/>
          </a:prstGeom>
        </p:spPr>
      </p:pic>
      <p:pic>
        <p:nvPicPr>
          <p:cNvPr id="2" name="Picture 1">
            <a:extLst>
              <a:ext uri="{FF2B5EF4-FFF2-40B4-BE49-F238E27FC236}">
                <a16:creationId xmlns:a16="http://schemas.microsoft.com/office/drawing/2014/main" id="{0B36B09C-351E-6C45-A9B3-B6846B03FD87}"/>
              </a:ext>
            </a:extLst>
          </p:cNvPr>
          <p:cNvPicPr>
            <a:picLocks noChangeAspect="1"/>
          </p:cNvPicPr>
          <p:nvPr/>
        </p:nvPicPr>
        <p:blipFill>
          <a:blip r:embed="rId4"/>
          <a:stretch>
            <a:fillRect/>
          </a:stretch>
        </p:blipFill>
        <p:spPr>
          <a:xfrm>
            <a:off x="265848" y="3742568"/>
            <a:ext cx="4586332" cy="12003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04889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59099" y="882375"/>
            <a:ext cx="10622604" cy="1446550"/>
          </a:xfrm>
          <a:prstGeom prst="rect">
            <a:avLst/>
          </a:prstGeom>
        </p:spPr>
        <p:txBody>
          <a:bodyPr wrap="square">
            <a:spAutoFit/>
          </a:bodyPr>
          <a:lstStyle/>
          <a:p>
            <a:pPr algn="ctr"/>
            <a:r>
              <a:rPr lang="en-US" sz="3200" dirty="0">
                <a:solidFill>
                  <a:schemeClr val="tx2"/>
                </a:solidFill>
              </a:rPr>
              <a:t>Jan 1 2010 – Dec 31</a:t>
            </a:r>
            <a:r>
              <a:rPr lang="en-US" sz="3200" baseline="30000" dirty="0">
                <a:solidFill>
                  <a:schemeClr val="tx2"/>
                </a:solidFill>
              </a:rPr>
              <a:t>st</a:t>
            </a:r>
            <a:r>
              <a:rPr lang="en-US" sz="3200" dirty="0">
                <a:solidFill>
                  <a:schemeClr val="tx2"/>
                </a:solidFill>
              </a:rPr>
              <a:t> 2019  </a:t>
            </a:r>
          </a:p>
          <a:p>
            <a:pPr algn="ctr"/>
            <a:r>
              <a:rPr lang="en-US" sz="3200" b="1" dirty="0">
                <a:solidFill>
                  <a:schemeClr val="tx2"/>
                </a:solidFill>
              </a:rPr>
              <a:t>Avg. Gross ROI Per Year</a:t>
            </a:r>
          </a:p>
          <a:p>
            <a:pPr algn="ctr"/>
            <a:endParaRPr lang="en-US" sz="2400" dirty="0">
              <a:solidFill>
                <a:schemeClr val="tx1">
                  <a:lumMod val="75000"/>
                  <a:lumOff val="25000"/>
                </a:schemeClr>
              </a:solidFill>
              <a:latin typeface="Times New Roman" panose="02020603050405020304" pitchFamily="18" charset="0"/>
            </a:endParaRPr>
          </a:p>
        </p:txBody>
      </p:sp>
      <p:sp>
        <p:nvSpPr>
          <p:cNvPr id="8" name="Rectangle 7">
            <a:extLst>
              <a:ext uri="{FF2B5EF4-FFF2-40B4-BE49-F238E27FC236}">
                <a16:creationId xmlns:a16="http://schemas.microsoft.com/office/drawing/2014/main" id="{3F8DEF4C-2CB2-4D84-B871-730356337965}"/>
              </a:ext>
            </a:extLst>
          </p:cNvPr>
          <p:cNvSpPr/>
          <p:nvPr/>
        </p:nvSpPr>
        <p:spPr>
          <a:xfrm>
            <a:off x="-9339" y="0"/>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latin typeface="Times New Roman" panose="02020603050405020304" pitchFamily="18" charset="0"/>
              </a:rPr>
              <a:t>S&amp;P 500: Last 10 Years Return</a:t>
            </a:r>
          </a:p>
        </p:txBody>
      </p:sp>
      <p:sp>
        <p:nvSpPr>
          <p:cNvPr id="3" name="TextBox 2">
            <a:extLst>
              <a:ext uri="{FF2B5EF4-FFF2-40B4-BE49-F238E27FC236}">
                <a16:creationId xmlns:a16="http://schemas.microsoft.com/office/drawing/2014/main" id="{9ECA9DF6-D52B-7540-8334-CC3B5DCC6199}"/>
              </a:ext>
            </a:extLst>
          </p:cNvPr>
          <p:cNvSpPr txBox="1"/>
          <p:nvPr/>
        </p:nvSpPr>
        <p:spPr>
          <a:xfrm>
            <a:off x="2033195" y="1968649"/>
            <a:ext cx="7503658" cy="4339650"/>
          </a:xfrm>
          <a:prstGeom prst="rect">
            <a:avLst/>
          </a:prstGeom>
          <a:noFill/>
        </p:spPr>
        <p:txBody>
          <a:bodyPr wrap="square" rtlCol="0">
            <a:spAutoFit/>
          </a:bodyPr>
          <a:lstStyle/>
          <a:p>
            <a:pPr marL="800100" lvl="1" indent="-342900">
              <a:buAutoNum type="arabicPlain" startAt="2010"/>
            </a:pPr>
            <a:r>
              <a:rPr lang="en-US" dirty="0"/>
              <a:t>    		   12.78</a:t>
            </a:r>
          </a:p>
          <a:p>
            <a:pPr marL="800100" lvl="1" indent="-342900">
              <a:buAutoNum type="arabicPlain" startAt="2010"/>
            </a:pPr>
            <a:r>
              <a:rPr lang="en-US" dirty="0"/>
              <a:t>                                      0.00</a:t>
            </a:r>
          </a:p>
          <a:p>
            <a:pPr marL="800100" lvl="1" indent="-342900">
              <a:buAutoNum type="arabicPlain" startAt="2010"/>
            </a:pPr>
            <a:r>
              <a:rPr lang="en-US" dirty="0"/>
              <a:t>                                      13.41</a:t>
            </a:r>
          </a:p>
          <a:p>
            <a:pPr marL="800100" lvl="1" indent="-342900">
              <a:buAutoNum type="arabicPlain" startAt="2010"/>
            </a:pPr>
            <a:r>
              <a:rPr lang="en-US" dirty="0"/>
              <a:t>                                      29.60 </a:t>
            </a:r>
          </a:p>
          <a:p>
            <a:pPr marL="800100" lvl="1" indent="-342900">
              <a:buAutoNum type="arabicPlain" startAt="2010"/>
            </a:pPr>
            <a:r>
              <a:rPr lang="en-US" dirty="0"/>
              <a:t>                                      11.39 </a:t>
            </a:r>
          </a:p>
          <a:p>
            <a:pPr marL="800100" lvl="1" indent="-342900">
              <a:buAutoNum type="arabicPlain" startAt="2010"/>
            </a:pPr>
            <a:r>
              <a:rPr lang="en-US" dirty="0"/>
              <a:t>                                      -0.73</a:t>
            </a:r>
          </a:p>
          <a:p>
            <a:pPr marL="800100" lvl="1" indent="-342900">
              <a:buAutoNum type="arabicPlain" startAt="2010"/>
            </a:pPr>
            <a:r>
              <a:rPr lang="en-US" dirty="0"/>
              <a:t>                                     9.54</a:t>
            </a:r>
          </a:p>
          <a:p>
            <a:pPr marL="800100" lvl="1" indent="-342900">
              <a:buAutoNum type="arabicPlain" startAt="2010"/>
            </a:pPr>
            <a:r>
              <a:rPr lang="en-US" dirty="0"/>
              <a:t>                                     19.42</a:t>
            </a:r>
          </a:p>
          <a:p>
            <a:pPr marL="800100" lvl="1" indent="-342900">
              <a:buAutoNum type="arabicPlain" startAt="2010"/>
            </a:pPr>
            <a:r>
              <a:rPr lang="en-US" dirty="0"/>
              <a:t>                                     -6.42</a:t>
            </a:r>
          </a:p>
          <a:p>
            <a:pPr marL="800100" lvl="1" indent="-342900">
              <a:buAutoNum type="arabicPlain" startAt="2010"/>
            </a:pPr>
            <a:r>
              <a:rPr lang="en-US" dirty="0"/>
              <a:t>                                     28.88</a:t>
            </a:r>
          </a:p>
          <a:p>
            <a:pPr marL="800100" lvl="1" indent="-342900">
              <a:buAutoNum type="arabicPlain" startAt="2010"/>
            </a:pPr>
            <a:r>
              <a:rPr lang="en-US" dirty="0"/>
              <a:t>                                     -3.17</a:t>
            </a:r>
          </a:p>
          <a:p>
            <a:pPr marL="800100" lvl="1" indent="-342900">
              <a:buAutoNum type="arabicPlain" startAt="2010"/>
            </a:pPr>
            <a:endParaRPr lang="en-US" dirty="0"/>
          </a:p>
          <a:p>
            <a:pPr lvl="1"/>
            <a:r>
              <a:rPr lang="en-US" dirty="0"/>
              <a:t>**Removing 2020 </a:t>
            </a:r>
          </a:p>
          <a:p>
            <a:pPr lvl="1"/>
            <a:r>
              <a:rPr lang="en-US" sz="2400" b="1" i="1" u="sng" dirty="0"/>
              <a:t>**Avg. annualized = 	11.78% Before Fees </a:t>
            </a:r>
          </a:p>
          <a:p>
            <a:pPr lvl="1"/>
            <a:r>
              <a:rPr lang="en-US" dirty="0"/>
              <a:t>**In the longest economic expansion in history </a:t>
            </a:r>
          </a:p>
        </p:txBody>
      </p:sp>
    </p:spTree>
    <p:extLst>
      <p:ext uri="{BB962C8B-B14F-4D97-AF65-F5344CB8AC3E}">
        <p14:creationId xmlns:p14="http://schemas.microsoft.com/office/powerpoint/2010/main" val="18316485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7395" y="2715379"/>
            <a:ext cx="7420115" cy="4319903"/>
          </a:xfrm>
        </p:spPr>
        <p:txBody>
          <a:bodyPr vert="horz" lIns="121917" tIns="60959" rIns="121917" bIns="60959" rtlCol="0">
            <a:normAutofit/>
          </a:bodyPr>
          <a:lstStyle/>
          <a:p>
            <a:pPr marL="457200" lvl="1" indent="0" algn="ctr">
              <a:buNone/>
            </a:pPr>
            <a:r>
              <a:rPr lang="en-US" sz="3200" dirty="0">
                <a:solidFill>
                  <a:schemeClr val="accent6"/>
                </a:solidFill>
              </a:rPr>
              <a:t>“96% of actively managed mutual funds and money managers underperform the Index (S&amp;P500, Bond Index, etc.).”</a:t>
            </a:r>
          </a:p>
          <a:p>
            <a:pPr marL="457200" lvl="1" indent="0">
              <a:buNone/>
            </a:pPr>
            <a:endParaRPr lang="en-US" sz="2000" dirty="0">
              <a:solidFill>
                <a:schemeClr val="accent6"/>
              </a:solidFill>
            </a:endParaRPr>
          </a:p>
          <a:p>
            <a:pPr marL="457200" lvl="1" indent="0" algn="ctr">
              <a:buNone/>
            </a:pPr>
            <a:r>
              <a:rPr lang="en-US" sz="2000" b="1" dirty="0">
                <a:solidFill>
                  <a:schemeClr val="accent6"/>
                </a:solidFill>
              </a:rPr>
              <a:t>-David Swenson, Yale Endowment Fund Manager,</a:t>
            </a:r>
          </a:p>
          <a:p>
            <a:pPr marL="457200" lvl="1" indent="0" algn="ctr">
              <a:buNone/>
            </a:pPr>
            <a:r>
              <a:rPr lang="en-US" sz="2000" b="1" dirty="0">
                <a:solidFill>
                  <a:schemeClr val="accent6"/>
                </a:solidFill>
              </a:rPr>
              <a:t>who grew Yale’s Endowment from $1B to </a:t>
            </a:r>
            <a:r>
              <a:rPr lang="en-US" sz="2000" b="1" u="sng" dirty="0">
                <a:solidFill>
                  <a:schemeClr val="accent6"/>
                </a:solidFill>
              </a:rPr>
              <a:t>$25B</a:t>
            </a:r>
          </a:p>
          <a:p>
            <a:pPr marL="457200" lvl="1" indent="0">
              <a:buNone/>
            </a:pPr>
            <a:endParaRPr lang="en-US" sz="2000" dirty="0">
              <a:solidFill>
                <a:schemeClr val="accent6"/>
              </a:solidFill>
            </a:endParaRPr>
          </a:p>
          <a:p>
            <a:pPr marL="457200" lvl="1" indent="0" algn="ctr">
              <a:buNone/>
            </a:pPr>
            <a:r>
              <a:rPr lang="en-US" sz="2800" i="1" dirty="0">
                <a:solidFill>
                  <a:schemeClr val="accent6"/>
                </a:solidFill>
              </a:rPr>
              <a:t>Mutual Fund = “Fee Factory”</a:t>
            </a:r>
          </a:p>
          <a:p>
            <a:pPr marL="457200" lvl="1" indent="0">
              <a:buNone/>
            </a:pPr>
            <a:endParaRPr lang="en-US" sz="2000" dirty="0"/>
          </a:p>
        </p:txBody>
      </p:sp>
      <p:pic>
        <p:nvPicPr>
          <p:cNvPr id="5" name="Picture 4"/>
          <p:cNvPicPr>
            <a:picLocks noChangeAspect="1"/>
          </p:cNvPicPr>
          <p:nvPr/>
        </p:nvPicPr>
        <p:blipFill>
          <a:blip r:embed="rId2"/>
          <a:stretch>
            <a:fillRect/>
          </a:stretch>
        </p:blipFill>
        <p:spPr>
          <a:xfrm>
            <a:off x="8958304" y="2389145"/>
            <a:ext cx="2892213" cy="4334933"/>
          </a:xfrm>
          <a:prstGeom prst="rect">
            <a:avLst/>
          </a:prstGeom>
        </p:spPr>
      </p:pic>
      <p:sp>
        <p:nvSpPr>
          <p:cNvPr id="6" name="Rectangle 5">
            <a:extLst>
              <a:ext uri="{FF2B5EF4-FFF2-40B4-BE49-F238E27FC236}">
                <a16:creationId xmlns:a16="http://schemas.microsoft.com/office/drawing/2014/main" id="{20B33B08-854A-447F-9E49-6C38D24CB3B9}"/>
              </a:ext>
            </a:extLst>
          </p:cNvPr>
          <p:cNvSpPr/>
          <p:nvPr/>
        </p:nvSpPr>
        <p:spPr>
          <a:xfrm>
            <a:off x="0" y="0"/>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latin typeface="Times New Roman" panose="02020603050405020304" pitchFamily="18" charset="0"/>
              </a:rPr>
              <a:t>Mutual Funds &amp; 401K Plans</a:t>
            </a:r>
          </a:p>
        </p:txBody>
      </p:sp>
      <p:grpSp>
        <p:nvGrpSpPr>
          <p:cNvPr id="8" name="Group 7">
            <a:extLst>
              <a:ext uri="{FF2B5EF4-FFF2-40B4-BE49-F238E27FC236}">
                <a16:creationId xmlns:a16="http://schemas.microsoft.com/office/drawing/2014/main" id="{8B301C0B-81AF-4237-9461-609B2366B390}"/>
              </a:ext>
            </a:extLst>
          </p:cNvPr>
          <p:cNvGrpSpPr/>
          <p:nvPr/>
        </p:nvGrpSpPr>
        <p:grpSpPr>
          <a:xfrm>
            <a:off x="1253828" y="1016630"/>
            <a:ext cx="9684344" cy="1284759"/>
            <a:chOff x="5956964" y="1745277"/>
            <a:chExt cx="6477092" cy="3402046"/>
          </a:xfrm>
        </p:grpSpPr>
        <p:sp>
          <p:nvSpPr>
            <p:cNvPr id="9" name="Rectangle 8">
              <a:extLst>
                <a:ext uri="{FF2B5EF4-FFF2-40B4-BE49-F238E27FC236}">
                  <a16:creationId xmlns:a16="http://schemas.microsoft.com/office/drawing/2014/main" id="{02F14FF7-6651-4886-ACBF-F36DBEF40BCB}"/>
                </a:ext>
              </a:extLst>
            </p:cNvPr>
            <p:cNvSpPr/>
            <p:nvPr/>
          </p:nvSpPr>
          <p:spPr>
            <a:xfrm>
              <a:off x="5956964" y="1745277"/>
              <a:ext cx="6477092" cy="3402046"/>
            </a:xfrm>
            <a:prstGeom prst="rect">
              <a:avLst/>
            </a:prstGeom>
            <a:solidFill>
              <a:schemeClr val="accent5">
                <a:lumMod val="90000"/>
                <a:alpha val="90000"/>
              </a:schemeClr>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10" name="Rectangle 9">
              <a:extLst>
                <a:ext uri="{FF2B5EF4-FFF2-40B4-BE49-F238E27FC236}">
                  <a16:creationId xmlns:a16="http://schemas.microsoft.com/office/drawing/2014/main" id="{659C31DD-F312-48A5-9291-0D6A60BAA4B9}"/>
                </a:ext>
              </a:extLst>
            </p:cNvPr>
            <p:cNvSpPr/>
            <p:nvPr/>
          </p:nvSpPr>
          <p:spPr>
            <a:xfrm>
              <a:off x="9010780" y="2011854"/>
              <a:ext cx="184731" cy="707886"/>
            </a:xfrm>
            <a:prstGeom prst="rect">
              <a:avLst/>
            </a:prstGeom>
          </p:spPr>
          <p:txBody>
            <a:bodyPr wrap="none">
              <a:spAutoFit/>
            </a:bodyPr>
            <a:lstStyle/>
            <a:p>
              <a:pPr algn="ctr"/>
              <a:endParaRPr lang="en-US" sz="4000" dirty="0">
                <a:solidFill>
                  <a:schemeClr val="bg1"/>
                </a:solidFill>
                <a:latin typeface="Times New Roman" panose="02020603050405020304" pitchFamily="18" charset="0"/>
                <a:cs typeface="Times New Roman" panose="02020603050405020304" pitchFamily="18" charset="0"/>
              </a:endParaRPr>
            </a:p>
          </p:txBody>
        </p:sp>
      </p:grpSp>
      <p:sp>
        <p:nvSpPr>
          <p:cNvPr id="11" name="Content Placeholder 2">
            <a:extLst>
              <a:ext uri="{FF2B5EF4-FFF2-40B4-BE49-F238E27FC236}">
                <a16:creationId xmlns:a16="http://schemas.microsoft.com/office/drawing/2014/main" id="{671ED5D8-CDFE-4B86-8A1E-F623EA59F2F5}"/>
              </a:ext>
            </a:extLst>
          </p:cNvPr>
          <p:cNvSpPr txBox="1">
            <a:spLocks/>
          </p:cNvSpPr>
          <p:nvPr/>
        </p:nvSpPr>
        <p:spPr>
          <a:xfrm>
            <a:off x="1253828" y="1171411"/>
            <a:ext cx="9547911" cy="3385200"/>
          </a:xfr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1701" lvl="3" indent="0" algn="ctr">
              <a:spcBef>
                <a:spcPts val="267"/>
              </a:spcBef>
              <a:buSzPct val="100000"/>
              <a:buFont typeface="Arial" panose="020B0604020202020204" pitchFamily="34" charset="0"/>
              <a:buNone/>
            </a:pPr>
            <a:r>
              <a:rPr lang="en-US" sz="3600" b="1" i="1" dirty="0">
                <a:solidFill>
                  <a:schemeClr val="accent6">
                    <a:lumMod val="75000"/>
                  </a:schemeClr>
                </a:solidFill>
                <a:cs typeface="Times New Roman" panose="02020603050405020304" pitchFamily="18" charset="0"/>
              </a:rPr>
              <a:t>Myth:</a:t>
            </a:r>
            <a:r>
              <a:rPr lang="en-US" sz="3600" i="1" dirty="0">
                <a:solidFill>
                  <a:schemeClr val="accent6">
                    <a:lumMod val="75000"/>
                  </a:schemeClr>
                </a:solidFill>
                <a:cs typeface="Times New Roman" panose="02020603050405020304" pitchFamily="18" charset="0"/>
              </a:rPr>
              <a:t> “Invest in mutual funds…</a:t>
            </a:r>
          </a:p>
          <a:p>
            <a:pPr marL="611701" lvl="3" indent="0" algn="ctr">
              <a:spcBef>
                <a:spcPts val="267"/>
              </a:spcBef>
              <a:buSzPct val="100000"/>
              <a:buFont typeface="Arial" panose="020B0604020202020204" pitchFamily="34" charset="0"/>
              <a:buNone/>
            </a:pPr>
            <a:r>
              <a:rPr lang="en-US" sz="3600" i="1" dirty="0">
                <a:solidFill>
                  <a:schemeClr val="accent6">
                    <a:lumMod val="75000"/>
                  </a:schemeClr>
                </a:solidFill>
                <a:cs typeface="Times New Roman" panose="02020603050405020304" pitchFamily="18" charset="0"/>
              </a:rPr>
              <a:t>and beat the market.”</a:t>
            </a:r>
          </a:p>
        </p:txBody>
      </p:sp>
    </p:spTree>
    <p:extLst>
      <p:ext uri="{BB962C8B-B14F-4D97-AF65-F5344CB8AC3E}">
        <p14:creationId xmlns:p14="http://schemas.microsoft.com/office/powerpoint/2010/main" val="18328563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8EAEDA5-4B8C-4385-8D52-786B40893EB3}"/>
              </a:ext>
            </a:extLst>
          </p:cNvPr>
          <p:cNvGrpSpPr/>
          <p:nvPr/>
        </p:nvGrpSpPr>
        <p:grpSpPr>
          <a:xfrm>
            <a:off x="817219" y="2127927"/>
            <a:ext cx="10286209" cy="1284759"/>
            <a:chOff x="5956964" y="1745277"/>
            <a:chExt cx="6477092" cy="3402046"/>
          </a:xfrm>
        </p:grpSpPr>
        <p:sp>
          <p:nvSpPr>
            <p:cNvPr id="9" name="Rectangle 8">
              <a:extLst>
                <a:ext uri="{FF2B5EF4-FFF2-40B4-BE49-F238E27FC236}">
                  <a16:creationId xmlns:a16="http://schemas.microsoft.com/office/drawing/2014/main" id="{A386AD23-96E9-435D-9685-7C82531492A1}"/>
                </a:ext>
              </a:extLst>
            </p:cNvPr>
            <p:cNvSpPr/>
            <p:nvPr/>
          </p:nvSpPr>
          <p:spPr>
            <a:xfrm>
              <a:off x="5956964" y="1745277"/>
              <a:ext cx="6477092" cy="3402046"/>
            </a:xfrm>
            <a:prstGeom prst="rect">
              <a:avLst/>
            </a:prstGeom>
            <a:solidFill>
              <a:schemeClr val="accent5">
                <a:lumMod val="90000"/>
                <a:alpha val="90000"/>
              </a:schemeClr>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10" name="Rectangle 9">
              <a:extLst>
                <a:ext uri="{FF2B5EF4-FFF2-40B4-BE49-F238E27FC236}">
                  <a16:creationId xmlns:a16="http://schemas.microsoft.com/office/drawing/2014/main" id="{45510110-68CE-47F5-8950-5CE29D4AAACD}"/>
                </a:ext>
              </a:extLst>
            </p:cNvPr>
            <p:cNvSpPr/>
            <p:nvPr/>
          </p:nvSpPr>
          <p:spPr>
            <a:xfrm>
              <a:off x="9010780" y="2011854"/>
              <a:ext cx="184731" cy="707886"/>
            </a:xfrm>
            <a:prstGeom prst="rect">
              <a:avLst/>
            </a:prstGeom>
          </p:spPr>
          <p:txBody>
            <a:bodyPr wrap="none">
              <a:spAutoFit/>
            </a:bodyPr>
            <a:lstStyle/>
            <a:p>
              <a:pPr algn="ctr"/>
              <a:endParaRPr lang="en-US" sz="4000" dirty="0">
                <a:solidFill>
                  <a:schemeClr val="bg1"/>
                </a:solidFill>
                <a:latin typeface="Times New Roman" panose="02020603050405020304" pitchFamily="18" charset="0"/>
                <a:cs typeface="Times New Roman" panose="02020603050405020304" pitchFamily="18" charset="0"/>
              </a:endParaRPr>
            </a:p>
          </p:txBody>
        </p:sp>
      </p:grpSp>
      <p:sp>
        <p:nvSpPr>
          <p:cNvPr id="3" name="Content Placeholder 2"/>
          <p:cNvSpPr>
            <a:spLocks noGrp="1"/>
          </p:cNvSpPr>
          <p:nvPr>
            <p:ph idx="1"/>
          </p:nvPr>
        </p:nvSpPr>
        <p:spPr>
          <a:xfrm>
            <a:off x="835897" y="1341431"/>
            <a:ext cx="10538883" cy="4863426"/>
          </a:xfrm>
        </p:spPr>
        <p:txBody>
          <a:bodyPr vert="horz" lIns="121917" tIns="60959" rIns="121917" bIns="60959" rtlCol="0">
            <a:normAutofit lnSpcReduction="10000"/>
          </a:bodyPr>
          <a:lstStyle/>
          <a:p>
            <a:pPr marL="0" indent="0">
              <a:buNone/>
            </a:pPr>
            <a:r>
              <a:rPr lang="en-US" sz="2400" dirty="0">
                <a:solidFill>
                  <a:schemeClr val="accent6"/>
                </a:solidFill>
              </a:rPr>
              <a:t>According to </a:t>
            </a:r>
            <a:r>
              <a:rPr lang="en-US" sz="2400" b="1" dirty="0">
                <a:solidFill>
                  <a:schemeClr val="accent6"/>
                </a:solidFill>
              </a:rPr>
              <a:t>DALBAR</a:t>
            </a:r>
            <a:r>
              <a:rPr lang="en-US" sz="2400" dirty="0">
                <a:solidFill>
                  <a:schemeClr val="accent6"/>
                </a:solidFill>
              </a:rPr>
              <a:t>, the financial community’s leading independent research firm, founded in 1976: </a:t>
            </a:r>
          </a:p>
          <a:p>
            <a:pPr marL="0" indent="0">
              <a:buNone/>
            </a:pPr>
            <a:endParaRPr lang="en-US" sz="2400" dirty="0">
              <a:solidFill>
                <a:schemeClr val="accent6"/>
              </a:solidFill>
            </a:endParaRPr>
          </a:p>
          <a:p>
            <a:pPr marL="0" indent="0">
              <a:buNone/>
            </a:pPr>
            <a:r>
              <a:rPr lang="en-US" sz="2400" i="1" dirty="0">
                <a:solidFill>
                  <a:schemeClr val="accent6"/>
                </a:solidFill>
              </a:rPr>
              <a:t>Over a 30 year period from 1985 – 2015, the S&amp;P 500 Index returned an average annual return of </a:t>
            </a:r>
            <a:r>
              <a:rPr lang="en-US" sz="2400" b="1" i="1" dirty="0">
                <a:solidFill>
                  <a:schemeClr val="accent6"/>
                </a:solidFill>
              </a:rPr>
              <a:t>10.28%</a:t>
            </a:r>
            <a:r>
              <a:rPr lang="en-US" sz="2400" i="1" dirty="0">
                <a:solidFill>
                  <a:schemeClr val="accent6"/>
                </a:solidFill>
              </a:rPr>
              <a:t> per year, while </a:t>
            </a:r>
            <a:r>
              <a:rPr lang="en-US" sz="2400" b="1" i="1" dirty="0">
                <a:solidFill>
                  <a:schemeClr val="accent6"/>
                </a:solidFill>
              </a:rPr>
              <a:t>the average investor made just 3.66 %.</a:t>
            </a:r>
          </a:p>
          <a:p>
            <a:pPr marL="0" indent="0">
              <a:buNone/>
            </a:pPr>
            <a:endParaRPr lang="en-US" sz="2400" dirty="0">
              <a:solidFill>
                <a:schemeClr val="accent6"/>
              </a:solidFill>
            </a:endParaRPr>
          </a:p>
          <a:p>
            <a:pPr marL="0" indent="0">
              <a:buNone/>
            </a:pPr>
            <a:endParaRPr lang="en-US" sz="2400" dirty="0">
              <a:solidFill>
                <a:schemeClr val="accent6"/>
              </a:solidFill>
            </a:endParaRPr>
          </a:p>
          <a:p>
            <a:pPr marL="0" indent="0">
              <a:buNone/>
            </a:pPr>
            <a:r>
              <a:rPr lang="en-US" sz="2400" b="1" dirty="0">
                <a:solidFill>
                  <a:schemeClr val="accent6"/>
                </a:solidFill>
              </a:rPr>
              <a:t>Why? </a:t>
            </a:r>
          </a:p>
          <a:p>
            <a:pPr lvl="1"/>
            <a:r>
              <a:rPr lang="en-US" sz="2000" dirty="0">
                <a:solidFill>
                  <a:schemeClr val="accent6"/>
                </a:solidFill>
              </a:rPr>
              <a:t>Lack of investor clarity/insight on market timing</a:t>
            </a:r>
          </a:p>
          <a:p>
            <a:pPr lvl="1"/>
            <a:r>
              <a:rPr lang="en-US" sz="2000" dirty="0">
                <a:solidFill>
                  <a:schemeClr val="accent6"/>
                </a:solidFill>
              </a:rPr>
              <a:t>Fees (avg 3.12%, according to </a:t>
            </a:r>
            <a:r>
              <a:rPr lang="en-US" sz="2000" i="1" dirty="0">
                <a:solidFill>
                  <a:schemeClr val="accent6"/>
                </a:solidFill>
              </a:rPr>
              <a:t>Forbes</a:t>
            </a:r>
            <a:r>
              <a:rPr lang="en-US" sz="2000" dirty="0">
                <a:solidFill>
                  <a:schemeClr val="accent6"/>
                </a:solidFill>
              </a:rPr>
              <a:t>)</a:t>
            </a:r>
          </a:p>
          <a:p>
            <a:pPr lvl="1"/>
            <a:r>
              <a:rPr lang="en-US" sz="2000" dirty="0">
                <a:solidFill>
                  <a:schemeClr val="accent6"/>
                </a:solidFill>
              </a:rPr>
              <a:t>Churn</a:t>
            </a:r>
          </a:p>
          <a:p>
            <a:pPr lvl="1"/>
            <a:r>
              <a:rPr lang="en-US" sz="2000" dirty="0">
                <a:solidFill>
                  <a:schemeClr val="accent6"/>
                </a:solidFill>
              </a:rPr>
              <a:t>Buying &amp; Selling</a:t>
            </a:r>
          </a:p>
          <a:p>
            <a:pPr lvl="1"/>
            <a:r>
              <a:rPr lang="en-US" sz="2000" dirty="0">
                <a:solidFill>
                  <a:schemeClr val="accent6"/>
                </a:solidFill>
              </a:rPr>
              <a:t>Underperforming mutual funds</a:t>
            </a:r>
            <a:endParaRPr lang="en-US" dirty="0">
              <a:solidFill>
                <a:schemeClr val="accent6"/>
              </a:solidFill>
            </a:endParaRPr>
          </a:p>
          <a:p>
            <a:pPr marL="457178" lvl="1" indent="0">
              <a:buNone/>
            </a:pPr>
            <a:endParaRPr lang="en-US" dirty="0"/>
          </a:p>
        </p:txBody>
      </p:sp>
      <p:pic>
        <p:nvPicPr>
          <p:cNvPr id="5" name="Picture 4"/>
          <p:cNvPicPr>
            <a:picLocks noChangeAspect="1"/>
          </p:cNvPicPr>
          <p:nvPr/>
        </p:nvPicPr>
        <p:blipFill>
          <a:blip r:embed="rId2"/>
          <a:stretch>
            <a:fillRect/>
          </a:stretch>
        </p:blipFill>
        <p:spPr>
          <a:xfrm>
            <a:off x="7562904" y="4507204"/>
            <a:ext cx="3462585" cy="1284759"/>
          </a:xfrm>
          <a:prstGeom prst="rect">
            <a:avLst/>
          </a:prstGeom>
        </p:spPr>
      </p:pic>
      <p:sp>
        <p:nvSpPr>
          <p:cNvPr id="6" name="Rectangle 5">
            <a:extLst>
              <a:ext uri="{FF2B5EF4-FFF2-40B4-BE49-F238E27FC236}">
                <a16:creationId xmlns:a16="http://schemas.microsoft.com/office/drawing/2014/main" id="{FFA9EC46-617E-4047-8CEE-1AB29FA7D97E}"/>
              </a:ext>
            </a:extLst>
          </p:cNvPr>
          <p:cNvSpPr/>
          <p:nvPr/>
        </p:nvSpPr>
        <p:spPr>
          <a:xfrm>
            <a:off x="0" y="0"/>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latin typeface="Times New Roman" panose="02020603050405020304" pitchFamily="18" charset="0"/>
              </a:rPr>
              <a:t>Mutual Funds &amp; 401K Plans</a:t>
            </a:r>
          </a:p>
        </p:txBody>
      </p:sp>
    </p:spTree>
    <p:extLst>
      <p:ext uri="{BB962C8B-B14F-4D97-AF65-F5344CB8AC3E}">
        <p14:creationId xmlns:p14="http://schemas.microsoft.com/office/powerpoint/2010/main" val="9402226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2367" y="1086382"/>
            <a:ext cx="11625943" cy="4253228"/>
          </a:xfrm>
        </p:spPr>
        <p:txBody>
          <a:bodyPr vert="horz" lIns="121917" tIns="60959" rIns="121917" bIns="60959" rtlCol="0">
            <a:normAutofit/>
          </a:bodyPr>
          <a:lstStyle/>
          <a:p>
            <a:pPr marL="0" indent="0" algn="ctr">
              <a:buNone/>
            </a:pPr>
            <a:r>
              <a:rPr lang="en-US" sz="3500" b="1" dirty="0">
                <a:solidFill>
                  <a:schemeClr val="accent6"/>
                </a:solidFill>
              </a:rPr>
              <a:t>Average cost</a:t>
            </a:r>
            <a:r>
              <a:rPr lang="en-US" sz="3500" dirty="0">
                <a:solidFill>
                  <a:schemeClr val="accent6"/>
                </a:solidFill>
              </a:rPr>
              <a:t> of owning a mutual fund = </a:t>
            </a:r>
            <a:r>
              <a:rPr lang="en-US" sz="3500" b="1" dirty="0">
                <a:solidFill>
                  <a:schemeClr val="accent6"/>
                </a:solidFill>
              </a:rPr>
              <a:t>3.12%</a:t>
            </a:r>
            <a:r>
              <a:rPr lang="en-US" sz="3500" dirty="0">
                <a:solidFill>
                  <a:schemeClr val="accent6"/>
                </a:solidFill>
              </a:rPr>
              <a:t> per year</a:t>
            </a:r>
          </a:p>
          <a:p>
            <a:pPr marL="0" indent="0">
              <a:buNone/>
            </a:pPr>
            <a:endParaRPr lang="en-US" dirty="0">
              <a:solidFill>
                <a:schemeClr val="accent6"/>
              </a:solidFill>
            </a:endParaRPr>
          </a:p>
          <a:p>
            <a:pPr lvl="1">
              <a:buFont typeface="Wingdings" panose="05000000000000000000" pitchFamily="2" charset="2"/>
              <a:buChar char="ü"/>
            </a:pPr>
            <a:r>
              <a:rPr lang="en-US" sz="2800" b="1" dirty="0">
                <a:solidFill>
                  <a:schemeClr val="accent6"/>
                </a:solidFill>
              </a:rPr>
              <a:t>1.2% - 1.5% </a:t>
            </a:r>
            <a:r>
              <a:rPr lang="en-US" sz="2800" dirty="0">
                <a:solidFill>
                  <a:schemeClr val="accent6"/>
                </a:solidFill>
              </a:rPr>
              <a:t>for Expense ratio </a:t>
            </a:r>
            <a:r>
              <a:rPr lang="en-US" sz="1900" dirty="0">
                <a:solidFill>
                  <a:schemeClr val="accent6"/>
                </a:solidFill>
              </a:rPr>
              <a:t>(published online and in prospectus)</a:t>
            </a:r>
          </a:p>
          <a:p>
            <a:pPr marL="457200" lvl="1" indent="0">
              <a:buNone/>
            </a:pPr>
            <a:r>
              <a:rPr lang="en-US" sz="2800" dirty="0">
                <a:solidFill>
                  <a:schemeClr val="accent6"/>
                </a:solidFill>
              </a:rPr>
              <a:t> </a:t>
            </a:r>
          </a:p>
          <a:p>
            <a:pPr lvl="1">
              <a:buFont typeface="Wingdings" panose="05000000000000000000" pitchFamily="2" charset="2"/>
              <a:buChar char="ü"/>
            </a:pPr>
            <a:r>
              <a:rPr lang="en-US" sz="2800" b="1" dirty="0">
                <a:solidFill>
                  <a:schemeClr val="accent6"/>
                </a:solidFill>
              </a:rPr>
              <a:t>0.83% </a:t>
            </a:r>
            <a:r>
              <a:rPr lang="en-US" sz="2800" dirty="0">
                <a:solidFill>
                  <a:schemeClr val="accent6"/>
                </a:solidFill>
              </a:rPr>
              <a:t>for Cash Drag, 12 b-1 marketing fees </a:t>
            </a:r>
            <a:r>
              <a:rPr lang="en-US" sz="1900" dirty="0">
                <a:solidFill>
                  <a:schemeClr val="accent6"/>
                </a:solidFill>
              </a:rPr>
              <a:t>(not reflected in expense ratio)  </a:t>
            </a:r>
          </a:p>
          <a:p>
            <a:pPr marL="457200" lvl="1" indent="0">
              <a:buNone/>
            </a:pPr>
            <a:endParaRPr lang="en-US" sz="2800" dirty="0">
              <a:solidFill>
                <a:schemeClr val="accent6"/>
              </a:solidFill>
            </a:endParaRPr>
          </a:p>
          <a:p>
            <a:pPr lvl="1">
              <a:buFont typeface="Wingdings" panose="05000000000000000000" pitchFamily="2" charset="2"/>
              <a:buChar char="ü"/>
            </a:pPr>
            <a:r>
              <a:rPr lang="en-US" sz="2800" b="1" dirty="0">
                <a:solidFill>
                  <a:schemeClr val="accent6"/>
                </a:solidFill>
              </a:rPr>
              <a:t>1.4%</a:t>
            </a:r>
            <a:r>
              <a:rPr lang="en-US" sz="2800" dirty="0">
                <a:solidFill>
                  <a:schemeClr val="accent6"/>
                </a:solidFill>
              </a:rPr>
              <a:t> for transaction costs </a:t>
            </a:r>
            <a:r>
              <a:rPr lang="en-US" sz="1800" dirty="0">
                <a:solidFill>
                  <a:schemeClr val="accent6"/>
                </a:solidFill>
              </a:rPr>
              <a:t>(not reflected in the expense ratio)</a:t>
            </a:r>
          </a:p>
          <a:p>
            <a:pPr marL="457200" lvl="1" indent="0">
              <a:buNone/>
            </a:pPr>
            <a:endParaRPr lang="en-US" sz="2800" dirty="0">
              <a:solidFill>
                <a:schemeClr val="accent6"/>
              </a:solidFill>
            </a:endParaRPr>
          </a:p>
          <a:p>
            <a:pPr lvl="1">
              <a:buFont typeface="Wingdings" panose="05000000000000000000" pitchFamily="2" charset="2"/>
              <a:buChar char="ü"/>
            </a:pPr>
            <a:r>
              <a:rPr lang="en-US" sz="2800" dirty="0">
                <a:solidFill>
                  <a:schemeClr val="accent6"/>
                </a:solidFill>
              </a:rPr>
              <a:t>401k’s and Mutual Funds can carry up to </a:t>
            </a:r>
            <a:r>
              <a:rPr lang="en-US" sz="2800" b="1" dirty="0">
                <a:solidFill>
                  <a:schemeClr val="accent6"/>
                </a:solidFill>
              </a:rPr>
              <a:t>12 different expense charges  </a:t>
            </a:r>
          </a:p>
          <a:p>
            <a:pPr lvl="1"/>
            <a:endParaRPr lang="en-US" dirty="0"/>
          </a:p>
          <a:p>
            <a:pPr lvl="1"/>
            <a:endParaRPr lang="en-US" dirty="0"/>
          </a:p>
        </p:txBody>
      </p:sp>
      <p:pic>
        <p:nvPicPr>
          <p:cNvPr id="5" name="Picture 4"/>
          <p:cNvPicPr>
            <a:picLocks noChangeAspect="1"/>
          </p:cNvPicPr>
          <p:nvPr/>
        </p:nvPicPr>
        <p:blipFill>
          <a:blip r:embed="rId2"/>
          <a:stretch>
            <a:fillRect/>
          </a:stretch>
        </p:blipFill>
        <p:spPr>
          <a:xfrm>
            <a:off x="4705446" y="5543617"/>
            <a:ext cx="2781108" cy="871006"/>
          </a:xfrm>
          <a:prstGeom prst="rect">
            <a:avLst/>
          </a:prstGeom>
        </p:spPr>
      </p:pic>
      <p:sp>
        <p:nvSpPr>
          <p:cNvPr id="7" name="Rectangle 6">
            <a:extLst>
              <a:ext uri="{FF2B5EF4-FFF2-40B4-BE49-F238E27FC236}">
                <a16:creationId xmlns:a16="http://schemas.microsoft.com/office/drawing/2014/main" id="{B8F0DDF3-7A48-44F8-835F-BC624432D575}"/>
              </a:ext>
            </a:extLst>
          </p:cNvPr>
          <p:cNvSpPr/>
          <p:nvPr/>
        </p:nvSpPr>
        <p:spPr>
          <a:xfrm>
            <a:off x="0" y="0"/>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latin typeface="Times New Roman" panose="02020603050405020304" pitchFamily="18" charset="0"/>
              </a:rPr>
              <a:t>According to </a:t>
            </a:r>
            <a:r>
              <a:rPr lang="en-US" sz="4800" b="1" i="1" dirty="0">
                <a:latin typeface="Times New Roman" panose="02020603050405020304" pitchFamily="18" charset="0"/>
              </a:rPr>
              <a:t>Forbes</a:t>
            </a:r>
            <a:endParaRPr lang="en-US" sz="4800" b="1" dirty="0">
              <a:latin typeface="Times New Roman" panose="02020603050405020304" pitchFamily="18" charset="0"/>
            </a:endParaRPr>
          </a:p>
        </p:txBody>
      </p:sp>
    </p:spTree>
    <p:extLst>
      <p:ext uri="{BB962C8B-B14F-4D97-AF65-F5344CB8AC3E}">
        <p14:creationId xmlns:p14="http://schemas.microsoft.com/office/powerpoint/2010/main" val="32345249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7030" y="1391733"/>
            <a:ext cx="10681856" cy="3240424"/>
          </a:xfrm>
        </p:spPr>
        <p:txBody>
          <a:bodyPr vert="horz" lIns="121917" tIns="60959" rIns="121917" bIns="60959" rtlCol="0">
            <a:normAutofit fontScale="92500" lnSpcReduction="20000"/>
          </a:bodyPr>
          <a:lstStyle/>
          <a:p>
            <a:pPr marL="0" indent="0">
              <a:buNone/>
            </a:pPr>
            <a:r>
              <a:rPr lang="en-US" dirty="0">
                <a:solidFill>
                  <a:schemeClr val="accent6"/>
                </a:solidFill>
                <a:latin typeface="+mn-lt"/>
              </a:rPr>
              <a:t>Potentially up to </a:t>
            </a:r>
            <a:r>
              <a:rPr lang="en-US" b="1" dirty="0">
                <a:solidFill>
                  <a:schemeClr val="accent6"/>
                </a:solidFill>
                <a:latin typeface="+mn-lt"/>
              </a:rPr>
              <a:t>12 different mutual fund fees </a:t>
            </a:r>
            <a:r>
              <a:rPr lang="en-US" dirty="0">
                <a:solidFill>
                  <a:schemeClr val="accent6"/>
                </a:solidFill>
                <a:latin typeface="+mn-lt"/>
              </a:rPr>
              <a:t>+ the expense ratio:</a:t>
            </a:r>
          </a:p>
          <a:p>
            <a:pPr marL="0" indent="0">
              <a:buNone/>
            </a:pPr>
            <a:endParaRPr lang="en-US" dirty="0">
              <a:solidFill>
                <a:schemeClr val="accent6"/>
              </a:solidFill>
              <a:latin typeface="+mn-lt"/>
            </a:endParaRPr>
          </a:p>
          <a:p>
            <a:pPr marL="0" indent="0">
              <a:buNone/>
            </a:pPr>
            <a:r>
              <a:rPr lang="en-US" sz="2600" b="1" u="sng" dirty="0">
                <a:solidFill>
                  <a:schemeClr val="accent6"/>
                </a:solidFill>
                <a:latin typeface="+mn-lt"/>
              </a:rPr>
              <a:t>Total Mutual Funds Fees:</a:t>
            </a:r>
          </a:p>
          <a:p>
            <a:pPr lvl="1"/>
            <a:r>
              <a:rPr lang="en-US" sz="2600" dirty="0">
                <a:solidFill>
                  <a:schemeClr val="accent6"/>
                </a:solidFill>
                <a:latin typeface="+mn-lt"/>
              </a:rPr>
              <a:t>Expense Ratio</a:t>
            </a:r>
          </a:p>
          <a:p>
            <a:pPr lvl="1"/>
            <a:r>
              <a:rPr lang="en-US" sz="2600" dirty="0">
                <a:solidFill>
                  <a:schemeClr val="accent6"/>
                </a:solidFill>
                <a:latin typeface="+mn-lt"/>
              </a:rPr>
              <a:t>Transaction Costs</a:t>
            </a:r>
          </a:p>
          <a:p>
            <a:pPr lvl="1"/>
            <a:r>
              <a:rPr lang="en-US" sz="2600" dirty="0">
                <a:solidFill>
                  <a:schemeClr val="accent6"/>
                </a:solidFill>
                <a:latin typeface="+mn-lt"/>
              </a:rPr>
              <a:t>Tax Costs</a:t>
            </a:r>
          </a:p>
          <a:p>
            <a:pPr lvl="1"/>
            <a:r>
              <a:rPr lang="en-US" sz="2600" dirty="0">
                <a:solidFill>
                  <a:schemeClr val="accent6"/>
                </a:solidFill>
                <a:latin typeface="+mn-lt"/>
              </a:rPr>
              <a:t>401k Costs</a:t>
            </a:r>
          </a:p>
          <a:p>
            <a:pPr lvl="1"/>
            <a:r>
              <a:rPr lang="en-US" sz="2600" dirty="0">
                <a:solidFill>
                  <a:schemeClr val="accent6"/>
                </a:solidFill>
                <a:latin typeface="+mn-lt"/>
              </a:rPr>
              <a:t>Soft Dollar Costs</a:t>
            </a:r>
          </a:p>
          <a:p>
            <a:pPr lvl="1"/>
            <a:r>
              <a:rPr lang="en-US" sz="2600" dirty="0">
                <a:solidFill>
                  <a:schemeClr val="accent6"/>
                </a:solidFill>
                <a:latin typeface="+mn-lt"/>
              </a:rPr>
              <a:t>Cash Drag</a:t>
            </a:r>
          </a:p>
          <a:p>
            <a:endParaRPr lang="en-US" dirty="0"/>
          </a:p>
        </p:txBody>
      </p:sp>
      <p:pic>
        <p:nvPicPr>
          <p:cNvPr id="5" name="Picture 4"/>
          <p:cNvPicPr>
            <a:picLocks noChangeAspect="1"/>
          </p:cNvPicPr>
          <p:nvPr/>
        </p:nvPicPr>
        <p:blipFill>
          <a:blip r:embed="rId2"/>
          <a:stretch>
            <a:fillRect/>
          </a:stretch>
        </p:blipFill>
        <p:spPr>
          <a:xfrm>
            <a:off x="7787693" y="4632157"/>
            <a:ext cx="2623412" cy="1684507"/>
          </a:xfrm>
          <a:prstGeom prst="rect">
            <a:avLst/>
          </a:prstGeom>
        </p:spPr>
      </p:pic>
      <p:pic>
        <p:nvPicPr>
          <p:cNvPr id="6" name="Picture 5"/>
          <p:cNvPicPr>
            <a:picLocks noChangeAspect="1"/>
          </p:cNvPicPr>
          <p:nvPr/>
        </p:nvPicPr>
        <p:blipFill>
          <a:blip r:embed="rId3"/>
          <a:stretch>
            <a:fillRect/>
          </a:stretch>
        </p:blipFill>
        <p:spPr>
          <a:xfrm>
            <a:off x="1780895" y="4854079"/>
            <a:ext cx="5771784" cy="1240664"/>
          </a:xfrm>
          <a:prstGeom prst="rect">
            <a:avLst/>
          </a:prstGeom>
        </p:spPr>
      </p:pic>
      <p:sp>
        <p:nvSpPr>
          <p:cNvPr id="7" name="Rectangle 6">
            <a:extLst>
              <a:ext uri="{FF2B5EF4-FFF2-40B4-BE49-F238E27FC236}">
                <a16:creationId xmlns:a16="http://schemas.microsoft.com/office/drawing/2014/main" id="{C6D4E9CA-4BAB-4F42-9B7D-A53912320172}"/>
              </a:ext>
            </a:extLst>
          </p:cNvPr>
          <p:cNvSpPr/>
          <p:nvPr/>
        </p:nvSpPr>
        <p:spPr>
          <a:xfrm>
            <a:off x="-18678" y="0"/>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latin typeface="Times New Roman" panose="02020603050405020304" pitchFamily="18" charset="0"/>
              </a:rPr>
              <a:t>According to </a:t>
            </a:r>
            <a:r>
              <a:rPr lang="en-US" sz="4800" b="1" i="1" dirty="0">
                <a:latin typeface="Times New Roman" panose="02020603050405020304" pitchFamily="18" charset="0"/>
              </a:rPr>
              <a:t>America’s Best 401k</a:t>
            </a:r>
            <a:endParaRPr lang="en-US" sz="4800" b="1" dirty="0">
              <a:latin typeface="Times New Roman" panose="02020603050405020304" pitchFamily="18" charset="0"/>
            </a:endParaRPr>
          </a:p>
        </p:txBody>
      </p:sp>
      <p:sp>
        <p:nvSpPr>
          <p:cNvPr id="9" name="TextBox 8">
            <a:extLst>
              <a:ext uri="{FF2B5EF4-FFF2-40B4-BE49-F238E27FC236}">
                <a16:creationId xmlns:a16="http://schemas.microsoft.com/office/drawing/2014/main" id="{50A63ED2-90BC-4CD9-B100-02A22FC9EF3E}"/>
              </a:ext>
            </a:extLst>
          </p:cNvPr>
          <p:cNvSpPr txBox="1"/>
          <p:nvPr/>
        </p:nvSpPr>
        <p:spPr>
          <a:xfrm>
            <a:off x="6904653" y="2416166"/>
            <a:ext cx="3312367" cy="2215991"/>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accent6"/>
                </a:solidFill>
              </a:rPr>
              <a:t>Redemption Fee</a:t>
            </a:r>
          </a:p>
          <a:p>
            <a:pPr marL="285750" indent="-285750">
              <a:buFont typeface="Arial" panose="020B0604020202020204" pitchFamily="34" charset="0"/>
              <a:buChar char="•"/>
            </a:pPr>
            <a:r>
              <a:rPr lang="en-US" sz="2400" dirty="0">
                <a:solidFill>
                  <a:schemeClr val="accent6"/>
                </a:solidFill>
              </a:rPr>
              <a:t>Exchange Fee</a:t>
            </a:r>
          </a:p>
          <a:p>
            <a:pPr marL="285750" indent="-285750">
              <a:buFont typeface="Arial" panose="020B0604020202020204" pitchFamily="34" charset="0"/>
              <a:buChar char="•"/>
            </a:pPr>
            <a:r>
              <a:rPr lang="en-US" sz="2400" dirty="0">
                <a:solidFill>
                  <a:schemeClr val="accent6"/>
                </a:solidFill>
              </a:rPr>
              <a:t>Account Fee</a:t>
            </a:r>
          </a:p>
          <a:p>
            <a:pPr marL="285750" indent="-285750">
              <a:buFont typeface="Arial" panose="020B0604020202020204" pitchFamily="34" charset="0"/>
              <a:buChar char="•"/>
            </a:pPr>
            <a:r>
              <a:rPr lang="en-US" sz="2400" dirty="0">
                <a:solidFill>
                  <a:schemeClr val="accent6"/>
                </a:solidFill>
              </a:rPr>
              <a:t>Purchase Fee</a:t>
            </a:r>
          </a:p>
          <a:p>
            <a:pPr marL="285750" indent="-285750">
              <a:buFont typeface="Arial" panose="020B0604020202020204" pitchFamily="34" charset="0"/>
              <a:buChar char="•"/>
            </a:pPr>
            <a:r>
              <a:rPr lang="en-US" sz="2400" dirty="0">
                <a:solidFill>
                  <a:schemeClr val="accent6"/>
                </a:solidFill>
              </a:rPr>
              <a:t>Sales Charge (Load)</a:t>
            </a:r>
          </a:p>
          <a:p>
            <a:endParaRPr lang="en-US" dirty="0"/>
          </a:p>
        </p:txBody>
      </p:sp>
    </p:spTree>
    <p:extLst>
      <p:ext uri="{BB962C8B-B14F-4D97-AF65-F5344CB8AC3E}">
        <p14:creationId xmlns:p14="http://schemas.microsoft.com/office/powerpoint/2010/main" val="2729504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21C40-099D-A746-85F6-C7B9E3D5BAD3}"/>
              </a:ext>
            </a:extLst>
          </p:cNvPr>
          <p:cNvSpPr>
            <a:spLocks noGrp="1"/>
          </p:cNvSpPr>
          <p:nvPr>
            <p:ph type="title"/>
          </p:nvPr>
        </p:nvSpPr>
        <p:spPr>
          <a:xfrm>
            <a:off x="707721" y="563671"/>
            <a:ext cx="10646079" cy="1127017"/>
          </a:xfrm>
        </p:spPr>
        <p:txBody>
          <a:bodyPr/>
          <a:lstStyle/>
          <a:p>
            <a:r>
              <a:rPr lang="en-US" b="1" dirty="0">
                <a:solidFill>
                  <a:schemeClr val="accent6"/>
                </a:solidFill>
                <a:latin typeface="Palatino Linotype" panose="02040502050505030304" pitchFamily="18" charset="0"/>
                <a:cs typeface="Times New Roman" panose="02020603050405020304" pitchFamily="18" charset="0"/>
              </a:rPr>
              <a:t>GIVEAWAY: Freeland Prize Pack</a:t>
            </a:r>
          </a:p>
        </p:txBody>
      </p:sp>
      <p:sp>
        <p:nvSpPr>
          <p:cNvPr id="3" name="Content Placeholder 2">
            <a:extLst>
              <a:ext uri="{FF2B5EF4-FFF2-40B4-BE49-F238E27FC236}">
                <a16:creationId xmlns:a16="http://schemas.microsoft.com/office/drawing/2014/main" id="{0540AC63-A900-E742-93D4-EA3ADB81A49E}"/>
              </a:ext>
            </a:extLst>
          </p:cNvPr>
          <p:cNvSpPr>
            <a:spLocks noGrp="1"/>
          </p:cNvSpPr>
          <p:nvPr>
            <p:ph idx="1"/>
          </p:nvPr>
        </p:nvSpPr>
        <p:spPr>
          <a:xfrm>
            <a:off x="569495" y="1619993"/>
            <a:ext cx="10515600" cy="4351338"/>
          </a:xfrm>
        </p:spPr>
        <p:txBody>
          <a:bodyPr/>
          <a:lstStyle/>
          <a:p>
            <a:r>
              <a:rPr lang="en-US" sz="3200" dirty="0">
                <a:solidFill>
                  <a:schemeClr val="accent6"/>
                </a:solidFill>
                <a:latin typeface="+mn-lt"/>
              </a:rPr>
              <a:t>To enter the drawing, drop your business card</a:t>
            </a:r>
          </a:p>
          <a:p>
            <a:r>
              <a:rPr lang="en-US" sz="3200" b="1" dirty="0">
                <a:solidFill>
                  <a:schemeClr val="accent6"/>
                </a:solidFill>
                <a:latin typeface="+mn-lt"/>
              </a:rPr>
              <a:t>No Cost, No Obligation</a:t>
            </a:r>
          </a:p>
          <a:p>
            <a:r>
              <a:rPr lang="en-US" sz="3200" dirty="0">
                <a:solidFill>
                  <a:schemeClr val="accent6"/>
                </a:solidFill>
                <a:latin typeface="+mn-lt"/>
              </a:rPr>
              <a:t>Winner chosen tonight  </a:t>
            </a:r>
          </a:p>
        </p:txBody>
      </p:sp>
      <p:sp>
        <p:nvSpPr>
          <p:cNvPr id="4" name="Slide Number Placeholder 3">
            <a:extLst>
              <a:ext uri="{FF2B5EF4-FFF2-40B4-BE49-F238E27FC236}">
                <a16:creationId xmlns:a16="http://schemas.microsoft.com/office/drawing/2014/main" id="{953C8D5D-363F-4C4A-B9E3-100209FE8AEB}"/>
              </a:ext>
            </a:extLst>
          </p:cNvPr>
          <p:cNvSpPr>
            <a:spLocks noGrp="1"/>
          </p:cNvSpPr>
          <p:nvPr>
            <p:ph type="sldNum" sz="quarter" idx="12"/>
          </p:nvPr>
        </p:nvSpPr>
        <p:spPr/>
        <p:txBody>
          <a:bodyPr/>
          <a:lstStyle/>
          <a:p>
            <a:fld id="{D9144EA5-5F99-43E1-9853-96597629E39C}" type="slidenum">
              <a:rPr lang="id-ID" smtClean="0"/>
              <a:pPr/>
              <a:t>4</a:t>
            </a:fld>
            <a:endParaRPr lang="id-ID" dirty="0"/>
          </a:p>
        </p:txBody>
      </p:sp>
      <p:sp>
        <p:nvSpPr>
          <p:cNvPr id="7" name="Rectangle 6">
            <a:extLst>
              <a:ext uri="{FF2B5EF4-FFF2-40B4-BE49-F238E27FC236}">
                <a16:creationId xmlns:a16="http://schemas.microsoft.com/office/drawing/2014/main" id="{5EED1045-7D8E-47BD-8AE8-99E5AE74956B}"/>
              </a:ext>
            </a:extLst>
          </p:cNvPr>
          <p:cNvSpPr/>
          <p:nvPr/>
        </p:nvSpPr>
        <p:spPr>
          <a:xfrm>
            <a:off x="-9339" y="5900636"/>
            <a:ext cx="12210678" cy="139137"/>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pic>
        <p:nvPicPr>
          <p:cNvPr id="8" name="Picture 7">
            <a:extLst>
              <a:ext uri="{FF2B5EF4-FFF2-40B4-BE49-F238E27FC236}">
                <a16:creationId xmlns:a16="http://schemas.microsoft.com/office/drawing/2014/main" id="{68096924-E97B-456F-AAB6-84D122FC9F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465" t="5555" r="6578"/>
          <a:stretch/>
        </p:blipFill>
        <p:spPr>
          <a:xfrm rot="5400000">
            <a:off x="7843856" y="1991690"/>
            <a:ext cx="3406402" cy="39583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096986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79A2D4D-2E01-4061-B5A0-06440A0FFE43}"/>
              </a:ext>
            </a:extLst>
          </p:cNvPr>
          <p:cNvGrpSpPr/>
          <p:nvPr/>
        </p:nvGrpSpPr>
        <p:grpSpPr>
          <a:xfrm>
            <a:off x="564697" y="1293851"/>
            <a:ext cx="11331238" cy="1869227"/>
            <a:chOff x="5956964" y="1745277"/>
            <a:chExt cx="6477092" cy="3402046"/>
          </a:xfrm>
        </p:grpSpPr>
        <p:sp>
          <p:nvSpPr>
            <p:cNvPr id="8" name="Rectangle 7">
              <a:extLst>
                <a:ext uri="{FF2B5EF4-FFF2-40B4-BE49-F238E27FC236}">
                  <a16:creationId xmlns:a16="http://schemas.microsoft.com/office/drawing/2014/main" id="{4F1E3FBD-9BD8-4F0E-B046-7507E1A3CB8B}"/>
                </a:ext>
              </a:extLst>
            </p:cNvPr>
            <p:cNvSpPr/>
            <p:nvPr/>
          </p:nvSpPr>
          <p:spPr>
            <a:xfrm>
              <a:off x="5956964" y="1745277"/>
              <a:ext cx="6477092" cy="3402046"/>
            </a:xfrm>
            <a:prstGeom prst="rect">
              <a:avLst/>
            </a:prstGeom>
            <a:solidFill>
              <a:schemeClr val="accent5">
                <a:lumMod val="90000"/>
                <a:alpha val="90000"/>
              </a:schemeClr>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9" name="Rectangle 8">
              <a:extLst>
                <a:ext uri="{FF2B5EF4-FFF2-40B4-BE49-F238E27FC236}">
                  <a16:creationId xmlns:a16="http://schemas.microsoft.com/office/drawing/2014/main" id="{DC1BC727-49F0-4E59-8FEF-ACB45A5B05A3}"/>
                </a:ext>
              </a:extLst>
            </p:cNvPr>
            <p:cNvSpPr/>
            <p:nvPr/>
          </p:nvSpPr>
          <p:spPr>
            <a:xfrm>
              <a:off x="9010780" y="2011854"/>
              <a:ext cx="184731" cy="707886"/>
            </a:xfrm>
            <a:prstGeom prst="rect">
              <a:avLst/>
            </a:prstGeom>
          </p:spPr>
          <p:txBody>
            <a:bodyPr wrap="none">
              <a:spAutoFit/>
            </a:bodyPr>
            <a:lstStyle/>
            <a:p>
              <a:pPr algn="ctr"/>
              <a:endParaRPr lang="en-US" sz="4000" dirty="0">
                <a:solidFill>
                  <a:schemeClr val="bg1"/>
                </a:solidFill>
                <a:latin typeface="Times New Roman" panose="02020603050405020304" pitchFamily="18" charset="0"/>
                <a:cs typeface="Times New Roman" panose="02020603050405020304" pitchFamily="18" charset="0"/>
              </a:endParaRPr>
            </a:p>
          </p:txBody>
        </p:sp>
      </p:grpSp>
      <p:sp>
        <p:nvSpPr>
          <p:cNvPr id="3" name="Content Placeholder 2"/>
          <p:cNvSpPr>
            <a:spLocks noGrp="1"/>
          </p:cNvSpPr>
          <p:nvPr>
            <p:ph idx="1"/>
          </p:nvPr>
        </p:nvSpPr>
        <p:spPr>
          <a:xfrm>
            <a:off x="933839" y="1460125"/>
            <a:ext cx="10592955" cy="4474144"/>
          </a:xfrm>
        </p:spPr>
        <p:txBody>
          <a:bodyPr vert="horz" lIns="121917" tIns="60959" rIns="121917" bIns="60959" rtlCol="0">
            <a:normAutofit/>
          </a:bodyPr>
          <a:lstStyle/>
          <a:p>
            <a:pPr marL="0" indent="0" algn="ctr">
              <a:buNone/>
            </a:pPr>
            <a:r>
              <a:rPr lang="en-US" sz="3200" dirty="0">
                <a:solidFill>
                  <a:schemeClr val="accent6"/>
                </a:solidFill>
              </a:rPr>
              <a:t>In 2013, </a:t>
            </a:r>
            <a:r>
              <a:rPr lang="en-US" sz="3200" b="1" u="sng" dirty="0">
                <a:solidFill>
                  <a:schemeClr val="accent6"/>
                </a:solidFill>
              </a:rPr>
              <a:t>75% of 401k’s</a:t>
            </a:r>
            <a:r>
              <a:rPr lang="en-US" sz="3200" dirty="0">
                <a:solidFill>
                  <a:schemeClr val="accent6"/>
                </a:solidFill>
              </a:rPr>
              <a:t> audited by the Department Of Labor</a:t>
            </a:r>
          </a:p>
          <a:p>
            <a:pPr marL="0" indent="0" algn="ctr">
              <a:buNone/>
            </a:pPr>
            <a:r>
              <a:rPr lang="en-US" sz="3200" dirty="0">
                <a:solidFill>
                  <a:schemeClr val="accent6"/>
                </a:solidFill>
              </a:rPr>
              <a:t>resulted in plan sponsors being fined, penalized or forced to make reimbursements for plan errors.  </a:t>
            </a:r>
            <a:r>
              <a:rPr lang="en-US" sz="3200" b="1" u="sng" dirty="0">
                <a:solidFill>
                  <a:schemeClr val="accent6"/>
                </a:solidFill>
              </a:rPr>
              <a:t>Average fine = $600K</a:t>
            </a:r>
            <a:endParaRPr lang="en-US" sz="3200" dirty="0">
              <a:solidFill>
                <a:schemeClr val="accent6"/>
              </a:solidFill>
            </a:endParaRPr>
          </a:p>
          <a:p>
            <a:pPr marL="0" indent="0">
              <a:buNone/>
            </a:pPr>
            <a:endParaRPr lang="en-US" dirty="0">
              <a:solidFill>
                <a:schemeClr val="accent6"/>
              </a:solidFill>
            </a:endParaRPr>
          </a:p>
          <a:p>
            <a:pPr marL="0" indent="0">
              <a:buNone/>
            </a:pPr>
            <a:endParaRPr lang="en-US" sz="3200" i="1" dirty="0">
              <a:solidFill>
                <a:schemeClr val="accent6"/>
              </a:solidFill>
            </a:endParaRPr>
          </a:p>
          <a:p>
            <a:pPr marL="0" indent="0">
              <a:buNone/>
            </a:pPr>
            <a:r>
              <a:rPr lang="en-US" sz="3200" i="1" dirty="0">
                <a:solidFill>
                  <a:schemeClr val="accent6"/>
                </a:solidFill>
              </a:rPr>
              <a:t>This is before taxes…</a:t>
            </a:r>
          </a:p>
          <a:p>
            <a:pPr lvl="1"/>
            <a:r>
              <a:rPr lang="en-US" sz="3200" dirty="0">
                <a:solidFill>
                  <a:schemeClr val="accent6"/>
                </a:solidFill>
              </a:rPr>
              <a:t>From 1972 – 2012, the market averaged </a:t>
            </a:r>
            <a:r>
              <a:rPr lang="en-US" sz="3200" b="1" dirty="0">
                <a:solidFill>
                  <a:schemeClr val="accent6"/>
                </a:solidFill>
              </a:rPr>
              <a:t>10%,</a:t>
            </a:r>
            <a:r>
              <a:rPr lang="en-US" sz="3200" dirty="0">
                <a:solidFill>
                  <a:schemeClr val="accent6"/>
                </a:solidFill>
              </a:rPr>
              <a:t> but assuming </a:t>
            </a:r>
            <a:r>
              <a:rPr lang="en-US" sz="3200" b="1" dirty="0">
                <a:solidFill>
                  <a:schemeClr val="accent6"/>
                </a:solidFill>
              </a:rPr>
              <a:t>30%</a:t>
            </a:r>
            <a:r>
              <a:rPr lang="en-US" sz="3200" dirty="0">
                <a:solidFill>
                  <a:schemeClr val="accent6"/>
                </a:solidFill>
              </a:rPr>
              <a:t> in taxes, the number is less than 7%</a:t>
            </a:r>
          </a:p>
          <a:p>
            <a:endParaRPr lang="en-US" dirty="0"/>
          </a:p>
        </p:txBody>
      </p:sp>
      <p:sp>
        <p:nvSpPr>
          <p:cNvPr id="4" name="Rectangle 3">
            <a:extLst>
              <a:ext uri="{FF2B5EF4-FFF2-40B4-BE49-F238E27FC236}">
                <a16:creationId xmlns:a16="http://schemas.microsoft.com/office/drawing/2014/main" id="{F3888F6F-40CD-41DF-A276-F86E35362E85}"/>
              </a:ext>
            </a:extLst>
          </p:cNvPr>
          <p:cNvSpPr/>
          <p:nvPr/>
        </p:nvSpPr>
        <p:spPr>
          <a:xfrm>
            <a:off x="0" y="0"/>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latin typeface="Times New Roman" panose="02020603050405020304" pitchFamily="18" charset="0"/>
              </a:rPr>
              <a:t>Mutual Funds &amp; 401K Plans</a:t>
            </a:r>
          </a:p>
        </p:txBody>
      </p:sp>
    </p:spTree>
    <p:extLst>
      <p:ext uri="{BB962C8B-B14F-4D97-AF65-F5344CB8AC3E}">
        <p14:creationId xmlns:p14="http://schemas.microsoft.com/office/powerpoint/2010/main" val="32391513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F60B40E-8688-498A-AA79-864C8BB18B0C}"/>
              </a:ext>
            </a:extLst>
          </p:cNvPr>
          <p:cNvGrpSpPr/>
          <p:nvPr/>
        </p:nvGrpSpPr>
        <p:grpSpPr>
          <a:xfrm>
            <a:off x="574027" y="3399880"/>
            <a:ext cx="5658822" cy="1869227"/>
            <a:chOff x="5956964" y="1745277"/>
            <a:chExt cx="6477092" cy="3402046"/>
          </a:xfrm>
        </p:grpSpPr>
        <p:sp>
          <p:nvSpPr>
            <p:cNvPr id="8" name="Rectangle 7">
              <a:extLst>
                <a:ext uri="{FF2B5EF4-FFF2-40B4-BE49-F238E27FC236}">
                  <a16:creationId xmlns:a16="http://schemas.microsoft.com/office/drawing/2014/main" id="{7BE25E3F-5F4C-4306-9B94-A47D2722DE62}"/>
                </a:ext>
              </a:extLst>
            </p:cNvPr>
            <p:cNvSpPr/>
            <p:nvPr/>
          </p:nvSpPr>
          <p:spPr>
            <a:xfrm>
              <a:off x="5956964" y="1745277"/>
              <a:ext cx="6477092" cy="3402046"/>
            </a:xfrm>
            <a:prstGeom prst="rect">
              <a:avLst/>
            </a:prstGeom>
            <a:solidFill>
              <a:schemeClr val="accent5">
                <a:lumMod val="90000"/>
                <a:alpha val="90000"/>
              </a:schemeClr>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9" name="Rectangle 8">
              <a:extLst>
                <a:ext uri="{FF2B5EF4-FFF2-40B4-BE49-F238E27FC236}">
                  <a16:creationId xmlns:a16="http://schemas.microsoft.com/office/drawing/2014/main" id="{EFAC7C5A-B77B-4773-BAAE-C8266B59F980}"/>
                </a:ext>
              </a:extLst>
            </p:cNvPr>
            <p:cNvSpPr/>
            <p:nvPr/>
          </p:nvSpPr>
          <p:spPr>
            <a:xfrm>
              <a:off x="9010780" y="2011854"/>
              <a:ext cx="184731" cy="707886"/>
            </a:xfrm>
            <a:prstGeom prst="rect">
              <a:avLst/>
            </a:prstGeom>
          </p:spPr>
          <p:txBody>
            <a:bodyPr wrap="none">
              <a:spAutoFit/>
            </a:bodyPr>
            <a:lstStyle/>
            <a:p>
              <a:pPr algn="ctr"/>
              <a:endParaRPr lang="en-US" sz="4000" dirty="0">
                <a:solidFill>
                  <a:schemeClr val="bg1"/>
                </a:solidFill>
                <a:latin typeface="Times New Roman" panose="02020603050405020304" pitchFamily="18" charset="0"/>
                <a:cs typeface="Times New Roman" panose="02020603050405020304" pitchFamily="18" charset="0"/>
              </a:endParaRPr>
            </a:p>
          </p:txBody>
        </p:sp>
      </p:grpSp>
      <p:sp>
        <p:nvSpPr>
          <p:cNvPr id="3" name="Content Placeholder 2"/>
          <p:cNvSpPr>
            <a:spLocks noGrp="1"/>
          </p:cNvSpPr>
          <p:nvPr>
            <p:ph idx="1"/>
          </p:nvPr>
        </p:nvSpPr>
        <p:spPr>
          <a:xfrm>
            <a:off x="721611" y="1202521"/>
            <a:ext cx="10538883" cy="4253228"/>
          </a:xfrm>
        </p:spPr>
        <p:txBody>
          <a:bodyPr vert="horz" lIns="121917" tIns="60959" rIns="121917" bIns="60959" rtlCol="0">
            <a:normAutofit lnSpcReduction="10000"/>
          </a:bodyPr>
          <a:lstStyle/>
          <a:p>
            <a:pPr marL="609570" lvl="1" indent="0">
              <a:buNone/>
            </a:pPr>
            <a:endParaRPr lang="en-US" dirty="0"/>
          </a:p>
          <a:p>
            <a:r>
              <a:rPr lang="en-US" dirty="0">
                <a:solidFill>
                  <a:schemeClr val="accent6"/>
                </a:solidFill>
              </a:rPr>
              <a:t>You can own the entire market (i.e. The S&amp;P 500 Index) for just </a:t>
            </a:r>
            <a:r>
              <a:rPr lang="en-US" b="1" dirty="0">
                <a:solidFill>
                  <a:schemeClr val="accent6"/>
                </a:solidFill>
              </a:rPr>
              <a:t>0.14%</a:t>
            </a:r>
          </a:p>
          <a:p>
            <a:r>
              <a:rPr lang="en-US" dirty="0">
                <a:solidFill>
                  <a:schemeClr val="accent6"/>
                </a:solidFill>
              </a:rPr>
              <a:t>401k and Mutual fund Fees are eating up </a:t>
            </a:r>
            <a:r>
              <a:rPr lang="en-US" b="1" dirty="0">
                <a:solidFill>
                  <a:schemeClr val="accent6"/>
                </a:solidFill>
              </a:rPr>
              <a:t>50-70%</a:t>
            </a:r>
            <a:r>
              <a:rPr lang="en-US" dirty="0">
                <a:solidFill>
                  <a:schemeClr val="accent6"/>
                </a:solidFill>
              </a:rPr>
              <a:t> of your future nest egg</a:t>
            </a:r>
          </a:p>
          <a:p>
            <a:endParaRPr lang="en-US" dirty="0">
              <a:solidFill>
                <a:schemeClr val="accent6"/>
              </a:solidFill>
            </a:endParaRPr>
          </a:p>
          <a:p>
            <a:pPr marL="0" indent="0">
              <a:buNone/>
            </a:pPr>
            <a:r>
              <a:rPr lang="en-US" b="1" dirty="0">
                <a:solidFill>
                  <a:schemeClr val="accent6"/>
                </a:solidFill>
              </a:rPr>
              <a:t>$100K </a:t>
            </a:r>
            <a:r>
              <a:rPr lang="en-US" dirty="0">
                <a:solidFill>
                  <a:schemeClr val="accent6"/>
                </a:solidFill>
              </a:rPr>
              <a:t>invested at </a:t>
            </a:r>
            <a:r>
              <a:rPr lang="en-US" b="1" dirty="0">
                <a:solidFill>
                  <a:schemeClr val="accent6"/>
                </a:solidFill>
              </a:rPr>
              <a:t>7%</a:t>
            </a:r>
            <a:r>
              <a:rPr lang="en-US" dirty="0">
                <a:solidFill>
                  <a:schemeClr val="accent6"/>
                </a:solidFill>
              </a:rPr>
              <a:t> for 30 years: </a:t>
            </a:r>
          </a:p>
          <a:p>
            <a:pPr lvl="2"/>
            <a:r>
              <a:rPr lang="en-US" b="1" dirty="0">
                <a:solidFill>
                  <a:schemeClr val="accent6"/>
                </a:solidFill>
              </a:rPr>
              <a:t>1% </a:t>
            </a:r>
            <a:r>
              <a:rPr lang="en-US" dirty="0">
                <a:solidFill>
                  <a:schemeClr val="accent6"/>
                </a:solidFill>
              </a:rPr>
              <a:t>fees = $574K </a:t>
            </a:r>
          </a:p>
          <a:p>
            <a:pPr lvl="2"/>
            <a:r>
              <a:rPr lang="en-US" b="1" dirty="0">
                <a:solidFill>
                  <a:schemeClr val="accent6"/>
                </a:solidFill>
              </a:rPr>
              <a:t>2%</a:t>
            </a:r>
            <a:r>
              <a:rPr lang="en-US" dirty="0">
                <a:solidFill>
                  <a:schemeClr val="accent6"/>
                </a:solidFill>
              </a:rPr>
              <a:t> fees = $432K </a:t>
            </a:r>
          </a:p>
          <a:p>
            <a:pPr lvl="2"/>
            <a:r>
              <a:rPr lang="en-US" b="1" dirty="0">
                <a:solidFill>
                  <a:schemeClr val="accent6"/>
                </a:solidFill>
              </a:rPr>
              <a:t>3%</a:t>
            </a:r>
            <a:r>
              <a:rPr lang="en-US" dirty="0">
                <a:solidFill>
                  <a:schemeClr val="accent6"/>
                </a:solidFill>
              </a:rPr>
              <a:t> fees = $324K</a:t>
            </a:r>
          </a:p>
          <a:p>
            <a:pPr lvl="1"/>
            <a:endParaRPr lang="en-US" dirty="0"/>
          </a:p>
        </p:txBody>
      </p:sp>
      <p:sp>
        <p:nvSpPr>
          <p:cNvPr id="4" name="Rectangle 3">
            <a:extLst>
              <a:ext uri="{FF2B5EF4-FFF2-40B4-BE49-F238E27FC236}">
                <a16:creationId xmlns:a16="http://schemas.microsoft.com/office/drawing/2014/main" id="{0930FC45-6A00-4DFB-A3CC-107AB866C19F}"/>
              </a:ext>
            </a:extLst>
          </p:cNvPr>
          <p:cNvSpPr/>
          <p:nvPr/>
        </p:nvSpPr>
        <p:spPr>
          <a:xfrm>
            <a:off x="0" y="0"/>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latin typeface="Times New Roman" panose="02020603050405020304" pitchFamily="18" charset="0"/>
              </a:rPr>
              <a:t>According to </a:t>
            </a:r>
            <a:r>
              <a:rPr lang="en-US" sz="4800" b="1" i="1" dirty="0">
                <a:latin typeface="Times New Roman" panose="02020603050405020304" pitchFamily="18" charset="0"/>
              </a:rPr>
              <a:t>Forbes</a:t>
            </a:r>
            <a:endParaRPr lang="en-US" sz="4800" b="1" dirty="0">
              <a:latin typeface="Times New Roman" panose="02020603050405020304" pitchFamily="18" charset="0"/>
            </a:endParaRPr>
          </a:p>
        </p:txBody>
      </p:sp>
      <p:pic>
        <p:nvPicPr>
          <p:cNvPr id="1026" name="Picture 2" descr="Image result for nest egg">
            <a:extLst>
              <a:ext uri="{FF2B5EF4-FFF2-40B4-BE49-F238E27FC236}">
                <a16:creationId xmlns:a16="http://schemas.microsoft.com/office/drawing/2014/main" id="{0513F52E-F1A3-49DD-8B41-8131D6E131D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06299" y="3223486"/>
            <a:ext cx="4264090" cy="284141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89726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63BBAD9-50E9-4FE2-8BF8-92F472C9D117}"/>
              </a:ext>
            </a:extLst>
          </p:cNvPr>
          <p:cNvGrpSpPr/>
          <p:nvPr/>
        </p:nvGrpSpPr>
        <p:grpSpPr>
          <a:xfrm>
            <a:off x="3121282" y="3857081"/>
            <a:ext cx="6125353" cy="1629319"/>
            <a:chOff x="5956964" y="1745277"/>
            <a:chExt cx="6477092" cy="3402046"/>
          </a:xfrm>
        </p:grpSpPr>
        <p:sp>
          <p:nvSpPr>
            <p:cNvPr id="8" name="Rectangle 7">
              <a:extLst>
                <a:ext uri="{FF2B5EF4-FFF2-40B4-BE49-F238E27FC236}">
                  <a16:creationId xmlns:a16="http://schemas.microsoft.com/office/drawing/2014/main" id="{7F0F2C0B-9954-43BB-AA7D-DA72F2BF47DC}"/>
                </a:ext>
              </a:extLst>
            </p:cNvPr>
            <p:cNvSpPr/>
            <p:nvPr/>
          </p:nvSpPr>
          <p:spPr>
            <a:xfrm>
              <a:off x="5956964" y="1745277"/>
              <a:ext cx="6477092" cy="3402046"/>
            </a:xfrm>
            <a:prstGeom prst="rect">
              <a:avLst/>
            </a:prstGeom>
            <a:solidFill>
              <a:schemeClr val="accent5">
                <a:lumMod val="90000"/>
                <a:alpha val="90000"/>
              </a:schemeClr>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9" name="Rectangle 8">
              <a:extLst>
                <a:ext uri="{FF2B5EF4-FFF2-40B4-BE49-F238E27FC236}">
                  <a16:creationId xmlns:a16="http://schemas.microsoft.com/office/drawing/2014/main" id="{6A993E2B-3F81-4036-8A5E-A6D9D51920D2}"/>
                </a:ext>
              </a:extLst>
            </p:cNvPr>
            <p:cNvSpPr/>
            <p:nvPr/>
          </p:nvSpPr>
          <p:spPr>
            <a:xfrm>
              <a:off x="9010780" y="2011854"/>
              <a:ext cx="184731" cy="707886"/>
            </a:xfrm>
            <a:prstGeom prst="rect">
              <a:avLst/>
            </a:prstGeom>
          </p:spPr>
          <p:txBody>
            <a:bodyPr wrap="none">
              <a:spAutoFit/>
            </a:bodyPr>
            <a:lstStyle/>
            <a:p>
              <a:pPr algn="ctr"/>
              <a:endParaRPr lang="en-US" sz="4000" dirty="0">
                <a:solidFill>
                  <a:schemeClr val="bg1"/>
                </a:solidFill>
                <a:latin typeface="Times New Roman" panose="02020603050405020304" pitchFamily="18" charset="0"/>
                <a:cs typeface="Times New Roman" panose="02020603050405020304" pitchFamily="18" charset="0"/>
              </a:endParaRPr>
            </a:p>
          </p:txBody>
        </p:sp>
      </p:grpSp>
      <p:sp>
        <p:nvSpPr>
          <p:cNvPr id="3" name="Content Placeholder 2"/>
          <p:cNvSpPr>
            <a:spLocks noGrp="1"/>
          </p:cNvSpPr>
          <p:nvPr>
            <p:ph idx="1"/>
          </p:nvPr>
        </p:nvSpPr>
        <p:spPr>
          <a:xfrm>
            <a:off x="982868" y="1302386"/>
            <a:ext cx="10538883" cy="4253228"/>
          </a:xfrm>
        </p:spPr>
        <p:txBody>
          <a:bodyPr vert="horz" lIns="121917" tIns="60959" rIns="121917" bIns="60959" rtlCol="0">
            <a:normAutofit/>
          </a:bodyPr>
          <a:lstStyle/>
          <a:p>
            <a:r>
              <a:rPr lang="en-US" b="1" dirty="0">
                <a:solidFill>
                  <a:schemeClr val="accent6"/>
                </a:solidFill>
              </a:rPr>
              <a:t>2000 – 2012</a:t>
            </a:r>
            <a:r>
              <a:rPr lang="en-US" dirty="0">
                <a:solidFill>
                  <a:schemeClr val="accent6"/>
                </a:solidFill>
              </a:rPr>
              <a:t>: The S&amp;P 500 was essentially </a:t>
            </a:r>
            <a:r>
              <a:rPr lang="en-US" b="1" dirty="0">
                <a:solidFill>
                  <a:schemeClr val="accent6"/>
                </a:solidFill>
              </a:rPr>
              <a:t>flat</a:t>
            </a:r>
          </a:p>
          <a:p>
            <a:pPr marL="0" indent="0">
              <a:buNone/>
            </a:pPr>
            <a:endParaRPr lang="en-US" dirty="0">
              <a:solidFill>
                <a:schemeClr val="accent6"/>
              </a:solidFill>
            </a:endParaRPr>
          </a:p>
          <a:p>
            <a:r>
              <a:rPr lang="en-US" dirty="0">
                <a:solidFill>
                  <a:schemeClr val="accent6"/>
                </a:solidFill>
              </a:rPr>
              <a:t>If you invested </a:t>
            </a:r>
            <a:r>
              <a:rPr lang="en-US" b="1" dirty="0">
                <a:solidFill>
                  <a:schemeClr val="accent6"/>
                </a:solidFill>
              </a:rPr>
              <a:t>$100K </a:t>
            </a:r>
            <a:r>
              <a:rPr lang="en-US" dirty="0">
                <a:solidFill>
                  <a:schemeClr val="accent6"/>
                </a:solidFill>
              </a:rPr>
              <a:t>in mutual funds → Paid the avg </a:t>
            </a:r>
            <a:r>
              <a:rPr lang="en-US" b="1" dirty="0">
                <a:solidFill>
                  <a:schemeClr val="accent6"/>
                </a:solidFill>
              </a:rPr>
              <a:t>3.1%</a:t>
            </a:r>
            <a:r>
              <a:rPr lang="en-US" dirty="0">
                <a:solidFill>
                  <a:schemeClr val="accent6"/>
                </a:solidFill>
              </a:rPr>
              <a:t> annual fee → You would have </a:t>
            </a:r>
            <a:r>
              <a:rPr lang="en-US" b="1" dirty="0">
                <a:solidFill>
                  <a:schemeClr val="accent6"/>
                </a:solidFill>
              </a:rPr>
              <a:t>paid $30K in fees </a:t>
            </a:r>
            <a:r>
              <a:rPr lang="en-US" dirty="0">
                <a:solidFill>
                  <a:schemeClr val="accent6"/>
                </a:solidFill>
              </a:rPr>
              <a:t>from your </a:t>
            </a:r>
            <a:r>
              <a:rPr lang="en-US" b="1" dirty="0">
                <a:solidFill>
                  <a:schemeClr val="accent6"/>
                </a:solidFill>
              </a:rPr>
              <a:t>$100K investment</a:t>
            </a:r>
            <a:r>
              <a:rPr lang="en-US" dirty="0">
                <a:solidFill>
                  <a:schemeClr val="accent6"/>
                </a:solidFill>
              </a:rPr>
              <a:t> that </a:t>
            </a:r>
            <a:r>
              <a:rPr lang="en-US" b="1" i="1" u="sng" dirty="0">
                <a:solidFill>
                  <a:schemeClr val="accent6"/>
                </a:solidFill>
              </a:rPr>
              <a:t>wasn’t earning a return</a:t>
            </a:r>
            <a:endParaRPr lang="en-US" dirty="0">
              <a:solidFill>
                <a:schemeClr val="accent6"/>
              </a:solidFill>
            </a:endParaRPr>
          </a:p>
          <a:p>
            <a:pPr marL="0" indent="0">
              <a:buNone/>
            </a:pPr>
            <a:endParaRPr lang="en-US" dirty="0">
              <a:solidFill>
                <a:schemeClr val="accent6"/>
              </a:solidFill>
            </a:endParaRPr>
          </a:p>
          <a:p>
            <a:pPr marL="0" indent="0" algn="ctr">
              <a:buNone/>
            </a:pPr>
            <a:r>
              <a:rPr lang="en-US" b="1" i="1" u="sng" dirty="0">
                <a:solidFill>
                  <a:schemeClr val="accent6"/>
                </a:solidFill>
              </a:rPr>
              <a:t>You</a:t>
            </a:r>
            <a:r>
              <a:rPr lang="en-US" i="1" dirty="0">
                <a:solidFill>
                  <a:schemeClr val="accent6"/>
                </a:solidFill>
              </a:rPr>
              <a:t> put up the capital, took all the risk, </a:t>
            </a:r>
          </a:p>
          <a:p>
            <a:pPr marL="0" indent="0" algn="ctr">
              <a:buNone/>
            </a:pPr>
            <a:r>
              <a:rPr lang="en-US" i="1" dirty="0">
                <a:solidFill>
                  <a:schemeClr val="accent6"/>
                </a:solidFill>
              </a:rPr>
              <a:t>and </a:t>
            </a:r>
            <a:r>
              <a:rPr lang="en-US" b="1" i="1" u="sng" dirty="0">
                <a:solidFill>
                  <a:schemeClr val="accent6"/>
                </a:solidFill>
              </a:rPr>
              <a:t>they made money </a:t>
            </a:r>
            <a:r>
              <a:rPr lang="en-US" i="1" dirty="0">
                <a:solidFill>
                  <a:schemeClr val="accent6"/>
                </a:solidFill>
              </a:rPr>
              <a:t>no matter what</a:t>
            </a:r>
          </a:p>
          <a:p>
            <a:pPr lvl="1"/>
            <a:endParaRPr lang="en-US" dirty="0"/>
          </a:p>
        </p:txBody>
      </p:sp>
      <p:sp>
        <p:nvSpPr>
          <p:cNvPr id="4" name="Rectangle 3">
            <a:extLst>
              <a:ext uri="{FF2B5EF4-FFF2-40B4-BE49-F238E27FC236}">
                <a16:creationId xmlns:a16="http://schemas.microsoft.com/office/drawing/2014/main" id="{0C4D3D54-75DF-486E-BF6E-033E211F8DA8}"/>
              </a:ext>
            </a:extLst>
          </p:cNvPr>
          <p:cNvSpPr/>
          <p:nvPr/>
        </p:nvSpPr>
        <p:spPr>
          <a:xfrm>
            <a:off x="0" y="0"/>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latin typeface="Times New Roman" panose="02020603050405020304" pitchFamily="18" charset="0"/>
              </a:rPr>
              <a:t>The Lost Decade</a:t>
            </a:r>
          </a:p>
        </p:txBody>
      </p:sp>
    </p:spTree>
    <p:extLst>
      <p:ext uri="{BB962C8B-B14F-4D97-AF65-F5344CB8AC3E}">
        <p14:creationId xmlns:p14="http://schemas.microsoft.com/office/powerpoint/2010/main" val="6825401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938766"/>
            <a:ext cx="10591800" cy="4612948"/>
          </a:xfrm>
        </p:spPr>
        <p:txBody>
          <a:bodyPr vert="horz" lIns="121917" tIns="60959" rIns="121917" bIns="60959" rtlCol="0">
            <a:normAutofit fontScale="92500" lnSpcReduction="20000"/>
          </a:bodyPr>
          <a:lstStyle/>
          <a:p>
            <a:pPr marL="186258" indent="0" algn="ctr">
              <a:buNone/>
            </a:pPr>
            <a:endParaRPr lang="en-US" sz="4800" b="1" u="sng" dirty="0">
              <a:solidFill>
                <a:srgbClr val="0070C0"/>
              </a:solidFill>
            </a:endParaRPr>
          </a:p>
          <a:p>
            <a:pPr marL="186258" indent="0" algn="ctr">
              <a:buNone/>
            </a:pPr>
            <a:r>
              <a:rPr lang="en-US" sz="3600" b="1" i="1" u="sng" dirty="0">
                <a:solidFill>
                  <a:schemeClr val="accent6"/>
                </a:solidFill>
              </a:rPr>
              <a:t>49%</a:t>
            </a:r>
            <a:r>
              <a:rPr lang="en-US" sz="3600" b="1" i="1" dirty="0">
                <a:solidFill>
                  <a:schemeClr val="accent6"/>
                </a:solidFill>
              </a:rPr>
              <a:t> of managers own </a:t>
            </a:r>
            <a:r>
              <a:rPr lang="en-US" sz="3600" b="1" i="1" u="sng" dirty="0">
                <a:solidFill>
                  <a:schemeClr val="accent6"/>
                </a:solidFill>
              </a:rPr>
              <a:t>ZERO</a:t>
            </a:r>
            <a:r>
              <a:rPr lang="en-US" sz="3600" b="1" i="1" dirty="0">
                <a:solidFill>
                  <a:schemeClr val="accent6"/>
                </a:solidFill>
              </a:rPr>
              <a:t> shares </a:t>
            </a:r>
          </a:p>
          <a:p>
            <a:pPr marL="186258" indent="0" algn="ctr">
              <a:buNone/>
            </a:pPr>
            <a:r>
              <a:rPr lang="en-US" sz="3600" b="1" i="1" dirty="0">
                <a:solidFill>
                  <a:schemeClr val="accent6"/>
                </a:solidFill>
              </a:rPr>
              <a:t>in the funds they manage…  </a:t>
            </a:r>
          </a:p>
          <a:p>
            <a:pPr marL="186258" indent="0" algn="ctr">
              <a:buNone/>
            </a:pPr>
            <a:endParaRPr lang="en-US" sz="3200" b="1" u="sng" dirty="0">
              <a:solidFill>
                <a:schemeClr val="accent6"/>
              </a:solidFill>
            </a:endParaRPr>
          </a:p>
          <a:p>
            <a:pPr marL="186258" indent="0" algn="ctr">
              <a:buNone/>
            </a:pPr>
            <a:endParaRPr lang="en-US" sz="3200" b="1" u="sng" dirty="0">
              <a:solidFill>
                <a:schemeClr val="accent6"/>
              </a:solidFill>
            </a:endParaRPr>
          </a:p>
          <a:p>
            <a:pPr marL="186258" indent="0" algn="ctr">
              <a:buNone/>
            </a:pPr>
            <a:endParaRPr lang="en-US" sz="3200" b="1" u="sng" dirty="0">
              <a:solidFill>
                <a:schemeClr val="accent6"/>
              </a:solidFill>
            </a:endParaRPr>
          </a:p>
          <a:p>
            <a:pPr marL="186258" indent="0" algn="ctr">
              <a:buNone/>
            </a:pPr>
            <a:endParaRPr lang="en-US" sz="3200" b="1" u="sng" dirty="0">
              <a:solidFill>
                <a:schemeClr val="accent6"/>
              </a:solidFill>
            </a:endParaRPr>
          </a:p>
          <a:p>
            <a:pPr marL="186258" indent="0" algn="ctr">
              <a:buNone/>
            </a:pPr>
            <a:r>
              <a:rPr lang="en-US" sz="3200" b="1" dirty="0">
                <a:solidFill>
                  <a:schemeClr val="accent6"/>
                </a:solidFill>
              </a:rPr>
              <a:t>What does this mean?</a:t>
            </a:r>
          </a:p>
          <a:p>
            <a:pPr marL="186258" indent="0" algn="ctr">
              <a:buNone/>
            </a:pPr>
            <a:r>
              <a:rPr lang="en-US" sz="3200" b="1" i="1" dirty="0">
                <a:solidFill>
                  <a:schemeClr val="accent6"/>
                </a:solidFill>
              </a:rPr>
              <a:t>The chef doesn’t eat his own cooking.</a:t>
            </a:r>
          </a:p>
          <a:p>
            <a:endParaRPr lang="en-US" dirty="0"/>
          </a:p>
        </p:txBody>
      </p:sp>
      <p:pic>
        <p:nvPicPr>
          <p:cNvPr id="4" name="Picture 3">
            <a:extLst>
              <a:ext uri="{FF2B5EF4-FFF2-40B4-BE49-F238E27FC236}">
                <a16:creationId xmlns:a16="http://schemas.microsoft.com/office/drawing/2014/main" id="{B2A8D57D-6229-9540-B0EA-4E5FF1D0BC24}"/>
              </a:ext>
            </a:extLst>
          </p:cNvPr>
          <p:cNvPicPr>
            <a:picLocks noChangeAspect="1"/>
          </p:cNvPicPr>
          <p:nvPr/>
        </p:nvPicPr>
        <p:blipFill>
          <a:blip r:embed="rId2"/>
          <a:stretch>
            <a:fillRect/>
          </a:stretch>
        </p:blipFill>
        <p:spPr>
          <a:xfrm>
            <a:off x="9197018" y="5608105"/>
            <a:ext cx="2755900" cy="736600"/>
          </a:xfrm>
          <a:prstGeom prst="rect">
            <a:avLst/>
          </a:prstGeom>
        </p:spPr>
      </p:pic>
      <p:sp>
        <p:nvSpPr>
          <p:cNvPr id="5" name="Rectangle 4">
            <a:extLst>
              <a:ext uri="{FF2B5EF4-FFF2-40B4-BE49-F238E27FC236}">
                <a16:creationId xmlns:a16="http://schemas.microsoft.com/office/drawing/2014/main" id="{74F48F14-71F6-4EDE-A3AC-A5E0B5EC2561}"/>
              </a:ext>
            </a:extLst>
          </p:cNvPr>
          <p:cNvSpPr/>
          <p:nvPr/>
        </p:nvSpPr>
        <p:spPr>
          <a:xfrm>
            <a:off x="0" y="0"/>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latin typeface="Times New Roman" panose="02020603050405020304" pitchFamily="18" charset="0"/>
              </a:rPr>
              <a:t>According to </a:t>
            </a:r>
            <a:r>
              <a:rPr lang="en-US" sz="4800" b="1" i="1" dirty="0">
                <a:latin typeface="Times New Roman" panose="02020603050405020304" pitchFamily="18" charset="0"/>
              </a:rPr>
              <a:t>FINRA</a:t>
            </a:r>
          </a:p>
        </p:txBody>
      </p:sp>
      <p:cxnSp>
        <p:nvCxnSpPr>
          <p:cNvPr id="6" name="Straight Arrow Connector 5">
            <a:extLst>
              <a:ext uri="{FF2B5EF4-FFF2-40B4-BE49-F238E27FC236}">
                <a16:creationId xmlns:a16="http://schemas.microsoft.com/office/drawing/2014/main" id="{E136B42D-C62D-480C-8F59-947F0913FEFA}"/>
              </a:ext>
            </a:extLst>
          </p:cNvPr>
          <p:cNvCxnSpPr/>
          <p:nvPr/>
        </p:nvCxnSpPr>
        <p:spPr>
          <a:xfrm>
            <a:off x="6057900" y="2715208"/>
            <a:ext cx="0" cy="1390261"/>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1259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DA3EAE3-3C09-4C80-9E23-79AC2A60898C}"/>
              </a:ext>
            </a:extLst>
          </p:cNvPr>
          <p:cNvGrpSpPr/>
          <p:nvPr/>
        </p:nvGrpSpPr>
        <p:grpSpPr>
          <a:xfrm>
            <a:off x="1253828" y="1016631"/>
            <a:ext cx="9684344" cy="1026774"/>
            <a:chOff x="5956964" y="1745277"/>
            <a:chExt cx="6477092" cy="3402046"/>
          </a:xfrm>
        </p:grpSpPr>
        <p:sp>
          <p:nvSpPr>
            <p:cNvPr id="9" name="Rectangle 8">
              <a:extLst>
                <a:ext uri="{FF2B5EF4-FFF2-40B4-BE49-F238E27FC236}">
                  <a16:creationId xmlns:a16="http://schemas.microsoft.com/office/drawing/2014/main" id="{4C2D7372-6237-4391-8DBA-46BDC6FB0245}"/>
                </a:ext>
              </a:extLst>
            </p:cNvPr>
            <p:cNvSpPr/>
            <p:nvPr/>
          </p:nvSpPr>
          <p:spPr>
            <a:xfrm>
              <a:off x="5956964" y="1745277"/>
              <a:ext cx="6477092" cy="3402046"/>
            </a:xfrm>
            <a:prstGeom prst="rect">
              <a:avLst/>
            </a:prstGeom>
            <a:solidFill>
              <a:schemeClr val="accent5">
                <a:lumMod val="90000"/>
                <a:alpha val="90000"/>
              </a:schemeClr>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10" name="Rectangle 9">
              <a:extLst>
                <a:ext uri="{FF2B5EF4-FFF2-40B4-BE49-F238E27FC236}">
                  <a16:creationId xmlns:a16="http://schemas.microsoft.com/office/drawing/2014/main" id="{8485A71D-F132-4345-9A14-1875AF812D08}"/>
                </a:ext>
              </a:extLst>
            </p:cNvPr>
            <p:cNvSpPr/>
            <p:nvPr/>
          </p:nvSpPr>
          <p:spPr>
            <a:xfrm>
              <a:off x="9010780" y="2011854"/>
              <a:ext cx="184731" cy="707886"/>
            </a:xfrm>
            <a:prstGeom prst="rect">
              <a:avLst/>
            </a:prstGeom>
          </p:spPr>
          <p:txBody>
            <a:bodyPr wrap="none">
              <a:spAutoFit/>
            </a:bodyPr>
            <a:lstStyle/>
            <a:p>
              <a:pPr algn="ctr"/>
              <a:endParaRPr lang="en-US" sz="4000" dirty="0">
                <a:solidFill>
                  <a:schemeClr val="bg1"/>
                </a:solidFill>
                <a:latin typeface="Times New Roman" panose="02020603050405020304" pitchFamily="18" charset="0"/>
                <a:cs typeface="Times New Roman" panose="02020603050405020304" pitchFamily="18" charset="0"/>
              </a:endParaRPr>
            </a:p>
          </p:txBody>
        </p:sp>
      </p:grpSp>
      <p:sp>
        <p:nvSpPr>
          <p:cNvPr id="3" name="Content Placeholder 2"/>
          <p:cNvSpPr>
            <a:spLocks noGrp="1"/>
          </p:cNvSpPr>
          <p:nvPr>
            <p:ph idx="1"/>
          </p:nvPr>
        </p:nvSpPr>
        <p:spPr>
          <a:xfrm>
            <a:off x="1600200" y="1316466"/>
            <a:ext cx="10591800" cy="5010761"/>
          </a:xfrm>
        </p:spPr>
        <p:txBody>
          <a:bodyPr vert="horz" lIns="121917" tIns="60959" rIns="121917" bIns="60959" rtlCol="0">
            <a:normAutofit/>
          </a:bodyPr>
          <a:lstStyle/>
          <a:p>
            <a:pPr marL="0" indent="0">
              <a:buNone/>
            </a:pPr>
            <a:r>
              <a:rPr lang="en-US" sz="3600" b="1" dirty="0">
                <a:solidFill>
                  <a:schemeClr val="accent6"/>
                </a:solidFill>
                <a:latin typeface="+mn-lt"/>
              </a:rPr>
              <a:t>Myth: </a:t>
            </a:r>
            <a:r>
              <a:rPr lang="en-US" sz="3600" dirty="0">
                <a:solidFill>
                  <a:schemeClr val="accent6"/>
                </a:solidFill>
                <a:latin typeface="+mn-lt"/>
              </a:rPr>
              <a:t>“Your retirement is just a 401K away.”</a:t>
            </a:r>
          </a:p>
          <a:p>
            <a:pPr marL="0" indent="0">
              <a:buNone/>
            </a:pPr>
            <a:endParaRPr lang="en-US" sz="2400" dirty="0"/>
          </a:p>
          <a:p>
            <a:r>
              <a:rPr lang="en-US" sz="2400" dirty="0">
                <a:solidFill>
                  <a:schemeClr val="accent6"/>
                </a:solidFill>
              </a:rPr>
              <a:t>Failed DIY Pension System</a:t>
            </a:r>
          </a:p>
          <a:p>
            <a:pPr marL="0" indent="0">
              <a:buNone/>
            </a:pPr>
            <a:endParaRPr lang="en-US" sz="2400" dirty="0">
              <a:solidFill>
                <a:schemeClr val="accent6"/>
              </a:solidFill>
            </a:endParaRPr>
          </a:p>
          <a:p>
            <a:r>
              <a:rPr lang="en-US" sz="2400" dirty="0">
                <a:solidFill>
                  <a:schemeClr val="accent6"/>
                </a:solidFill>
              </a:rPr>
              <a:t>Lack of investment expertise vs. trained money managers</a:t>
            </a:r>
          </a:p>
          <a:p>
            <a:pPr marL="0" indent="0">
              <a:buNone/>
            </a:pPr>
            <a:endParaRPr lang="en-US" sz="2400" dirty="0">
              <a:solidFill>
                <a:schemeClr val="accent6"/>
              </a:solidFill>
            </a:endParaRPr>
          </a:p>
          <a:p>
            <a:r>
              <a:rPr lang="en-US" sz="2400" dirty="0">
                <a:solidFill>
                  <a:schemeClr val="accent6"/>
                </a:solidFill>
              </a:rPr>
              <a:t>Example: An individual who makes </a:t>
            </a:r>
            <a:r>
              <a:rPr lang="en-US" sz="2400" b="1" dirty="0">
                <a:solidFill>
                  <a:schemeClr val="accent6"/>
                </a:solidFill>
              </a:rPr>
              <a:t>$90K </a:t>
            </a:r>
            <a:r>
              <a:rPr lang="en-US" sz="2400" dirty="0">
                <a:solidFill>
                  <a:schemeClr val="accent6"/>
                </a:solidFill>
              </a:rPr>
              <a:t>per year will </a:t>
            </a:r>
            <a:r>
              <a:rPr lang="en-US" sz="2400" u="sng" dirty="0">
                <a:solidFill>
                  <a:schemeClr val="accent6"/>
                </a:solidFill>
              </a:rPr>
              <a:t>spend almost </a:t>
            </a:r>
            <a:r>
              <a:rPr lang="en-US" sz="2400" b="1" u="sng" dirty="0">
                <a:solidFill>
                  <a:schemeClr val="accent6"/>
                </a:solidFill>
              </a:rPr>
              <a:t>$300K </a:t>
            </a:r>
            <a:r>
              <a:rPr lang="en-US" sz="2400" u="sng" dirty="0">
                <a:solidFill>
                  <a:schemeClr val="accent6"/>
                </a:solidFill>
              </a:rPr>
              <a:t>in 401k fees</a:t>
            </a:r>
            <a:r>
              <a:rPr lang="en-US" sz="2400" dirty="0">
                <a:solidFill>
                  <a:schemeClr val="accent6"/>
                </a:solidFill>
              </a:rPr>
              <a:t> over their lifetime</a:t>
            </a:r>
          </a:p>
          <a:p>
            <a:pPr marL="0" indent="0">
              <a:buNone/>
            </a:pPr>
            <a:endParaRPr lang="en-US" sz="2400" dirty="0">
              <a:solidFill>
                <a:schemeClr val="accent6"/>
              </a:solidFill>
            </a:endParaRPr>
          </a:p>
          <a:p>
            <a:r>
              <a:rPr lang="en-US" sz="2400" b="1" dirty="0">
                <a:solidFill>
                  <a:schemeClr val="accent6"/>
                </a:solidFill>
              </a:rPr>
              <a:t>3.1%</a:t>
            </a:r>
            <a:r>
              <a:rPr lang="en-US" sz="2400" dirty="0">
                <a:solidFill>
                  <a:schemeClr val="accent6"/>
                </a:solidFill>
              </a:rPr>
              <a:t> Mutual Fund Fees + 401k Administrator fees (</a:t>
            </a:r>
            <a:r>
              <a:rPr lang="en-US" sz="2400" b="1" dirty="0">
                <a:solidFill>
                  <a:schemeClr val="accent6"/>
                </a:solidFill>
              </a:rPr>
              <a:t>1.3% - 1.5% </a:t>
            </a:r>
            <a:r>
              <a:rPr lang="en-US" sz="2400" dirty="0">
                <a:solidFill>
                  <a:schemeClr val="accent6"/>
                </a:solidFill>
              </a:rPr>
              <a:t>annually) = </a:t>
            </a:r>
            <a:r>
              <a:rPr lang="en-US" sz="2400" b="1" dirty="0">
                <a:solidFill>
                  <a:schemeClr val="accent6"/>
                </a:solidFill>
              </a:rPr>
              <a:t>4.37%</a:t>
            </a:r>
            <a:r>
              <a:rPr lang="en-US" sz="2400" dirty="0">
                <a:solidFill>
                  <a:schemeClr val="accent6"/>
                </a:solidFill>
              </a:rPr>
              <a:t> Total Fees</a:t>
            </a:r>
          </a:p>
          <a:p>
            <a:endParaRPr lang="en-US" dirty="0"/>
          </a:p>
        </p:txBody>
      </p:sp>
      <p:sp>
        <p:nvSpPr>
          <p:cNvPr id="4" name="Rectangle 3">
            <a:extLst>
              <a:ext uri="{FF2B5EF4-FFF2-40B4-BE49-F238E27FC236}">
                <a16:creationId xmlns:a16="http://schemas.microsoft.com/office/drawing/2014/main" id="{43D2B11F-782B-4E72-891A-A6C2D3AEFD06}"/>
              </a:ext>
            </a:extLst>
          </p:cNvPr>
          <p:cNvSpPr/>
          <p:nvPr/>
        </p:nvSpPr>
        <p:spPr>
          <a:xfrm>
            <a:off x="0" y="0"/>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latin typeface="Times New Roman" panose="02020603050405020304" pitchFamily="18" charset="0"/>
              </a:rPr>
              <a:t>Mutual Funds &amp; 401K Plans</a:t>
            </a:r>
          </a:p>
        </p:txBody>
      </p:sp>
    </p:spTree>
    <p:extLst>
      <p:ext uri="{BB962C8B-B14F-4D97-AF65-F5344CB8AC3E}">
        <p14:creationId xmlns:p14="http://schemas.microsoft.com/office/powerpoint/2010/main" val="7016320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8428" y="1177079"/>
            <a:ext cx="5743903" cy="4939941"/>
          </a:xfrm>
        </p:spPr>
        <p:txBody>
          <a:bodyPr vert="horz" lIns="121917" tIns="60959" rIns="121917" bIns="60959" rtlCol="0">
            <a:normAutofit/>
          </a:bodyPr>
          <a:lstStyle/>
          <a:p>
            <a:pPr marL="186258" indent="0" algn="ctr">
              <a:buNone/>
            </a:pPr>
            <a:r>
              <a:rPr lang="en-US" sz="4800" b="1" dirty="0">
                <a:solidFill>
                  <a:schemeClr val="accent6"/>
                </a:solidFill>
              </a:rPr>
              <a:t>Expenses Paid </a:t>
            </a:r>
          </a:p>
          <a:p>
            <a:pPr marL="186258" indent="0" algn="ctr">
              <a:buNone/>
            </a:pPr>
            <a:r>
              <a:rPr lang="en-US" sz="4800" b="1" dirty="0">
                <a:solidFill>
                  <a:schemeClr val="accent6"/>
                </a:solidFill>
              </a:rPr>
              <a:t>in 401k’s = </a:t>
            </a:r>
          </a:p>
          <a:p>
            <a:pPr marL="186258" indent="0" algn="ctr">
              <a:buNone/>
            </a:pPr>
            <a:endParaRPr lang="en-US" sz="4800" b="1" dirty="0">
              <a:solidFill>
                <a:schemeClr val="accent6"/>
              </a:solidFill>
            </a:endParaRPr>
          </a:p>
          <a:p>
            <a:pPr marL="186258" indent="0" algn="ctr">
              <a:buNone/>
            </a:pPr>
            <a:r>
              <a:rPr lang="en-US" sz="4800" b="1" dirty="0">
                <a:solidFill>
                  <a:schemeClr val="accent6"/>
                </a:solidFill>
              </a:rPr>
              <a:t>Exchange for taxes that would have been paid otherwise </a:t>
            </a:r>
          </a:p>
          <a:p>
            <a:endParaRPr lang="en-US" dirty="0"/>
          </a:p>
        </p:txBody>
      </p:sp>
      <p:sp>
        <p:nvSpPr>
          <p:cNvPr id="4" name="Rectangle 3">
            <a:extLst>
              <a:ext uri="{FF2B5EF4-FFF2-40B4-BE49-F238E27FC236}">
                <a16:creationId xmlns:a16="http://schemas.microsoft.com/office/drawing/2014/main" id="{7FD25024-2B3E-4447-B597-0A512EE1A640}"/>
              </a:ext>
            </a:extLst>
          </p:cNvPr>
          <p:cNvSpPr/>
          <p:nvPr/>
        </p:nvSpPr>
        <p:spPr>
          <a:xfrm>
            <a:off x="0" y="0"/>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latin typeface="Times New Roman" panose="02020603050405020304" pitchFamily="18" charset="0"/>
              </a:rPr>
              <a:t>Mutual Funds &amp; 401K Plans</a:t>
            </a:r>
          </a:p>
        </p:txBody>
      </p:sp>
      <p:pic>
        <p:nvPicPr>
          <p:cNvPr id="2" name="Picture 1">
            <a:extLst>
              <a:ext uri="{FF2B5EF4-FFF2-40B4-BE49-F238E27FC236}">
                <a16:creationId xmlns:a16="http://schemas.microsoft.com/office/drawing/2014/main" id="{83D4E74B-EFD1-4AE7-A6D5-EB6EB2B2EAB0}"/>
              </a:ext>
            </a:extLst>
          </p:cNvPr>
          <p:cNvPicPr>
            <a:picLocks noChangeAspect="1"/>
          </p:cNvPicPr>
          <p:nvPr/>
        </p:nvPicPr>
        <p:blipFill>
          <a:blip r:embed="rId2"/>
          <a:stretch>
            <a:fillRect/>
          </a:stretch>
        </p:blipFill>
        <p:spPr>
          <a:xfrm>
            <a:off x="6938332" y="1842701"/>
            <a:ext cx="4793154" cy="32924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132481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191903"/>
            <a:ext cx="10515600" cy="5114303"/>
          </a:xfrm>
        </p:spPr>
        <p:txBody>
          <a:bodyPr>
            <a:normAutofit fontScale="85000" lnSpcReduction="20000"/>
          </a:bodyPr>
          <a:lstStyle/>
          <a:p>
            <a:r>
              <a:rPr lang="en-US" dirty="0">
                <a:solidFill>
                  <a:schemeClr val="accent6">
                    <a:lumMod val="50000"/>
                  </a:schemeClr>
                </a:solidFill>
              </a:rPr>
              <a:t>American Funds  = “Small Cap World”</a:t>
            </a:r>
          </a:p>
          <a:p>
            <a:r>
              <a:rPr lang="en-US" b="1" dirty="0">
                <a:solidFill>
                  <a:schemeClr val="accent6">
                    <a:lumMod val="50000"/>
                  </a:schemeClr>
                </a:solidFill>
              </a:rPr>
              <a:t>Expense ratio: 1.09% (paid to fund manager)</a:t>
            </a:r>
          </a:p>
          <a:p>
            <a:pPr lvl="1"/>
            <a:r>
              <a:rPr lang="en-US" sz="2800" dirty="0">
                <a:solidFill>
                  <a:schemeClr val="accent6">
                    <a:lumMod val="50000"/>
                  </a:schemeClr>
                </a:solidFill>
              </a:rPr>
              <a:t>At 10% = $50,000 profit/ROI</a:t>
            </a:r>
          </a:p>
          <a:p>
            <a:pPr lvl="1"/>
            <a:r>
              <a:rPr lang="en-US" sz="2800" dirty="0">
                <a:solidFill>
                  <a:schemeClr val="accent6">
                    <a:lumMod val="50000"/>
                  </a:schemeClr>
                </a:solidFill>
              </a:rPr>
              <a:t>At 8.91% = $44,550 profit/ROI</a:t>
            </a:r>
          </a:p>
          <a:p>
            <a:r>
              <a:rPr lang="en-US" b="1" dirty="0">
                <a:solidFill>
                  <a:schemeClr val="accent6">
                    <a:lumMod val="50000"/>
                  </a:schemeClr>
                </a:solidFill>
              </a:rPr>
              <a:t>“A” Share Commission</a:t>
            </a:r>
          </a:p>
          <a:p>
            <a:pPr lvl="1"/>
            <a:r>
              <a:rPr lang="en-US" sz="2800" dirty="0">
                <a:solidFill>
                  <a:schemeClr val="accent6">
                    <a:lumMod val="50000"/>
                  </a:schemeClr>
                </a:solidFill>
              </a:rPr>
              <a:t>Paid to financial advisor who sells fund</a:t>
            </a:r>
          </a:p>
          <a:p>
            <a:pPr lvl="1"/>
            <a:r>
              <a:rPr lang="en-US" sz="2800" dirty="0">
                <a:solidFill>
                  <a:schemeClr val="accent6">
                    <a:lumMod val="50000"/>
                  </a:schemeClr>
                </a:solidFill>
              </a:rPr>
              <a:t>$500,000 = 2% (breakpoint)  = $10,000</a:t>
            </a:r>
          </a:p>
          <a:p>
            <a:r>
              <a:rPr lang="en-US" dirty="0">
                <a:solidFill>
                  <a:schemeClr val="accent6">
                    <a:lumMod val="50000"/>
                  </a:schemeClr>
                </a:solidFill>
              </a:rPr>
              <a:t>$500,000 - $10,000 = $490,000 - $5,341 (1.09% expense ratio) = $484,659 left </a:t>
            </a:r>
            <a:r>
              <a:rPr lang="en-US" b="1" dirty="0">
                <a:solidFill>
                  <a:schemeClr val="accent6">
                    <a:lumMod val="50000"/>
                  </a:schemeClr>
                </a:solidFill>
              </a:rPr>
              <a:t>(ZERO ROI)</a:t>
            </a:r>
          </a:p>
          <a:p>
            <a:pPr marL="0" indent="0">
              <a:buNone/>
            </a:pPr>
            <a:endParaRPr lang="en-US" b="1" dirty="0">
              <a:solidFill>
                <a:schemeClr val="accent6"/>
              </a:solidFill>
            </a:endParaRPr>
          </a:p>
          <a:p>
            <a:pPr marL="0" indent="0" algn="ctr">
              <a:buNone/>
            </a:pPr>
            <a:r>
              <a:rPr lang="en-US" b="1" u="sng" dirty="0">
                <a:solidFill>
                  <a:schemeClr val="accent6"/>
                </a:solidFill>
              </a:rPr>
              <a:t>$15,341 in FEES </a:t>
            </a:r>
            <a:r>
              <a:rPr lang="en-US" b="1" dirty="0">
                <a:solidFill>
                  <a:schemeClr val="accent6"/>
                </a:solidFill>
              </a:rPr>
              <a:t>for American Funds</a:t>
            </a:r>
          </a:p>
          <a:p>
            <a:pPr marL="0" indent="0" algn="ctr">
              <a:buNone/>
            </a:pPr>
            <a:r>
              <a:rPr lang="en-US" b="1" dirty="0">
                <a:solidFill>
                  <a:schemeClr val="accent6"/>
                </a:solidFill>
              </a:rPr>
              <a:t>vs.</a:t>
            </a:r>
          </a:p>
          <a:p>
            <a:pPr marL="0" indent="0" algn="ctr">
              <a:buNone/>
            </a:pPr>
            <a:r>
              <a:rPr lang="en-US" b="1" u="sng" dirty="0">
                <a:solidFill>
                  <a:schemeClr val="accent6"/>
                </a:solidFill>
              </a:rPr>
              <a:t>$750 in FEES </a:t>
            </a:r>
            <a:r>
              <a:rPr lang="en-US" b="1" dirty="0">
                <a:solidFill>
                  <a:schemeClr val="accent6"/>
                </a:solidFill>
              </a:rPr>
              <a:t>for Horizon Trust  (Self-Directed IRA)</a:t>
            </a:r>
          </a:p>
          <a:p>
            <a:pPr lvl="7"/>
            <a:r>
              <a:rPr lang="en-US" sz="2100" dirty="0">
                <a:solidFill>
                  <a:schemeClr val="accent6"/>
                </a:solidFill>
                <a:latin typeface="Times New Roman" panose="02020603050405020304" pitchFamily="18" charset="0"/>
                <a:cs typeface="Times New Roman" panose="02020603050405020304" pitchFamily="18" charset="0"/>
              </a:rPr>
              <a:t>$50 account set-up fee</a:t>
            </a:r>
          </a:p>
          <a:p>
            <a:pPr lvl="7"/>
            <a:r>
              <a:rPr lang="en-US" sz="2100" dirty="0">
                <a:solidFill>
                  <a:schemeClr val="accent6"/>
                </a:solidFill>
                <a:latin typeface="Times New Roman" panose="02020603050405020304" pitchFamily="18" charset="0"/>
                <a:cs typeface="Times New Roman" panose="02020603050405020304" pitchFamily="18" charset="0"/>
              </a:rPr>
              <a:t>Annual maintenance fee (depending on the balance of your account)</a:t>
            </a:r>
          </a:p>
          <a:p>
            <a:pPr marL="0" indent="0">
              <a:buNone/>
            </a:pPr>
            <a:endParaRPr lang="en-US" dirty="0"/>
          </a:p>
          <a:p>
            <a:pPr lvl="2"/>
            <a:endParaRPr lang="en-US" dirty="0"/>
          </a:p>
        </p:txBody>
      </p:sp>
      <p:sp>
        <p:nvSpPr>
          <p:cNvPr id="6" name="Rectangle 5">
            <a:extLst>
              <a:ext uri="{FF2B5EF4-FFF2-40B4-BE49-F238E27FC236}">
                <a16:creationId xmlns:a16="http://schemas.microsoft.com/office/drawing/2014/main" id="{52A9164E-82B7-48CF-BDFA-A910E2A4F87B}"/>
              </a:ext>
            </a:extLst>
          </p:cNvPr>
          <p:cNvSpPr/>
          <p:nvPr/>
        </p:nvSpPr>
        <p:spPr>
          <a:xfrm>
            <a:off x="0" y="0"/>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latin typeface="Times New Roman" panose="02020603050405020304" pitchFamily="18" charset="0"/>
              </a:rPr>
              <a:t>$500K Mutual Fund Investment</a:t>
            </a:r>
          </a:p>
        </p:txBody>
      </p:sp>
    </p:spTree>
    <p:extLst>
      <p:ext uri="{BB962C8B-B14F-4D97-AF65-F5344CB8AC3E}">
        <p14:creationId xmlns:p14="http://schemas.microsoft.com/office/powerpoint/2010/main" val="248813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2C12CE0-B489-4B9D-8DB8-6C628F4064F3}"/>
              </a:ext>
            </a:extLst>
          </p:cNvPr>
          <p:cNvSpPr>
            <a:spLocks noGrp="1"/>
          </p:cNvSpPr>
          <p:nvPr>
            <p:ph type="sldNum" sz="quarter" idx="12"/>
          </p:nvPr>
        </p:nvSpPr>
        <p:spPr/>
        <p:txBody>
          <a:bodyPr/>
          <a:lstStyle/>
          <a:p>
            <a:fld id="{D9144EA5-5F99-43E1-9853-96597629E39C}" type="slidenum">
              <a:rPr lang="id-ID" smtClean="0"/>
              <a:pPr/>
              <a:t>47</a:t>
            </a:fld>
            <a:endParaRPr lang="id-ID" dirty="0"/>
          </a:p>
        </p:txBody>
      </p:sp>
      <p:pic>
        <p:nvPicPr>
          <p:cNvPr id="6" name="Picture 5">
            <a:extLst>
              <a:ext uri="{FF2B5EF4-FFF2-40B4-BE49-F238E27FC236}">
                <a16:creationId xmlns:a16="http://schemas.microsoft.com/office/drawing/2014/main" id="{5E9B68E5-3692-414F-B284-42C4632FDA7E}"/>
              </a:ext>
            </a:extLst>
          </p:cNvPr>
          <p:cNvPicPr>
            <a:picLocks noChangeAspect="1"/>
          </p:cNvPicPr>
          <p:nvPr/>
        </p:nvPicPr>
        <p:blipFill>
          <a:blip r:embed="rId2"/>
          <a:stretch>
            <a:fillRect/>
          </a:stretch>
        </p:blipFill>
        <p:spPr>
          <a:xfrm>
            <a:off x="0" y="370230"/>
            <a:ext cx="11799517" cy="6472372"/>
          </a:xfrm>
          <a:prstGeom prst="rect">
            <a:avLst/>
          </a:prstGeom>
        </p:spPr>
      </p:pic>
      <p:sp>
        <p:nvSpPr>
          <p:cNvPr id="5" name="Rectangle 4">
            <a:extLst>
              <a:ext uri="{FF2B5EF4-FFF2-40B4-BE49-F238E27FC236}">
                <a16:creationId xmlns:a16="http://schemas.microsoft.com/office/drawing/2014/main" id="{6D4F5511-A96A-4AF5-A8DA-B4BFB984F77B}"/>
              </a:ext>
            </a:extLst>
          </p:cNvPr>
          <p:cNvSpPr/>
          <p:nvPr/>
        </p:nvSpPr>
        <p:spPr>
          <a:xfrm>
            <a:off x="0" y="0"/>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latin typeface="Times New Roman" panose="02020603050405020304" pitchFamily="18" charset="0"/>
              </a:rPr>
              <a:t>From My Financial Advisor</a:t>
            </a:r>
          </a:p>
        </p:txBody>
      </p:sp>
    </p:spTree>
    <p:extLst>
      <p:ext uri="{BB962C8B-B14F-4D97-AF65-F5344CB8AC3E}">
        <p14:creationId xmlns:p14="http://schemas.microsoft.com/office/powerpoint/2010/main" val="33124656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0808" y="1368300"/>
            <a:ext cx="11950384" cy="4766420"/>
          </a:xfrm>
        </p:spPr>
        <p:txBody>
          <a:bodyPr lIns="121917" tIns="60958" rIns="121917" bIns="60958" numCol="2">
            <a:normAutofit/>
          </a:bodyPr>
          <a:lstStyle/>
          <a:p>
            <a:pPr marL="0" indent="0">
              <a:buNone/>
            </a:pPr>
            <a:r>
              <a:rPr lang="en-US" sz="2400" b="1" u="sng" dirty="0">
                <a:solidFill>
                  <a:schemeClr val="accent6">
                    <a:lumMod val="50000"/>
                  </a:schemeClr>
                </a:solidFill>
              </a:rPr>
              <a:t>Option A = Not Us</a:t>
            </a:r>
            <a:endParaRPr lang="en-US" sz="2400" u="sng" dirty="0">
              <a:solidFill>
                <a:schemeClr val="accent6">
                  <a:lumMod val="50000"/>
                </a:schemeClr>
              </a:solidFill>
            </a:endParaRPr>
          </a:p>
          <a:p>
            <a:r>
              <a:rPr lang="en-US" sz="2400" dirty="0">
                <a:solidFill>
                  <a:schemeClr val="accent6">
                    <a:lumMod val="50000"/>
                  </a:schemeClr>
                </a:solidFill>
              </a:rPr>
              <a:t>CD = </a:t>
            </a:r>
            <a:r>
              <a:rPr lang="en-US" sz="2400" b="1" dirty="0">
                <a:solidFill>
                  <a:schemeClr val="accent6">
                    <a:lumMod val="50000"/>
                  </a:schemeClr>
                </a:solidFill>
              </a:rPr>
              <a:t>1%</a:t>
            </a:r>
          </a:p>
          <a:p>
            <a:r>
              <a:rPr lang="en-US" sz="2400" dirty="0">
                <a:solidFill>
                  <a:schemeClr val="accent6">
                    <a:lumMod val="50000"/>
                  </a:schemeClr>
                </a:solidFill>
              </a:rPr>
              <a:t>Annuities = </a:t>
            </a:r>
            <a:r>
              <a:rPr lang="en-US" sz="2400" b="1" dirty="0">
                <a:solidFill>
                  <a:schemeClr val="accent6">
                    <a:lumMod val="50000"/>
                  </a:schemeClr>
                </a:solidFill>
              </a:rPr>
              <a:t>4%</a:t>
            </a:r>
            <a:r>
              <a:rPr lang="en-US" sz="2400" dirty="0">
                <a:solidFill>
                  <a:schemeClr val="accent6">
                    <a:lumMod val="50000"/>
                  </a:schemeClr>
                </a:solidFill>
              </a:rPr>
              <a:t> or less</a:t>
            </a:r>
          </a:p>
          <a:p>
            <a:r>
              <a:rPr lang="en-US" sz="2400" dirty="0">
                <a:solidFill>
                  <a:schemeClr val="accent6">
                    <a:lumMod val="50000"/>
                  </a:schemeClr>
                </a:solidFill>
              </a:rPr>
              <a:t>Bonds = </a:t>
            </a:r>
            <a:r>
              <a:rPr lang="en-US" sz="2400" b="1" dirty="0">
                <a:solidFill>
                  <a:schemeClr val="accent6">
                    <a:lumMod val="50000"/>
                  </a:schemeClr>
                </a:solidFill>
              </a:rPr>
              <a:t>3%</a:t>
            </a:r>
            <a:r>
              <a:rPr lang="en-US" sz="2400" dirty="0">
                <a:solidFill>
                  <a:schemeClr val="accent6">
                    <a:lumMod val="50000"/>
                  </a:schemeClr>
                </a:solidFill>
              </a:rPr>
              <a:t> or less</a:t>
            </a:r>
          </a:p>
          <a:p>
            <a:r>
              <a:rPr lang="en-US" sz="2400" dirty="0">
                <a:solidFill>
                  <a:schemeClr val="accent6">
                    <a:lumMod val="50000"/>
                  </a:schemeClr>
                </a:solidFill>
              </a:rPr>
              <a:t>Stock market past 10 years = </a:t>
            </a:r>
            <a:r>
              <a:rPr lang="en-US" sz="2400" b="1" dirty="0">
                <a:solidFill>
                  <a:schemeClr val="accent6">
                    <a:lumMod val="50000"/>
                  </a:schemeClr>
                </a:solidFill>
              </a:rPr>
              <a:t>11.78%</a:t>
            </a:r>
          </a:p>
          <a:p>
            <a:r>
              <a:rPr lang="en-US" sz="2400" dirty="0">
                <a:solidFill>
                  <a:schemeClr val="accent6">
                    <a:lumMod val="50000"/>
                  </a:schemeClr>
                </a:solidFill>
              </a:rPr>
              <a:t>Significant </a:t>
            </a:r>
            <a:r>
              <a:rPr lang="en-US" sz="2400" b="1" dirty="0">
                <a:solidFill>
                  <a:schemeClr val="accent6">
                    <a:lumMod val="50000"/>
                  </a:schemeClr>
                </a:solidFill>
              </a:rPr>
              <a:t>volatility</a:t>
            </a:r>
            <a:r>
              <a:rPr lang="en-US" sz="2400" dirty="0">
                <a:solidFill>
                  <a:schemeClr val="accent6">
                    <a:lumMod val="50000"/>
                  </a:schemeClr>
                </a:solidFill>
              </a:rPr>
              <a:t> </a:t>
            </a:r>
          </a:p>
          <a:p>
            <a:r>
              <a:rPr lang="en-US" sz="2400" b="1" dirty="0">
                <a:solidFill>
                  <a:schemeClr val="accent6">
                    <a:lumMod val="50000"/>
                  </a:schemeClr>
                </a:solidFill>
              </a:rPr>
              <a:t>No control </a:t>
            </a:r>
            <a:r>
              <a:rPr lang="en-US" sz="2400" dirty="0">
                <a:solidFill>
                  <a:schemeClr val="accent6">
                    <a:lumMod val="50000"/>
                  </a:schemeClr>
                </a:solidFill>
              </a:rPr>
              <a:t>over investments</a:t>
            </a:r>
          </a:p>
          <a:p>
            <a:r>
              <a:rPr lang="en-US" sz="2400" dirty="0">
                <a:solidFill>
                  <a:schemeClr val="accent6">
                    <a:lumMod val="50000"/>
                  </a:schemeClr>
                </a:solidFill>
              </a:rPr>
              <a:t>Significantly </a:t>
            </a:r>
            <a:r>
              <a:rPr lang="en-US" sz="2400" b="1" dirty="0">
                <a:solidFill>
                  <a:schemeClr val="accent6">
                    <a:lumMod val="50000"/>
                  </a:schemeClr>
                </a:solidFill>
              </a:rPr>
              <a:t>higher fees</a:t>
            </a:r>
          </a:p>
          <a:p>
            <a:endParaRPr lang="en-US" sz="2400" dirty="0">
              <a:solidFill>
                <a:schemeClr val="accent6">
                  <a:lumMod val="50000"/>
                </a:schemeClr>
              </a:solidFill>
            </a:endParaRPr>
          </a:p>
          <a:p>
            <a:pPr marL="0" indent="0">
              <a:buNone/>
            </a:pPr>
            <a:endParaRPr lang="en-US" sz="2400" b="1" u="sng" dirty="0">
              <a:solidFill>
                <a:schemeClr val="accent6">
                  <a:lumMod val="50000"/>
                </a:schemeClr>
              </a:solidFill>
            </a:endParaRPr>
          </a:p>
          <a:p>
            <a:pPr marL="0" indent="0">
              <a:buNone/>
            </a:pPr>
            <a:r>
              <a:rPr lang="en-US" sz="2400" b="1" u="sng" dirty="0">
                <a:solidFill>
                  <a:schemeClr val="accent6">
                    <a:lumMod val="50000"/>
                  </a:schemeClr>
                </a:solidFill>
              </a:rPr>
              <a:t>Option B = Us</a:t>
            </a:r>
          </a:p>
          <a:p>
            <a:r>
              <a:rPr lang="en-US" sz="2400" dirty="0">
                <a:solidFill>
                  <a:schemeClr val="accent6">
                    <a:lumMod val="50000"/>
                  </a:schemeClr>
                </a:solidFill>
              </a:rPr>
              <a:t>Local Private Lender Loans – </a:t>
            </a:r>
            <a:r>
              <a:rPr lang="en-US" sz="2400" b="1" dirty="0">
                <a:solidFill>
                  <a:schemeClr val="accent6">
                    <a:lumMod val="50000"/>
                  </a:schemeClr>
                </a:solidFill>
              </a:rPr>
              <a:t>12%</a:t>
            </a:r>
            <a:r>
              <a:rPr lang="en-US" sz="2400" dirty="0">
                <a:solidFill>
                  <a:schemeClr val="accent6">
                    <a:lumMod val="50000"/>
                  </a:schemeClr>
                </a:solidFill>
              </a:rPr>
              <a:t> OR </a:t>
            </a:r>
            <a:r>
              <a:rPr lang="en-US" sz="2400" b="1" dirty="0">
                <a:solidFill>
                  <a:schemeClr val="accent6">
                    <a:lumMod val="50000"/>
                  </a:schemeClr>
                </a:solidFill>
              </a:rPr>
              <a:t>15%</a:t>
            </a:r>
            <a:r>
              <a:rPr lang="en-US" sz="2400" dirty="0">
                <a:solidFill>
                  <a:schemeClr val="accent6">
                    <a:lumMod val="50000"/>
                  </a:schemeClr>
                </a:solidFill>
              </a:rPr>
              <a:t> or profit whichever is greater </a:t>
            </a:r>
          </a:p>
          <a:p>
            <a:r>
              <a:rPr lang="en-US" sz="2400" dirty="0">
                <a:solidFill>
                  <a:schemeClr val="accent6">
                    <a:lumMod val="50000"/>
                  </a:schemeClr>
                </a:solidFill>
              </a:rPr>
              <a:t>High Yield Notes and Mortgages – </a:t>
            </a:r>
            <a:r>
              <a:rPr lang="en-US" sz="2400" b="1" dirty="0">
                <a:solidFill>
                  <a:schemeClr val="accent6">
                    <a:lumMod val="50000"/>
                  </a:schemeClr>
                </a:solidFill>
              </a:rPr>
              <a:t>13%</a:t>
            </a:r>
            <a:r>
              <a:rPr lang="en-US" sz="2400" dirty="0">
                <a:solidFill>
                  <a:schemeClr val="accent6">
                    <a:lumMod val="50000"/>
                  </a:schemeClr>
                </a:solidFill>
              </a:rPr>
              <a:t> Fixed </a:t>
            </a:r>
          </a:p>
          <a:p>
            <a:r>
              <a:rPr lang="en-US" sz="2400" dirty="0">
                <a:solidFill>
                  <a:schemeClr val="accent6">
                    <a:lumMod val="50000"/>
                  </a:schemeClr>
                </a:solidFill>
              </a:rPr>
              <a:t>Diversified High Yield Debt Fund – </a:t>
            </a:r>
            <a:r>
              <a:rPr lang="en-US" sz="2400" b="1" dirty="0">
                <a:solidFill>
                  <a:schemeClr val="accent6">
                    <a:lumMod val="50000"/>
                  </a:schemeClr>
                </a:solidFill>
              </a:rPr>
              <a:t>9-16% </a:t>
            </a:r>
          </a:p>
          <a:p>
            <a:r>
              <a:rPr lang="en-US" sz="2400" dirty="0">
                <a:solidFill>
                  <a:schemeClr val="accent6">
                    <a:lumMod val="50000"/>
                  </a:schemeClr>
                </a:solidFill>
              </a:rPr>
              <a:t>Value Add Apartments – </a:t>
            </a:r>
            <a:r>
              <a:rPr lang="en-US" sz="2400" b="1" dirty="0">
                <a:solidFill>
                  <a:schemeClr val="accent6">
                    <a:lumMod val="50000"/>
                  </a:schemeClr>
                </a:solidFill>
              </a:rPr>
              <a:t>8-24% IRR </a:t>
            </a:r>
          </a:p>
          <a:p>
            <a:pPr lvl="1"/>
            <a:r>
              <a:rPr lang="en-US" b="1" dirty="0">
                <a:solidFill>
                  <a:schemeClr val="accent6">
                    <a:lumMod val="50000"/>
                  </a:schemeClr>
                </a:solidFill>
              </a:rPr>
              <a:t>Predictable</a:t>
            </a:r>
          </a:p>
          <a:p>
            <a:pPr lvl="1"/>
            <a:r>
              <a:rPr lang="en-US" b="1" dirty="0">
                <a:solidFill>
                  <a:schemeClr val="accent6">
                    <a:lumMod val="50000"/>
                  </a:schemeClr>
                </a:solidFill>
              </a:rPr>
              <a:t>Control</a:t>
            </a:r>
            <a:r>
              <a:rPr lang="en-US" dirty="0">
                <a:solidFill>
                  <a:schemeClr val="accent6">
                    <a:lumMod val="50000"/>
                  </a:schemeClr>
                </a:solidFill>
              </a:rPr>
              <a:t> over investments</a:t>
            </a:r>
          </a:p>
          <a:p>
            <a:pPr lvl="1"/>
            <a:r>
              <a:rPr lang="en-US" b="1" dirty="0">
                <a:solidFill>
                  <a:schemeClr val="accent6">
                    <a:lumMod val="50000"/>
                  </a:schemeClr>
                </a:solidFill>
              </a:rPr>
              <a:t>Lower/no fees</a:t>
            </a:r>
          </a:p>
          <a:p>
            <a:pPr marL="0" indent="0">
              <a:buNone/>
            </a:pPr>
            <a:endParaRPr lang="en-US" dirty="0"/>
          </a:p>
        </p:txBody>
      </p:sp>
      <p:sp>
        <p:nvSpPr>
          <p:cNvPr id="6" name="Rectangle 5">
            <a:extLst>
              <a:ext uri="{FF2B5EF4-FFF2-40B4-BE49-F238E27FC236}">
                <a16:creationId xmlns:a16="http://schemas.microsoft.com/office/drawing/2014/main" id="{10A40172-B91B-405F-978B-05DA1469DAD5}"/>
              </a:ext>
            </a:extLst>
          </p:cNvPr>
          <p:cNvSpPr/>
          <p:nvPr/>
        </p:nvSpPr>
        <p:spPr>
          <a:xfrm>
            <a:off x="-18678" y="0"/>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latin typeface="Times New Roman" panose="02020603050405020304" pitchFamily="18" charset="0"/>
              </a:rPr>
              <a:t>Have an Old 401K or Cash to Invest?</a:t>
            </a:r>
          </a:p>
        </p:txBody>
      </p:sp>
      <p:grpSp>
        <p:nvGrpSpPr>
          <p:cNvPr id="7" name="Group 6">
            <a:extLst>
              <a:ext uri="{FF2B5EF4-FFF2-40B4-BE49-F238E27FC236}">
                <a16:creationId xmlns:a16="http://schemas.microsoft.com/office/drawing/2014/main" id="{C2D2063A-6A74-4D12-A94E-0DDCA3FD6FF9}"/>
              </a:ext>
            </a:extLst>
          </p:cNvPr>
          <p:cNvGrpSpPr/>
          <p:nvPr/>
        </p:nvGrpSpPr>
        <p:grpSpPr>
          <a:xfrm>
            <a:off x="1162607" y="5602014"/>
            <a:ext cx="9505394" cy="888124"/>
            <a:chOff x="5956964" y="1745277"/>
            <a:chExt cx="6477092" cy="3402046"/>
          </a:xfrm>
        </p:grpSpPr>
        <p:sp>
          <p:nvSpPr>
            <p:cNvPr id="8" name="Rectangle 7">
              <a:extLst>
                <a:ext uri="{FF2B5EF4-FFF2-40B4-BE49-F238E27FC236}">
                  <a16:creationId xmlns:a16="http://schemas.microsoft.com/office/drawing/2014/main" id="{F009AA43-AB1A-47E5-B961-192951FA157D}"/>
                </a:ext>
              </a:extLst>
            </p:cNvPr>
            <p:cNvSpPr/>
            <p:nvPr/>
          </p:nvSpPr>
          <p:spPr>
            <a:xfrm>
              <a:off x="5956964" y="1745277"/>
              <a:ext cx="6477092" cy="3402046"/>
            </a:xfrm>
            <a:prstGeom prst="rect">
              <a:avLst/>
            </a:prstGeom>
            <a:solidFill>
              <a:schemeClr val="accent5">
                <a:lumMod val="90000"/>
                <a:alpha val="90000"/>
              </a:schemeClr>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9" name="Rectangle 8">
              <a:extLst>
                <a:ext uri="{FF2B5EF4-FFF2-40B4-BE49-F238E27FC236}">
                  <a16:creationId xmlns:a16="http://schemas.microsoft.com/office/drawing/2014/main" id="{92874961-3F8F-4689-A331-02B1409DEE0F}"/>
                </a:ext>
              </a:extLst>
            </p:cNvPr>
            <p:cNvSpPr/>
            <p:nvPr/>
          </p:nvSpPr>
          <p:spPr>
            <a:xfrm>
              <a:off x="9010780" y="2011854"/>
              <a:ext cx="184731" cy="707886"/>
            </a:xfrm>
            <a:prstGeom prst="rect">
              <a:avLst/>
            </a:prstGeom>
          </p:spPr>
          <p:txBody>
            <a:bodyPr wrap="none">
              <a:spAutoFit/>
            </a:bodyPr>
            <a:lstStyle/>
            <a:p>
              <a:pPr algn="ctr"/>
              <a:endParaRPr lang="en-US" sz="4000" dirty="0">
                <a:solidFill>
                  <a:schemeClr val="bg1"/>
                </a:solidFill>
                <a:latin typeface="Times New Roman" panose="02020603050405020304" pitchFamily="18" charset="0"/>
                <a:cs typeface="Times New Roman" panose="02020603050405020304" pitchFamily="18" charset="0"/>
              </a:endParaRPr>
            </a:p>
          </p:txBody>
        </p:sp>
      </p:grpSp>
      <p:sp>
        <p:nvSpPr>
          <p:cNvPr id="10" name="TextBox 9">
            <a:extLst>
              <a:ext uri="{FF2B5EF4-FFF2-40B4-BE49-F238E27FC236}">
                <a16:creationId xmlns:a16="http://schemas.microsoft.com/office/drawing/2014/main" id="{E1E9AE4B-3537-461F-ACF9-FDADAE24A658}"/>
              </a:ext>
            </a:extLst>
          </p:cNvPr>
          <p:cNvSpPr txBox="1"/>
          <p:nvPr/>
        </p:nvSpPr>
        <p:spPr>
          <a:xfrm>
            <a:off x="1384878" y="5787166"/>
            <a:ext cx="9060852" cy="954107"/>
          </a:xfrm>
          <a:prstGeom prst="rect">
            <a:avLst/>
          </a:prstGeom>
          <a:noFill/>
        </p:spPr>
        <p:txBody>
          <a:bodyPr wrap="square" rtlCol="0">
            <a:spAutoFit/>
          </a:bodyPr>
          <a:lstStyle/>
          <a:p>
            <a:pPr algn="ctr"/>
            <a:r>
              <a:rPr lang="en-US" sz="2800" b="1" i="1" dirty="0">
                <a:solidFill>
                  <a:schemeClr val="accent6"/>
                </a:solidFill>
                <a:latin typeface="Times New Roman" panose="02020603050405020304" pitchFamily="18" charset="0"/>
                <a:cs typeface="Times New Roman" panose="02020603050405020304" pitchFamily="18" charset="0"/>
              </a:rPr>
              <a:t>The wealthy don’t choose Option A…</a:t>
            </a:r>
          </a:p>
          <a:p>
            <a:pPr algn="ctr"/>
            <a:r>
              <a:rPr lang="en-US" sz="2800" b="1" i="1" dirty="0">
                <a:solidFill>
                  <a:schemeClr val="accent6"/>
                </a:solidFill>
                <a:latin typeface="Times New Roman" panose="02020603050405020304" pitchFamily="18" charset="0"/>
                <a:cs typeface="Times New Roman" panose="02020603050405020304" pitchFamily="18" charset="0"/>
              </a:rPr>
              <a:t>they choose </a:t>
            </a:r>
            <a:r>
              <a:rPr lang="en-US" sz="2800" b="1" i="1" u="sng" dirty="0">
                <a:solidFill>
                  <a:schemeClr val="accent6"/>
                </a:solidFill>
                <a:latin typeface="Times New Roman" panose="02020603050405020304" pitchFamily="18" charset="0"/>
                <a:cs typeface="Times New Roman" panose="02020603050405020304" pitchFamily="18" charset="0"/>
              </a:rPr>
              <a:t>Option B</a:t>
            </a:r>
          </a:p>
        </p:txBody>
      </p:sp>
    </p:spTree>
    <p:extLst>
      <p:ext uri="{BB962C8B-B14F-4D97-AF65-F5344CB8AC3E}">
        <p14:creationId xmlns:p14="http://schemas.microsoft.com/office/powerpoint/2010/main" val="12400378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CE995EF-7CB9-40C9-B503-2E8B58B9F91B}"/>
              </a:ext>
            </a:extLst>
          </p:cNvPr>
          <p:cNvGrpSpPr/>
          <p:nvPr/>
        </p:nvGrpSpPr>
        <p:grpSpPr>
          <a:xfrm>
            <a:off x="287014" y="1086696"/>
            <a:ext cx="11712565" cy="888124"/>
            <a:chOff x="5956964" y="1745277"/>
            <a:chExt cx="6477092" cy="3402046"/>
          </a:xfrm>
        </p:grpSpPr>
        <p:sp>
          <p:nvSpPr>
            <p:cNvPr id="6" name="Rectangle 5">
              <a:extLst>
                <a:ext uri="{FF2B5EF4-FFF2-40B4-BE49-F238E27FC236}">
                  <a16:creationId xmlns:a16="http://schemas.microsoft.com/office/drawing/2014/main" id="{D547C908-1394-4118-B886-4241B0A95746}"/>
                </a:ext>
              </a:extLst>
            </p:cNvPr>
            <p:cNvSpPr/>
            <p:nvPr/>
          </p:nvSpPr>
          <p:spPr>
            <a:xfrm>
              <a:off x="5956964" y="1745277"/>
              <a:ext cx="6477092" cy="3402046"/>
            </a:xfrm>
            <a:prstGeom prst="rect">
              <a:avLst/>
            </a:prstGeom>
            <a:solidFill>
              <a:schemeClr val="accent5">
                <a:lumMod val="90000"/>
                <a:alpha val="90000"/>
              </a:schemeClr>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7" name="Rectangle 6">
              <a:extLst>
                <a:ext uri="{FF2B5EF4-FFF2-40B4-BE49-F238E27FC236}">
                  <a16:creationId xmlns:a16="http://schemas.microsoft.com/office/drawing/2014/main" id="{355CB81F-16DD-4340-BF56-583F38184B5C}"/>
                </a:ext>
              </a:extLst>
            </p:cNvPr>
            <p:cNvSpPr/>
            <p:nvPr/>
          </p:nvSpPr>
          <p:spPr>
            <a:xfrm>
              <a:off x="9010780" y="2011854"/>
              <a:ext cx="184731" cy="707886"/>
            </a:xfrm>
            <a:prstGeom prst="rect">
              <a:avLst/>
            </a:prstGeom>
          </p:spPr>
          <p:txBody>
            <a:bodyPr wrap="none">
              <a:spAutoFit/>
            </a:bodyPr>
            <a:lstStyle/>
            <a:p>
              <a:pPr algn="ctr"/>
              <a:endParaRPr lang="en-US" sz="4000" dirty="0">
                <a:solidFill>
                  <a:schemeClr val="bg1"/>
                </a:solidFill>
                <a:latin typeface="Times New Roman" panose="02020603050405020304" pitchFamily="18" charset="0"/>
                <a:cs typeface="Times New Roman" panose="02020603050405020304" pitchFamily="18" charset="0"/>
              </a:endParaRPr>
            </a:p>
          </p:txBody>
        </p:sp>
      </p:grpSp>
      <p:graphicFrame>
        <p:nvGraphicFramePr>
          <p:cNvPr id="2" name="Table 1"/>
          <p:cNvGraphicFramePr>
            <a:graphicFrameLocks noGrp="1"/>
          </p:cNvGraphicFramePr>
          <p:nvPr>
            <p:extLst>
              <p:ext uri="{D42A27DB-BD31-4B8C-83A1-F6EECF244321}">
                <p14:modId xmlns:p14="http://schemas.microsoft.com/office/powerpoint/2010/main" val="1133208327"/>
              </p:ext>
            </p:extLst>
          </p:nvPr>
        </p:nvGraphicFramePr>
        <p:xfrm>
          <a:off x="358147" y="2271867"/>
          <a:ext cx="11570301" cy="4097403"/>
        </p:xfrm>
        <a:graphic>
          <a:graphicData uri="http://schemas.openxmlformats.org/drawingml/2006/table">
            <a:tbl>
              <a:tblPr firstRow="1" bandRow="1">
                <a:tableStyleId>{5C22544A-7EE6-4342-B048-85BDC9FD1C3A}</a:tableStyleId>
              </a:tblPr>
              <a:tblGrid>
                <a:gridCol w="5446371">
                  <a:extLst>
                    <a:ext uri="{9D8B030D-6E8A-4147-A177-3AD203B41FA5}">
                      <a16:colId xmlns:a16="http://schemas.microsoft.com/office/drawing/2014/main" val="20000"/>
                    </a:ext>
                  </a:extLst>
                </a:gridCol>
                <a:gridCol w="322361">
                  <a:extLst>
                    <a:ext uri="{9D8B030D-6E8A-4147-A177-3AD203B41FA5}">
                      <a16:colId xmlns:a16="http://schemas.microsoft.com/office/drawing/2014/main" val="20001"/>
                    </a:ext>
                  </a:extLst>
                </a:gridCol>
                <a:gridCol w="5801569">
                  <a:extLst>
                    <a:ext uri="{9D8B030D-6E8A-4147-A177-3AD203B41FA5}">
                      <a16:colId xmlns:a16="http://schemas.microsoft.com/office/drawing/2014/main" val="20002"/>
                    </a:ext>
                  </a:extLst>
                </a:gridCol>
              </a:tblGrid>
              <a:tr h="66793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a:latin typeface="+mn-lt"/>
                        </a:rPr>
                        <a:t>7% Net Annual Returns</a:t>
                      </a:r>
                    </a:p>
                  </a:txBody>
                  <a:tcPr marL="121920" marR="121920" marT="60960" marB="60960" anchor="ctr">
                    <a:solidFill>
                      <a:srgbClr val="4F81BD"/>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2400" b="1" dirty="0">
                        <a:latin typeface="+mn-lt"/>
                      </a:endParaRPr>
                    </a:p>
                  </a:txBody>
                  <a:tcPr marL="121920" marR="121920" marT="60960" marB="60960" anchor="ctr">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1" dirty="0">
                          <a:latin typeface="+mn-lt"/>
                        </a:rPr>
                        <a:t>12% Net Annual Returns</a:t>
                      </a:r>
                      <a:endParaRPr lang="en-US" sz="2400" dirty="0">
                        <a:latin typeface="+mn-lt"/>
                      </a:endParaRPr>
                    </a:p>
                  </a:txBody>
                  <a:tcPr marL="121920" marR="121920" marT="60960" marB="60960" anchor="ctr">
                    <a:solidFill>
                      <a:srgbClr val="4F81BD"/>
                    </a:solidFill>
                  </a:tcPr>
                </a:tc>
                <a:extLst>
                  <a:ext uri="{0D108BD9-81ED-4DB2-BD59-A6C34878D82A}">
                    <a16:rowId xmlns:a16="http://schemas.microsoft.com/office/drawing/2014/main" val="10000"/>
                  </a:ext>
                </a:extLst>
              </a:tr>
              <a:tr h="667934">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900" dirty="0">
                          <a:solidFill>
                            <a:schemeClr val="tx1"/>
                          </a:solidFill>
                          <a:latin typeface="+mn-lt"/>
                        </a:rPr>
                        <a:t>Start with $200,000</a:t>
                      </a:r>
                    </a:p>
                  </a:txBody>
                  <a:tcPr marL="121920" marR="121920" marT="60960" marB="60960" anchor="ctr">
                    <a:solidFill>
                      <a:schemeClr val="bg1">
                        <a:lumMod val="85000"/>
                      </a:schemeClr>
                    </a:solidFill>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en-US" sz="1900" dirty="0">
                        <a:solidFill>
                          <a:schemeClr val="tx1"/>
                        </a:solidFill>
                        <a:latin typeface="+mn-lt"/>
                      </a:endParaRPr>
                    </a:p>
                  </a:txBody>
                  <a:tcPr marL="121920" marR="121920" marT="60960" marB="60960" anchor="ctr">
                    <a:solidFill>
                      <a:schemeClr val="bg1"/>
                    </a:solidFill>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900" dirty="0">
                          <a:solidFill>
                            <a:schemeClr val="tx1"/>
                          </a:solidFill>
                          <a:latin typeface="+mn-lt"/>
                        </a:rPr>
                        <a:t>Start with $200,000</a:t>
                      </a:r>
                    </a:p>
                  </a:txBody>
                  <a:tcPr marL="121920" marR="121920" marT="60960" marB="60960" anchor="ctr">
                    <a:solidFill>
                      <a:schemeClr val="bg1">
                        <a:lumMod val="85000"/>
                      </a:schemeClr>
                    </a:solidFill>
                  </a:tcPr>
                </a:tc>
                <a:extLst>
                  <a:ext uri="{0D108BD9-81ED-4DB2-BD59-A6C34878D82A}">
                    <a16:rowId xmlns:a16="http://schemas.microsoft.com/office/drawing/2014/main" val="10001"/>
                  </a:ext>
                </a:extLst>
              </a:tr>
              <a:tr h="667934">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900" dirty="0">
                          <a:solidFill>
                            <a:schemeClr val="tx1"/>
                          </a:solidFill>
                          <a:latin typeface="+mn-lt"/>
                        </a:rPr>
                        <a:t>Double your money every </a:t>
                      </a:r>
                      <a:r>
                        <a:rPr lang="en-US" sz="1900" b="1" dirty="0">
                          <a:solidFill>
                            <a:schemeClr val="tx1"/>
                          </a:solidFill>
                          <a:latin typeface="+mn-lt"/>
                        </a:rPr>
                        <a:t>10.29</a:t>
                      </a:r>
                      <a:r>
                        <a:rPr lang="en-US" sz="1900" baseline="0" dirty="0">
                          <a:solidFill>
                            <a:schemeClr val="tx1"/>
                          </a:solidFill>
                          <a:latin typeface="+mn-lt"/>
                        </a:rPr>
                        <a:t> years</a:t>
                      </a:r>
                      <a:endParaRPr lang="en-US" sz="1900" dirty="0">
                        <a:solidFill>
                          <a:schemeClr val="tx1"/>
                        </a:solidFill>
                        <a:latin typeface="+mn-lt"/>
                      </a:endParaRPr>
                    </a:p>
                  </a:txBody>
                  <a:tcPr marL="121920" marR="121920" marT="60960" marB="60960" anchor="ctr">
                    <a:solidFill>
                      <a:schemeClr val="bg1">
                        <a:lumMod val="85000"/>
                      </a:schemeClr>
                    </a:solidFill>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en-US" sz="1900" dirty="0">
                        <a:solidFill>
                          <a:schemeClr val="tx1"/>
                        </a:solidFill>
                        <a:latin typeface="+mn-lt"/>
                      </a:endParaRPr>
                    </a:p>
                  </a:txBody>
                  <a:tcPr marL="121920" marR="121920" marT="60960" marB="60960" anchor="ctr">
                    <a:solidFill>
                      <a:schemeClr val="bg1"/>
                    </a:solidFill>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900" dirty="0">
                          <a:solidFill>
                            <a:schemeClr val="tx1"/>
                          </a:solidFill>
                          <a:latin typeface="+mn-lt"/>
                        </a:rPr>
                        <a:t>Double your money every </a:t>
                      </a:r>
                      <a:r>
                        <a:rPr lang="en-US" sz="1900" b="1" dirty="0">
                          <a:solidFill>
                            <a:schemeClr val="tx1"/>
                          </a:solidFill>
                          <a:latin typeface="+mn-lt"/>
                        </a:rPr>
                        <a:t>6</a:t>
                      </a:r>
                      <a:r>
                        <a:rPr lang="en-US" sz="1900" baseline="0" dirty="0">
                          <a:solidFill>
                            <a:schemeClr val="tx1"/>
                          </a:solidFill>
                          <a:latin typeface="+mn-lt"/>
                        </a:rPr>
                        <a:t> years</a:t>
                      </a:r>
                      <a:endParaRPr lang="en-US" sz="1900" dirty="0">
                        <a:solidFill>
                          <a:schemeClr val="tx1"/>
                        </a:solidFill>
                        <a:latin typeface="+mn-lt"/>
                      </a:endParaRPr>
                    </a:p>
                  </a:txBody>
                  <a:tcPr marL="121920" marR="121920" marT="60960" marB="60960" anchor="ctr">
                    <a:solidFill>
                      <a:schemeClr val="bg1">
                        <a:lumMod val="85000"/>
                      </a:schemeClr>
                    </a:solidFill>
                  </a:tcPr>
                </a:tc>
                <a:extLst>
                  <a:ext uri="{0D108BD9-81ED-4DB2-BD59-A6C34878D82A}">
                    <a16:rowId xmlns:a16="http://schemas.microsoft.com/office/drawing/2014/main" val="10002"/>
                  </a:ext>
                </a:extLst>
              </a:tr>
              <a:tr h="66793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900" dirty="0">
                          <a:solidFill>
                            <a:schemeClr val="tx1"/>
                          </a:solidFill>
                          <a:latin typeface="+mn-lt"/>
                        </a:rPr>
                        <a:t>After</a:t>
                      </a:r>
                      <a:r>
                        <a:rPr lang="en-US" sz="1900" baseline="0" dirty="0">
                          <a:solidFill>
                            <a:schemeClr val="tx1"/>
                          </a:solidFill>
                          <a:latin typeface="+mn-lt"/>
                        </a:rPr>
                        <a:t> 20 years you will have approx. </a:t>
                      </a:r>
                      <a:r>
                        <a:rPr lang="en-US" sz="1900" b="1" baseline="0" dirty="0">
                          <a:solidFill>
                            <a:schemeClr val="tx1"/>
                          </a:solidFill>
                          <a:latin typeface="+mn-lt"/>
                        </a:rPr>
                        <a:t>$800,000</a:t>
                      </a:r>
                      <a:endParaRPr lang="en-US" sz="1900" b="1" dirty="0">
                        <a:solidFill>
                          <a:schemeClr val="tx1"/>
                        </a:solidFill>
                        <a:latin typeface="+mn-lt"/>
                      </a:endParaRPr>
                    </a:p>
                  </a:txBody>
                  <a:tcPr marL="121920" marR="121920" marT="60960" marB="60960" anchor="ctr">
                    <a:solidFill>
                      <a:schemeClr val="bg1">
                        <a:lumMod val="85000"/>
                      </a:schemeClr>
                    </a:solidFill>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en-US" sz="1900" dirty="0">
                        <a:solidFill>
                          <a:schemeClr val="tx1"/>
                        </a:solidFill>
                        <a:latin typeface="+mn-lt"/>
                      </a:endParaRPr>
                    </a:p>
                  </a:txBody>
                  <a:tcPr marL="121920" marR="121920" marT="60960" marB="60960" anchor="ctr">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900" dirty="0">
                          <a:solidFill>
                            <a:schemeClr val="tx1"/>
                          </a:solidFill>
                          <a:latin typeface="+mn-lt"/>
                        </a:rPr>
                        <a:t>After</a:t>
                      </a:r>
                      <a:r>
                        <a:rPr lang="en-US" sz="1900" baseline="0" dirty="0">
                          <a:solidFill>
                            <a:schemeClr val="tx1"/>
                          </a:solidFill>
                          <a:latin typeface="+mn-lt"/>
                        </a:rPr>
                        <a:t> 20 years you will have approx. </a:t>
                      </a:r>
                      <a:r>
                        <a:rPr lang="en-US" sz="1900" b="1" baseline="0" dirty="0">
                          <a:solidFill>
                            <a:schemeClr val="tx1"/>
                          </a:solidFill>
                          <a:latin typeface="+mn-lt"/>
                        </a:rPr>
                        <a:t>$1.6 million</a:t>
                      </a:r>
                      <a:endParaRPr lang="en-US" sz="1900" b="1" dirty="0">
                        <a:solidFill>
                          <a:schemeClr val="tx1"/>
                        </a:solidFill>
                        <a:latin typeface="+mn-lt"/>
                      </a:endParaRPr>
                    </a:p>
                  </a:txBody>
                  <a:tcPr marL="121920" marR="121920" marT="60960" marB="60960" anchor="ctr">
                    <a:solidFill>
                      <a:schemeClr val="bg1">
                        <a:lumMod val="85000"/>
                      </a:schemeClr>
                    </a:solidFill>
                  </a:tcPr>
                </a:tc>
                <a:extLst>
                  <a:ext uri="{0D108BD9-81ED-4DB2-BD59-A6C34878D82A}">
                    <a16:rowId xmlns:a16="http://schemas.microsoft.com/office/drawing/2014/main" val="10003"/>
                  </a:ext>
                </a:extLst>
              </a:tr>
              <a:tr h="71978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900" dirty="0">
                          <a:solidFill>
                            <a:schemeClr val="tx1"/>
                          </a:solidFill>
                          <a:latin typeface="+mn-lt"/>
                        </a:rPr>
                        <a:t>Variable returns</a:t>
                      </a:r>
                    </a:p>
                  </a:txBody>
                  <a:tcPr marL="121920" marR="121920" marT="60960" marB="60960" anchor="ctr">
                    <a:solidFill>
                      <a:schemeClr val="bg1">
                        <a:lumMod val="85000"/>
                      </a:schemeClr>
                    </a:solidFill>
                  </a:tcPr>
                </a:tc>
                <a:tc>
                  <a:txBody>
                    <a:bodyPr/>
                    <a:lstStyle/>
                    <a:p>
                      <a:endParaRPr lang="en-US" sz="1900" dirty="0">
                        <a:solidFill>
                          <a:schemeClr val="tx1"/>
                        </a:solidFill>
                        <a:latin typeface="+mn-lt"/>
                      </a:endParaRPr>
                    </a:p>
                  </a:txBody>
                  <a:tcPr marL="121920" marR="121920" marT="60960" marB="60960" anchor="ctr">
                    <a:solidFill>
                      <a:schemeClr val="bg1"/>
                    </a:solidFill>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900" kern="0" dirty="0">
                          <a:solidFill>
                            <a:schemeClr val="tx1"/>
                          </a:solidFill>
                          <a:latin typeface="+mn-lt"/>
                        </a:rPr>
                        <a:t>Fixed returns</a:t>
                      </a:r>
                    </a:p>
                  </a:txBody>
                  <a:tcPr marL="121920" marR="121920" marT="60960" marB="60960" anchor="ctr">
                    <a:solidFill>
                      <a:schemeClr val="bg1">
                        <a:lumMod val="85000"/>
                      </a:schemeClr>
                    </a:solidFill>
                  </a:tcPr>
                </a:tc>
                <a:extLst>
                  <a:ext uri="{0D108BD9-81ED-4DB2-BD59-A6C34878D82A}">
                    <a16:rowId xmlns:a16="http://schemas.microsoft.com/office/drawing/2014/main" val="10004"/>
                  </a:ext>
                </a:extLst>
              </a:tr>
              <a:tr h="705886">
                <a:tc gridSpan="3">
                  <a:txBody>
                    <a:bodyPr/>
                    <a:lstStyle/>
                    <a:p>
                      <a:pPr algn="ctr">
                        <a:buClrTx/>
                      </a:pPr>
                      <a:r>
                        <a:rPr lang="en-US" sz="3600" b="1" i="1" dirty="0">
                          <a:solidFill>
                            <a:schemeClr val="accent6">
                              <a:lumMod val="50000"/>
                            </a:schemeClr>
                          </a:solidFill>
                          <a:latin typeface="Times New Roman" panose="02020603050405020304" pitchFamily="18" charset="0"/>
                          <a:cs typeface="Times New Roman" panose="02020603050405020304" pitchFamily="18" charset="0"/>
                        </a:rPr>
                        <a:t>Which one</a:t>
                      </a:r>
                      <a:r>
                        <a:rPr lang="en-US" sz="3600" b="1" i="1" baseline="0" dirty="0">
                          <a:solidFill>
                            <a:schemeClr val="accent6">
                              <a:lumMod val="50000"/>
                            </a:schemeClr>
                          </a:solidFill>
                          <a:latin typeface="Times New Roman" panose="02020603050405020304" pitchFamily="18" charset="0"/>
                          <a:cs typeface="Times New Roman" panose="02020603050405020304" pitchFamily="18" charset="0"/>
                        </a:rPr>
                        <a:t> would you rather have?</a:t>
                      </a:r>
                      <a:endParaRPr lang="en-US" sz="3600" b="1" i="1" dirty="0">
                        <a:solidFill>
                          <a:schemeClr val="accent6">
                            <a:lumMod val="50000"/>
                          </a:schemeClr>
                        </a:solidFill>
                        <a:latin typeface="Times New Roman" panose="02020603050405020304" pitchFamily="18" charset="0"/>
                        <a:cs typeface="Times New Roman" panose="02020603050405020304" pitchFamily="18" charset="0"/>
                      </a:endParaRPr>
                    </a:p>
                  </a:txBody>
                  <a:tcPr marL="121920" marR="121920" marT="60960" marB="60960" anchor="ctr">
                    <a:noFill/>
                  </a:tcPr>
                </a:tc>
                <a:tc hMerge="1">
                  <a:txBody>
                    <a:bodyPr/>
                    <a:lstStyle/>
                    <a:p>
                      <a:endParaRPr lang="en-US" sz="1400" dirty="0">
                        <a:solidFill>
                          <a:schemeClr val="tx1"/>
                        </a:solidFill>
                        <a:latin typeface="Candara" panose="020E0502030303020204" pitchFamily="34" charset="0"/>
                      </a:endParaRPr>
                    </a:p>
                  </a:txBody>
                  <a:tcPr anchor="ctr">
                    <a:solidFill>
                      <a:schemeClr val="bg1"/>
                    </a:solidFill>
                  </a:tcPr>
                </a:tc>
                <a:tc hMerge="1">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en-US" sz="1400" b="1" dirty="0">
                        <a:solidFill>
                          <a:schemeClr val="tx1"/>
                        </a:solidFill>
                        <a:latin typeface="Candara" panose="020E0502030303020204" pitchFamily="34" charset="0"/>
                      </a:endParaRPr>
                    </a:p>
                  </a:txBody>
                  <a:tcPr anchor="ctr">
                    <a:solidFill>
                      <a:schemeClr val="bg1">
                        <a:lumMod val="85000"/>
                      </a:schemeClr>
                    </a:solidFill>
                  </a:tcPr>
                </a:tc>
                <a:extLst>
                  <a:ext uri="{0D108BD9-81ED-4DB2-BD59-A6C34878D82A}">
                    <a16:rowId xmlns:a16="http://schemas.microsoft.com/office/drawing/2014/main" val="10005"/>
                  </a:ext>
                </a:extLst>
              </a:tr>
            </a:tbl>
          </a:graphicData>
        </a:graphic>
      </p:graphicFrame>
      <p:sp>
        <p:nvSpPr>
          <p:cNvPr id="3" name="TextBox 2"/>
          <p:cNvSpPr txBox="1"/>
          <p:nvPr/>
        </p:nvSpPr>
        <p:spPr>
          <a:xfrm>
            <a:off x="199695" y="1295291"/>
            <a:ext cx="11887201" cy="461665"/>
          </a:xfrm>
          <a:prstGeom prst="rect">
            <a:avLst/>
          </a:prstGeom>
          <a:noFill/>
        </p:spPr>
        <p:txBody>
          <a:bodyPr wrap="square" rtlCol="0">
            <a:spAutoFit/>
          </a:bodyPr>
          <a:lstStyle/>
          <a:p>
            <a:pPr algn="ctr"/>
            <a:r>
              <a:rPr lang="en-US" sz="2400" b="1" dirty="0">
                <a:solidFill>
                  <a:schemeClr val="accent6">
                    <a:lumMod val="50000"/>
                  </a:schemeClr>
                </a:solidFill>
                <a:latin typeface="Times New Roman" panose="02020603050405020304" pitchFamily="18" charset="0"/>
                <a:cs typeface="Times New Roman" panose="02020603050405020304" pitchFamily="18" charset="0"/>
              </a:rPr>
              <a:t>72 divided by your annual interest rate = Number of years until you double your money</a:t>
            </a:r>
          </a:p>
        </p:txBody>
      </p:sp>
      <p:sp>
        <p:nvSpPr>
          <p:cNvPr id="4" name="Rectangle 3">
            <a:extLst>
              <a:ext uri="{FF2B5EF4-FFF2-40B4-BE49-F238E27FC236}">
                <a16:creationId xmlns:a16="http://schemas.microsoft.com/office/drawing/2014/main" id="{653D9E47-6C66-418A-9CD9-78D193B3B20E}"/>
              </a:ext>
            </a:extLst>
          </p:cNvPr>
          <p:cNvSpPr/>
          <p:nvPr/>
        </p:nvSpPr>
        <p:spPr>
          <a:xfrm>
            <a:off x="-18678" y="0"/>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latin typeface="Times New Roman" panose="02020603050405020304" pitchFamily="18" charset="0"/>
              </a:rPr>
              <a:t>Rule of 72</a:t>
            </a:r>
          </a:p>
        </p:txBody>
      </p:sp>
    </p:spTree>
    <p:extLst>
      <p:ext uri="{BB962C8B-B14F-4D97-AF65-F5344CB8AC3E}">
        <p14:creationId xmlns:p14="http://schemas.microsoft.com/office/powerpoint/2010/main" val="482590999"/>
      </p:ext>
    </p:extLst>
  </p:cSld>
  <p:clrMapOvr>
    <a:masterClrMapping/>
  </p:clrMapOvr>
  <p:transition spd="med">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7354328" y="0"/>
            <a:ext cx="4837672" cy="64099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lumMod val="65000"/>
                </a:schemeClr>
              </a:solidFill>
              <a:latin typeface="Lato" panose="020F0502020204030203" pitchFamily="34" charset="0"/>
            </a:endParaRPr>
          </a:p>
        </p:txBody>
      </p:sp>
      <p:sp>
        <p:nvSpPr>
          <p:cNvPr id="2" name="Shape 326"/>
          <p:cNvSpPr txBox="1"/>
          <p:nvPr/>
        </p:nvSpPr>
        <p:spPr>
          <a:xfrm>
            <a:off x="93785" y="616240"/>
            <a:ext cx="7359092" cy="6241760"/>
          </a:xfrm>
          <a:prstGeom prst="rect">
            <a:avLst/>
          </a:prstGeom>
          <a:noFill/>
          <a:ln cap="flat">
            <a:noFill/>
          </a:ln>
        </p:spPr>
        <p:txBody>
          <a:bodyPr vert="horz" wrap="square" lIns="91421" tIns="91421" rIns="91421" bIns="91421" anchor="ctr" anchorCtr="0" compatLnSpc="1">
            <a:noAutofit/>
          </a:bodyPr>
          <a:lstStyle/>
          <a:p>
            <a:pPr marL="285750" marR="101598" lvl="0" indent="-285750" defTabSz="914400" rtl="0" fontAlgn="auto" hangingPunct="1">
              <a:spcBef>
                <a:spcPts val="300"/>
              </a:spcBef>
              <a:spcAft>
                <a:spcPts val="400"/>
              </a:spcAft>
              <a:buFont typeface="Arial"/>
              <a:buChar char="•"/>
              <a:tabLst/>
              <a:defRPr sz="1800" b="0" i="0" u="none" strike="noStrike" kern="0" cap="none" spc="0" baseline="0">
                <a:solidFill>
                  <a:srgbClr val="000000"/>
                </a:solidFill>
                <a:uFillTx/>
              </a:defRPr>
            </a:pPr>
            <a:r>
              <a:rPr lang="en-US" b="0" i="0" u="none" strike="noStrike" kern="1200" cap="none" spc="0" baseline="0" dirty="0">
                <a:solidFill>
                  <a:schemeClr val="accent6"/>
                </a:solidFill>
                <a:uFillTx/>
                <a:ea typeface="Times New Roman"/>
                <a:cs typeface="Times New Roman" panose="02020603050405020304" pitchFamily="18" charset="0"/>
              </a:rPr>
              <a:t>Northeast Ohio native, </a:t>
            </a:r>
            <a:r>
              <a:rPr lang="en-US" b="1" i="0" u="none" strike="noStrike" kern="1200" cap="none" spc="0" baseline="0" dirty="0">
                <a:solidFill>
                  <a:schemeClr val="accent6"/>
                </a:solidFill>
                <a:uFillTx/>
                <a:ea typeface="Times New Roman"/>
                <a:cs typeface="Times New Roman" panose="02020603050405020304" pitchFamily="18" charset="0"/>
              </a:rPr>
              <a:t>Baldwin Wallace College </a:t>
            </a:r>
            <a:r>
              <a:rPr lang="en-US" b="0" i="0" u="none" strike="noStrike" kern="1200" cap="none" spc="0" baseline="0" dirty="0">
                <a:solidFill>
                  <a:schemeClr val="accent6"/>
                </a:solidFill>
                <a:uFillTx/>
                <a:ea typeface="Times New Roman"/>
                <a:cs typeface="Times New Roman" panose="02020603050405020304" pitchFamily="18" charset="0"/>
              </a:rPr>
              <a:t>graduate</a:t>
            </a:r>
          </a:p>
          <a:p>
            <a:pPr marL="285750" marR="101598" lvl="0" indent="-285750" defTabSz="914400" rtl="0" fontAlgn="auto" hangingPunct="1">
              <a:spcBef>
                <a:spcPts val="300"/>
              </a:spcBef>
              <a:spcAft>
                <a:spcPts val="400"/>
              </a:spcAft>
              <a:buSzPct val="100000"/>
              <a:buFont typeface="Arial" pitchFamily="34"/>
              <a:buChar char="•"/>
              <a:tabLst/>
              <a:defRPr sz="1800" b="0" i="0" u="none" strike="noStrike" kern="0" cap="none" spc="0" baseline="0">
                <a:solidFill>
                  <a:srgbClr val="000000"/>
                </a:solidFill>
                <a:uFillTx/>
              </a:defRPr>
            </a:pPr>
            <a:r>
              <a:rPr lang="en-US" b="0" i="0" u="none" strike="noStrike" kern="1200" cap="none" spc="0" baseline="0" dirty="0">
                <a:solidFill>
                  <a:schemeClr val="accent6"/>
                </a:solidFill>
                <a:uFillTx/>
                <a:ea typeface="Times New Roman"/>
                <a:cs typeface="Times New Roman" panose="02020603050405020304" pitchFamily="18" charset="0"/>
              </a:rPr>
              <a:t>Obtained </a:t>
            </a:r>
            <a:r>
              <a:rPr lang="en-US" b="1" i="0" u="none" strike="noStrike" kern="1200" cap="none" spc="0" baseline="0" dirty="0">
                <a:solidFill>
                  <a:schemeClr val="accent6"/>
                </a:solidFill>
                <a:uFillTx/>
                <a:ea typeface="Times New Roman"/>
                <a:cs typeface="Times New Roman" panose="02020603050405020304" pitchFamily="18" charset="0"/>
              </a:rPr>
              <a:t>Series 6, 63, 66</a:t>
            </a:r>
            <a:r>
              <a:rPr lang="en-US" b="0" i="0" u="none" strike="noStrike" kern="1200" cap="none" spc="0" baseline="0" dirty="0">
                <a:solidFill>
                  <a:schemeClr val="accent6"/>
                </a:solidFill>
                <a:uFillTx/>
                <a:ea typeface="Times New Roman"/>
                <a:cs typeface="Times New Roman" panose="02020603050405020304" pitchFamily="18" charset="0"/>
              </a:rPr>
              <a:t>, life, &amp; health insurance licenses</a:t>
            </a:r>
          </a:p>
          <a:p>
            <a:pPr marL="285750" marR="101598" lvl="0" indent="-285750" defTabSz="914400" rtl="0" fontAlgn="auto" hangingPunct="1">
              <a:spcBef>
                <a:spcPts val="300"/>
              </a:spcBef>
              <a:spcAft>
                <a:spcPts val="400"/>
              </a:spcAft>
              <a:buSzPct val="100000"/>
              <a:buFont typeface="Arial" pitchFamily="34"/>
              <a:buChar char="•"/>
              <a:tabLst/>
              <a:defRPr sz="1800" b="0" i="0" u="none" strike="noStrike" kern="0" cap="none" spc="0" baseline="0">
                <a:solidFill>
                  <a:srgbClr val="000000"/>
                </a:solidFill>
                <a:uFillTx/>
              </a:defRPr>
            </a:pPr>
            <a:r>
              <a:rPr lang="en-US" b="1" i="0" u="none" strike="noStrike" kern="1200" cap="none" spc="0" baseline="0" dirty="0">
                <a:solidFill>
                  <a:schemeClr val="accent6"/>
                </a:solidFill>
                <a:uFillTx/>
                <a:ea typeface="Times New Roman"/>
                <a:cs typeface="Times New Roman" panose="02020603050405020304" pitchFamily="18" charset="0"/>
              </a:rPr>
              <a:t>Financial Advisor</a:t>
            </a:r>
            <a:r>
              <a:rPr lang="en-US" b="0" i="0" u="none" strike="noStrike" kern="1200" cap="none" spc="0" baseline="0" dirty="0">
                <a:solidFill>
                  <a:schemeClr val="accent6"/>
                </a:solidFill>
                <a:uFillTx/>
                <a:ea typeface="Times New Roman"/>
                <a:cs typeface="Times New Roman" panose="02020603050405020304" pitchFamily="18" charset="0"/>
              </a:rPr>
              <a:t>: 1997 - 2004</a:t>
            </a:r>
          </a:p>
          <a:p>
            <a:pPr marL="285750" marR="101598" lvl="0" indent="-285750" defTabSz="914400" rtl="0" fontAlgn="auto" hangingPunct="1">
              <a:spcBef>
                <a:spcPts val="300"/>
              </a:spcBef>
              <a:spcAft>
                <a:spcPts val="400"/>
              </a:spcAft>
              <a:buSzPct val="100000"/>
              <a:buFont typeface="Arial" pitchFamily="34"/>
              <a:buChar char="•"/>
              <a:tabLst/>
              <a:defRPr sz="1800" b="0" i="0" u="none" strike="noStrike" kern="0" cap="none" spc="0" baseline="0">
                <a:solidFill>
                  <a:srgbClr val="000000"/>
                </a:solidFill>
                <a:uFillTx/>
              </a:defRPr>
            </a:pPr>
            <a:r>
              <a:rPr lang="en-US" dirty="0">
                <a:solidFill>
                  <a:schemeClr val="accent6"/>
                </a:solidFill>
                <a:ea typeface="Times New Roman"/>
                <a:cs typeface="Times New Roman" panose="02020603050405020304" pitchFamily="18" charset="0"/>
              </a:rPr>
              <a:t>Bought </a:t>
            </a:r>
            <a:r>
              <a:rPr lang="en-US" b="1" dirty="0">
                <a:solidFill>
                  <a:schemeClr val="accent6"/>
                </a:solidFill>
                <a:ea typeface="Times New Roman"/>
                <a:cs typeface="Times New Roman" panose="02020603050405020304" pitchFamily="18" charset="0"/>
              </a:rPr>
              <a:t>1</a:t>
            </a:r>
            <a:r>
              <a:rPr lang="en-US" b="1" baseline="30000" dirty="0">
                <a:solidFill>
                  <a:schemeClr val="accent6"/>
                </a:solidFill>
                <a:ea typeface="Times New Roman"/>
                <a:cs typeface="Times New Roman" panose="02020603050405020304" pitchFamily="18" charset="0"/>
              </a:rPr>
              <a:t>st</a:t>
            </a:r>
            <a:r>
              <a:rPr lang="en-US" b="1" dirty="0">
                <a:solidFill>
                  <a:schemeClr val="accent6"/>
                </a:solidFill>
                <a:ea typeface="Times New Roman"/>
                <a:cs typeface="Times New Roman" panose="02020603050405020304" pitchFamily="18" charset="0"/>
              </a:rPr>
              <a:t> investment property</a:t>
            </a:r>
            <a:r>
              <a:rPr lang="en-US" dirty="0">
                <a:solidFill>
                  <a:schemeClr val="accent6"/>
                </a:solidFill>
                <a:ea typeface="Times New Roman"/>
                <a:cs typeface="Times New Roman" panose="02020603050405020304" pitchFamily="18" charset="0"/>
              </a:rPr>
              <a:t>: 2001; </a:t>
            </a:r>
            <a:r>
              <a:rPr lang="en-US" b="0" i="0" u="none" strike="noStrike" kern="1200" cap="none" spc="0" baseline="0" dirty="0">
                <a:solidFill>
                  <a:schemeClr val="accent6"/>
                </a:solidFill>
                <a:uFillTx/>
                <a:ea typeface="Times New Roman"/>
                <a:cs typeface="Times New Roman" panose="02020603050405020304" pitchFamily="18" charset="0"/>
              </a:rPr>
              <a:t>Flipped first rehab: 2003 </a:t>
            </a:r>
          </a:p>
          <a:p>
            <a:pPr marL="285750" marR="101598" lvl="0" indent="-285750" defTabSz="914400" rtl="0" fontAlgn="auto" hangingPunct="1">
              <a:spcBef>
                <a:spcPts val="300"/>
              </a:spcBef>
              <a:spcAft>
                <a:spcPts val="400"/>
              </a:spcAft>
              <a:buSzPct val="100000"/>
              <a:buFont typeface="Arial" pitchFamily="34"/>
              <a:buChar char="•"/>
              <a:tabLst/>
              <a:defRPr sz="1800" b="0" i="0" u="none" strike="noStrike" kern="0" cap="none" spc="0" baseline="0">
                <a:solidFill>
                  <a:srgbClr val="000000"/>
                </a:solidFill>
                <a:uFillTx/>
              </a:defRPr>
            </a:pPr>
            <a:r>
              <a:rPr lang="en-US" kern="0" dirty="0">
                <a:solidFill>
                  <a:schemeClr val="accent6"/>
                </a:solidFill>
                <a:ea typeface="Times New Roman"/>
                <a:cs typeface="Times New Roman" panose="02020603050405020304" pitchFamily="18" charset="0"/>
              </a:rPr>
              <a:t>Full-time </a:t>
            </a:r>
            <a:r>
              <a:rPr lang="en-US" b="1" kern="0" dirty="0">
                <a:solidFill>
                  <a:schemeClr val="accent6"/>
                </a:solidFill>
                <a:ea typeface="Times New Roman"/>
                <a:cs typeface="Times New Roman" panose="02020603050405020304" pitchFamily="18" charset="0"/>
              </a:rPr>
              <a:t>real estate investor/entrepreneur</a:t>
            </a:r>
            <a:r>
              <a:rPr lang="en-US" kern="0" dirty="0">
                <a:solidFill>
                  <a:schemeClr val="accent6"/>
                </a:solidFill>
                <a:ea typeface="Times New Roman"/>
                <a:cs typeface="Times New Roman" panose="02020603050405020304" pitchFamily="18" charset="0"/>
              </a:rPr>
              <a:t>: 2004</a:t>
            </a:r>
            <a:endParaRPr lang="en-US" b="0" i="0" u="none" strike="noStrike" kern="1200" cap="none" spc="0" baseline="0" dirty="0">
              <a:solidFill>
                <a:schemeClr val="accent6"/>
              </a:solidFill>
              <a:uFillTx/>
              <a:ea typeface="Times New Roman"/>
              <a:cs typeface="Times New Roman" panose="02020603050405020304" pitchFamily="18" charset="0"/>
            </a:endParaRPr>
          </a:p>
          <a:p>
            <a:pPr marL="285750" marR="101598" lvl="0" indent="-285750" defTabSz="914400" rtl="0" fontAlgn="auto" hangingPunct="1">
              <a:spcBef>
                <a:spcPts val="300"/>
              </a:spcBef>
              <a:spcAft>
                <a:spcPts val="400"/>
              </a:spcAft>
              <a:buSzPct val="100000"/>
              <a:buFont typeface="Arial" pitchFamily="34"/>
              <a:buChar char="•"/>
              <a:tabLst/>
              <a:defRPr sz="1800" b="0" i="0" u="none" strike="noStrike" kern="0" cap="none" spc="0" baseline="0">
                <a:solidFill>
                  <a:srgbClr val="000000"/>
                </a:solidFill>
                <a:uFillTx/>
              </a:defRPr>
            </a:pPr>
            <a:r>
              <a:rPr lang="en-US" b="0" i="0" u="none" strike="noStrike" kern="1200" cap="none" spc="0" baseline="0" dirty="0">
                <a:solidFill>
                  <a:schemeClr val="accent6"/>
                </a:solidFill>
                <a:uFillTx/>
                <a:ea typeface="Times New Roman"/>
                <a:cs typeface="Times New Roman" panose="02020603050405020304" pitchFamily="18" charset="0"/>
              </a:rPr>
              <a:t>Founded </a:t>
            </a:r>
            <a:r>
              <a:rPr lang="en-US" b="1" i="0" u="none" strike="noStrike" kern="1200" cap="none" spc="0" baseline="0" dirty="0">
                <a:solidFill>
                  <a:schemeClr val="accent6"/>
                </a:solidFill>
                <a:uFillTx/>
                <a:ea typeface="Times New Roman"/>
                <a:cs typeface="Times New Roman" panose="02020603050405020304" pitchFamily="18" charset="0"/>
              </a:rPr>
              <a:t>Strategic Real Estate Coach</a:t>
            </a:r>
            <a:r>
              <a:rPr lang="en-US" b="0" i="0" u="none" strike="noStrike" kern="1200" cap="none" spc="0" baseline="0" dirty="0">
                <a:solidFill>
                  <a:schemeClr val="accent6"/>
                </a:solidFill>
                <a:uFillTx/>
                <a:ea typeface="Times New Roman"/>
                <a:cs typeface="Times New Roman" panose="02020603050405020304" pitchFamily="18" charset="0"/>
              </a:rPr>
              <a:t>: 2007</a:t>
            </a:r>
          </a:p>
          <a:p>
            <a:pPr marL="285750" marR="101598" indent="-285750">
              <a:spcBef>
                <a:spcPts val="300"/>
              </a:spcBef>
              <a:spcAft>
                <a:spcPts val="400"/>
              </a:spcAft>
              <a:buSzPct val="100000"/>
              <a:buFont typeface="Arial" pitchFamily="34"/>
              <a:buChar char="•"/>
              <a:defRPr sz="1800" b="0" i="0" u="none" strike="noStrike" kern="0" cap="none" spc="0" baseline="0">
                <a:solidFill>
                  <a:srgbClr val="000000"/>
                </a:solidFill>
                <a:uFillTx/>
              </a:defRPr>
            </a:pPr>
            <a:r>
              <a:rPr lang="en-US" i="0" u="none" strike="noStrike" kern="1200" cap="none" spc="0" baseline="0" dirty="0">
                <a:solidFill>
                  <a:schemeClr val="accent6"/>
                </a:solidFill>
                <a:uFillTx/>
                <a:ea typeface="Times New Roman"/>
                <a:cs typeface="Times New Roman" panose="02020603050405020304" pitchFamily="18" charset="0"/>
              </a:rPr>
              <a:t>Invested in </a:t>
            </a:r>
            <a:r>
              <a:rPr lang="en-US" b="1" i="0" u="none" strike="noStrike" kern="1200" cap="none" spc="0" baseline="0" dirty="0">
                <a:solidFill>
                  <a:schemeClr val="accent6"/>
                </a:solidFill>
                <a:uFillTx/>
                <a:ea typeface="Times New Roman"/>
                <a:cs typeface="Times New Roman" panose="02020603050405020304" pitchFamily="18" charset="0"/>
              </a:rPr>
              <a:t>700+</a:t>
            </a:r>
            <a:r>
              <a:rPr lang="en-US" i="0" u="none" strike="noStrike" kern="1200" cap="none" spc="0" baseline="0" dirty="0">
                <a:solidFill>
                  <a:schemeClr val="accent6"/>
                </a:solidFill>
                <a:uFillTx/>
                <a:ea typeface="Times New Roman"/>
                <a:cs typeface="Times New Roman" panose="02020603050405020304" pitchFamily="18" charset="0"/>
              </a:rPr>
              <a:t> wholesale, rehab, rental, foreclosure, pre-foreclosure &amp; short sale transactions</a:t>
            </a:r>
          </a:p>
          <a:p>
            <a:pPr marL="285750" marR="101598" indent="-285750">
              <a:spcBef>
                <a:spcPts val="300"/>
              </a:spcBef>
              <a:spcAft>
                <a:spcPts val="400"/>
              </a:spcAft>
              <a:buSzPct val="100000"/>
              <a:buFont typeface="Arial" pitchFamily="34"/>
              <a:buChar char="•"/>
              <a:defRPr sz="1800" b="0" i="0" u="none" strike="noStrike" kern="0" cap="none" spc="0" baseline="0">
                <a:solidFill>
                  <a:srgbClr val="000000"/>
                </a:solidFill>
                <a:uFillTx/>
              </a:defRPr>
            </a:pPr>
            <a:r>
              <a:rPr lang="en-US" dirty="0">
                <a:solidFill>
                  <a:schemeClr val="accent6"/>
                </a:solidFill>
                <a:ea typeface="Times New Roman"/>
                <a:cs typeface="Times New Roman" panose="02020603050405020304" pitchFamily="18" charset="0"/>
              </a:rPr>
              <a:t>Holds </a:t>
            </a:r>
            <a:r>
              <a:rPr lang="en-US" b="1" dirty="0">
                <a:solidFill>
                  <a:schemeClr val="accent6"/>
                </a:solidFill>
                <a:ea typeface="Times New Roman"/>
                <a:cs typeface="Times New Roman" panose="02020603050405020304" pitchFamily="18" charset="0"/>
              </a:rPr>
              <a:t>robust rental portfolio </a:t>
            </a:r>
            <a:r>
              <a:rPr lang="en-US" dirty="0">
                <a:solidFill>
                  <a:schemeClr val="accent6"/>
                </a:solidFill>
                <a:ea typeface="Times New Roman"/>
                <a:cs typeface="Times New Roman" panose="02020603050405020304" pitchFamily="18" charset="0"/>
              </a:rPr>
              <a:t>of cash-flowing properties </a:t>
            </a:r>
          </a:p>
          <a:p>
            <a:pPr marL="285750" marR="101598" indent="-285750">
              <a:spcBef>
                <a:spcPts val="300"/>
              </a:spcBef>
              <a:spcAft>
                <a:spcPts val="400"/>
              </a:spcAft>
              <a:buSzPct val="100000"/>
              <a:buFont typeface="Arial" pitchFamily="34"/>
              <a:buChar char="•"/>
              <a:defRPr sz="1800" b="0" i="0" u="none" strike="noStrike" kern="0" cap="none" spc="0" baseline="0">
                <a:solidFill>
                  <a:srgbClr val="000000"/>
                </a:solidFill>
                <a:uFillTx/>
              </a:defRPr>
            </a:pPr>
            <a:r>
              <a:rPr lang="en-US" i="0" u="none" strike="noStrike" kern="1200" cap="none" spc="0" baseline="0" dirty="0">
                <a:solidFill>
                  <a:schemeClr val="accent6"/>
                </a:solidFill>
                <a:uFillTx/>
                <a:ea typeface="Times New Roman"/>
                <a:cs typeface="Times New Roman" panose="02020603050405020304" pitchFamily="18" charset="0"/>
              </a:rPr>
              <a:t>Completed </a:t>
            </a:r>
            <a:r>
              <a:rPr lang="en-US" b="1" i="0" u="none" strike="noStrike" kern="1200" cap="none" spc="0" baseline="0" dirty="0">
                <a:solidFill>
                  <a:schemeClr val="accent6"/>
                </a:solidFill>
                <a:uFillTx/>
                <a:ea typeface="Times New Roman"/>
                <a:cs typeface="Times New Roman" panose="02020603050405020304" pitchFamily="18" charset="0"/>
              </a:rPr>
              <a:t>400+</a:t>
            </a:r>
            <a:r>
              <a:rPr lang="en-US" i="0" u="none" strike="noStrike" kern="1200" cap="none" spc="0" baseline="0" dirty="0">
                <a:solidFill>
                  <a:schemeClr val="accent6"/>
                </a:solidFill>
                <a:uFillTx/>
                <a:ea typeface="Times New Roman"/>
                <a:cs typeface="Times New Roman" panose="02020603050405020304" pitchFamily="18" charset="0"/>
              </a:rPr>
              <a:t> private money &amp; hard money loans </a:t>
            </a:r>
          </a:p>
          <a:p>
            <a:pPr marL="285750" marR="101598" indent="-285750">
              <a:spcBef>
                <a:spcPts val="300"/>
              </a:spcBef>
              <a:spcAft>
                <a:spcPts val="400"/>
              </a:spcAft>
              <a:buSzPct val="100000"/>
              <a:buFont typeface="Arial" pitchFamily="34"/>
              <a:buChar char="•"/>
              <a:defRPr sz="1800" b="0" i="0" u="none" strike="noStrike" kern="0" cap="none" spc="0" baseline="0">
                <a:solidFill>
                  <a:srgbClr val="000000"/>
                </a:solidFill>
                <a:uFillTx/>
              </a:defRPr>
            </a:pPr>
            <a:r>
              <a:rPr lang="en-US" dirty="0">
                <a:solidFill>
                  <a:schemeClr val="accent6"/>
                </a:solidFill>
                <a:ea typeface="Times New Roman"/>
                <a:cs typeface="Times New Roman" panose="02020603050405020304" pitchFamily="18" charset="0"/>
              </a:rPr>
              <a:t>$10M invested and Equity owner in </a:t>
            </a:r>
            <a:r>
              <a:rPr lang="en-US" b="1" dirty="0">
                <a:solidFill>
                  <a:schemeClr val="accent6"/>
                </a:solidFill>
                <a:ea typeface="Times New Roman"/>
                <a:cs typeface="Times New Roman" panose="02020603050405020304" pitchFamily="18" charset="0"/>
              </a:rPr>
              <a:t>2,408</a:t>
            </a:r>
            <a:r>
              <a:rPr lang="en-US" dirty="0">
                <a:solidFill>
                  <a:schemeClr val="accent6"/>
                </a:solidFill>
                <a:ea typeface="Times New Roman"/>
                <a:cs typeface="Times New Roman" panose="02020603050405020304" pitchFamily="18" charset="0"/>
              </a:rPr>
              <a:t> apartment units </a:t>
            </a:r>
            <a:endParaRPr lang="en-US" i="0" u="none" strike="noStrike" kern="1200" cap="none" spc="0" baseline="0" dirty="0">
              <a:solidFill>
                <a:schemeClr val="accent6"/>
              </a:solidFill>
              <a:uFillTx/>
              <a:ea typeface="Times New Roman"/>
              <a:cs typeface="Times New Roman" panose="02020603050405020304" pitchFamily="18" charset="0"/>
            </a:endParaRPr>
          </a:p>
          <a:p>
            <a:pPr marL="285750" marR="101598" lvl="0" indent="-285750" defTabSz="914400" rtl="0" fontAlgn="auto" hangingPunct="1">
              <a:spcBef>
                <a:spcPts val="300"/>
              </a:spcBef>
              <a:spcAft>
                <a:spcPts val="400"/>
              </a:spcAft>
              <a:buSzPct val="100000"/>
              <a:buFont typeface="Arial" pitchFamily="34"/>
              <a:buChar char="•"/>
              <a:tabLst/>
              <a:defRPr sz="1800" b="0" i="0" u="none" strike="noStrike" kern="0" cap="none" spc="0" baseline="0">
                <a:solidFill>
                  <a:srgbClr val="000000"/>
                </a:solidFill>
                <a:uFillTx/>
              </a:defRPr>
            </a:pPr>
            <a:r>
              <a:rPr lang="en-US" b="1" dirty="0">
                <a:solidFill>
                  <a:schemeClr val="accent6"/>
                </a:solidFill>
                <a:ea typeface="Times New Roman"/>
                <a:cs typeface="Times New Roman" panose="02020603050405020304" pitchFamily="18" charset="0"/>
              </a:rPr>
              <a:t>100,000</a:t>
            </a:r>
            <a:r>
              <a:rPr lang="en-US" dirty="0">
                <a:solidFill>
                  <a:schemeClr val="accent6"/>
                </a:solidFill>
                <a:ea typeface="Times New Roman"/>
                <a:cs typeface="Times New Roman" panose="02020603050405020304" pitchFamily="18" charset="0"/>
              </a:rPr>
              <a:t> email subscribers and </a:t>
            </a:r>
            <a:r>
              <a:rPr lang="en-US" b="1" dirty="0">
                <a:solidFill>
                  <a:schemeClr val="accent6"/>
                </a:solidFill>
                <a:ea typeface="Times New Roman"/>
                <a:cs typeface="Times New Roman" panose="02020603050405020304" pitchFamily="18" charset="0"/>
              </a:rPr>
              <a:t>15,000</a:t>
            </a:r>
            <a:r>
              <a:rPr lang="en-US" dirty="0">
                <a:solidFill>
                  <a:schemeClr val="accent6"/>
                </a:solidFill>
                <a:ea typeface="Times New Roman"/>
                <a:cs typeface="Times New Roman" panose="02020603050405020304" pitchFamily="18" charset="0"/>
              </a:rPr>
              <a:t> paid clients and students </a:t>
            </a:r>
          </a:p>
          <a:p>
            <a:pPr marL="285750" marR="101598" lvl="0" indent="-285750" defTabSz="914400" rtl="0" fontAlgn="auto" hangingPunct="1">
              <a:spcBef>
                <a:spcPts val="300"/>
              </a:spcBef>
              <a:spcAft>
                <a:spcPts val="400"/>
              </a:spcAft>
              <a:buSzPct val="100000"/>
              <a:buFont typeface="Arial" pitchFamily="34"/>
              <a:buChar char="•"/>
              <a:tabLst/>
              <a:defRPr sz="1800" b="0" i="0" u="none" strike="noStrike" kern="0" cap="none" spc="0" baseline="0">
                <a:solidFill>
                  <a:srgbClr val="000000"/>
                </a:solidFill>
                <a:uFillTx/>
              </a:defRPr>
            </a:pPr>
            <a:r>
              <a:rPr lang="en-US" b="1" dirty="0">
                <a:solidFill>
                  <a:schemeClr val="accent6"/>
                </a:solidFill>
                <a:ea typeface="Times New Roman"/>
                <a:cs typeface="Times New Roman" panose="02020603050405020304" pitchFamily="18" charset="0"/>
              </a:rPr>
              <a:t>F</a:t>
            </a:r>
            <a:r>
              <a:rPr lang="en-US" b="1" i="0" u="none" strike="noStrike" kern="1200" cap="none" spc="0" baseline="0" dirty="0">
                <a:solidFill>
                  <a:schemeClr val="accent6"/>
                </a:solidFill>
                <a:uFillTx/>
                <a:ea typeface="Times New Roman"/>
                <a:cs typeface="Times New Roman" panose="02020603050405020304" pitchFamily="18" charset="0"/>
              </a:rPr>
              <a:t>ounder of a variety of successful businesses </a:t>
            </a:r>
            <a:r>
              <a:rPr lang="en-US" b="0" i="0" u="none" strike="noStrike" kern="1200" cap="none" spc="0" baseline="0" dirty="0">
                <a:solidFill>
                  <a:schemeClr val="accent6"/>
                </a:solidFill>
                <a:uFillTx/>
                <a:ea typeface="Times New Roman"/>
                <a:cs typeface="Times New Roman" panose="02020603050405020304" pitchFamily="18" charset="0"/>
              </a:rPr>
              <a:t>including Strategic Real Estate Coach, Realeflow (REI Software - sold in 2010),</a:t>
            </a:r>
            <a:r>
              <a:rPr lang="en-US" b="0" i="0" u="none" strike="noStrike" kern="1200" cap="none" spc="0" dirty="0">
                <a:solidFill>
                  <a:schemeClr val="accent6"/>
                </a:solidFill>
                <a:uFillTx/>
                <a:ea typeface="Times New Roman"/>
                <a:cs typeface="Times New Roman" panose="02020603050405020304" pitchFamily="18" charset="0"/>
              </a:rPr>
              <a:t> </a:t>
            </a:r>
            <a:r>
              <a:rPr lang="en-US" b="0" i="0" u="none" strike="noStrike" kern="1200" cap="none" spc="0" baseline="0" dirty="0">
                <a:solidFill>
                  <a:schemeClr val="accent6"/>
                </a:solidFill>
                <a:uFillTx/>
                <a:ea typeface="Times New Roman"/>
                <a:cs typeface="Times New Roman" panose="02020603050405020304" pitchFamily="18" charset="0"/>
              </a:rPr>
              <a:t>Co-founder – Freeland Ventures Private Equity and Direct Real Estate Lending </a:t>
            </a:r>
          </a:p>
          <a:p>
            <a:pPr marL="285750" marR="101598" lvl="0" indent="-285750" defTabSz="914400" rtl="0" fontAlgn="auto" hangingPunct="1">
              <a:spcBef>
                <a:spcPts val="300"/>
              </a:spcBef>
              <a:spcAft>
                <a:spcPts val="400"/>
              </a:spcAft>
              <a:buSzPct val="100000"/>
              <a:buFont typeface="Arial" pitchFamily="34"/>
              <a:buChar char="•"/>
              <a:tabLst/>
              <a:defRPr sz="1800" b="0" i="0" u="none" strike="noStrike" kern="0" cap="none" spc="0" baseline="0">
                <a:solidFill>
                  <a:srgbClr val="000000"/>
                </a:solidFill>
                <a:uFillTx/>
              </a:defRPr>
            </a:pPr>
            <a:endParaRPr lang="en-US" sz="1700" b="0" i="0" u="none" strike="noStrike" kern="1200" cap="none" spc="0" baseline="0" dirty="0">
              <a:solidFill>
                <a:schemeClr val="tx1">
                  <a:lumMod val="75000"/>
                  <a:lumOff val="25000"/>
                </a:schemeClr>
              </a:solidFill>
              <a:uFillTx/>
              <a:latin typeface="Times New Roman" panose="02020603050405020304" pitchFamily="18" charset="0"/>
              <a:ea typeface="Times New Roman"/>
              <a:cs typeface="Times New Roman" panose="02020603050405020304" pitchFamily="18" charset="0"/>
            </a:endParaRPr>
          </a:p>
        </p:txBody>
      </p:sp>
      <p:sp>
        <p:nvSpPr>
          <p:cNvPr id="3" name="Title 1"/>
          <p:cNvSpPr txBox="1"/>
          <p:nvPr/>
        </p:nvSpPr>
        <p:spPr>
          <a:xfrm>
            <a:off x="336204" y="-186740"/>
            <a:ext cx="6313131" cy="1232479"/>
          </a:xfrm>
          <a:prstGeom prst="rect">
            <a:avLst/>
          </a:prstGeom>
          <a:noFill/>
          <a:ln cap="flat">
            <a:noFill/>
          </a:ln>
        </p:spPr>
        <p:txBody>
          <a:bodyPr vert="horz" wrap="square" lIns="91421" tIns="91421" rIns="91421" bIns="91421"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5400" b="1" i="0" u="none" strike="noStrike" kern="1200" cap="none" spc="0" baseline="0" dirty="0">
                <a:solidFill>
                  <a:schemeClr val="accent6"/>
                </a:solidFill>
                <a:uFillTx/>
                <a:latin typeface="Times New Roman" panose="02020603050405020304" pitchFamily="18" charset="0"/>
                <a:ea typeface="Arial"/>
                <a:cs typeface="Times New Roman" panose="02020603050405020304" pitchFamily="18" charset="0"/>
              </a:rPr>
              <a:t>Career Path</a:t>
            </a:r>
          </a:p>
        </p:txBody>
      </p:sp>
      <p:sp>
        <p:nvSpPr>
          <p:cNvPr id="19" name="Rectangle 18"/>
          <p:cNvSpPr/>
          <p:nvPr/>
        </p:nvSpPr>
        <p:spPr>
          <a:xfrm>
            <a:off x="7359093" y="4430944"/>
            <a:ext cx="4832908" cy="1315425"/>
          </a:xfrm>
          <a:prstGeom prst="rect">
            <a:avLst/>
          </a:prstGeom>
        </p:spPr>
        <p:txBody>
          <a:bodyPr wrap="square">
            <a:spAutoFit/>
          </a:bodyPr>
          <a:lstStyle/>
          <a:p>
            <a:pPr lvl="0" algn="ctr">
              <a:lnSpc>
                <a:spcPct val="115000"/>
              </a:lnSpc>
              <a:defRPr sz="1800" b="0" i="0" u="none" strike="noStrike" kern="0" cap="none" spc="0" baseline="0">
                <a:solidFill>
                  <a:srgbClr val="000000"/>
                </a:solidFill>
                <a:uFillTx/>
              </a:defRPr>
            </a:pPr>
            <a:r>
              <a:rPr lang="en-US" sz="3600" b="1" dirty="0">
                <a:solidFill>
                  <a:schemeClr val="bg1"/>
                </a:solidFill>
                <a:latin typeface="Times New Roman" panose="02020603050405020304" pitchFamily="18" charset="0"/>
                <a:ea typeface="Times New Roman"/>
                <a:cs typeface="Times New Roman" panose="02020603050405020304" pitchFamily="18" charset="0"/>
              </a:rPr>
              <a:t>JOSH CANTWELL</a:t>
            </a:r>
          </a:p>
          <a:p>
            <a:pPr lvl="0" algn="ctr">
              <a:lnSpc>
                <a:spcPct val="115000"/>
              </a:lnSpc>
              <a:defRPr sz="1800" b="0" i="0" u="none" strike="noStrike" kern="0" cap="none" spc="0" baseline="0">
                <a:solidFill>
                  <a:srgbClr val="000000"/>
                </a:solidFill>
                <a:uFillTx/>
              </a:defRPr>
            </a:pPr>
            <a:r>
              <a:rPr lang="en-US" sz="3600" b="1" i="1" dirty="0">
                <a:solidFill>
                  <a:schemeClr val="bg1"/>
                </a:solidFill>
                <a:latin typeface="Times New Roman" panose="02020603050405020304" pitchFamily="18" charset="0"/>
                <a:ea typeface="Times New Roman"/>
                <a:cs typeface="Times New Roman" panose="02020603050405020304" pitchFamily="18" charset="0"/>
              </a:rPr>
              <a:t>Chief Executive Officer</a:t>
            </a:r>
            <a:endParaRPr lang="en-US" sz="3600" i="1" dirty="0">
              <a:solidFill>
                <a:schemeClr val="bg1"/>
              </a:solidFill>
              <a:latin typeface="Times New Roman" panose="02020603050405020304" pitchFamily="18" charset="0"/>
              <a:cs typeface="Times New Roman" panose="02020603050405020304" pitchFamily="18" charset="0"/>
            </a:endParaRPr>
          </a:p>
        </p:txBody>
      </p:sp>
      <p:sp>
        <p:nvSpPr>
          <p:cNvPr id="5" name="Slide Number Placeholder 4"/>
          <p:cNvSpPr>
            <a:spLocks noGrp="1"/>
          </p:cNvSpPr>
          <p:nvPr>
            <p:ph type="sldNum" sz="quarter" idx="12"/>
          </p:nvPr>
        </p:nvSpPr>
        <p:spPr>
          <a:xfrm>
            <a:off x="9448800" y="6511673"/>
            <a:ext cx="2743200" cy="365125"/>
          </a:xfrm>
        </p:spPr>
        <p:txBody>
          <a:bodyPr/>
          <a:lstStyle/>
          <a:p>
            <a:fld id="{D9144EA5-5F99-43E1-9853-96597629E39C}" type="slidenum">
              <a:rPr lang="id-ID" sz="1600" smtClean="0"/>
              <a:pPr/>
              <a:t>5</a:t>
            </a:fld>
            <a:endParaRPr lang="id-ID" sz="1600" dirty="0"/>
          </a:p>
        </p:txBody>
      </p:sp>
      <p:cxnSp>
        <p:nvCxnSpPr>
          <p:cNvPr id="13" name="Straight Connector 12"/>
          <p:cNvCxnSpPr/>
          <p:nvPr/>
        </p:nvCxnSpPr>
        <p:spPr>
          <a:xfrm>
            <a:off x="7335650" y="-1"/>
            <a:ext cx="18678" cy="6409930"/>
          </a:xfrm>
          <a:prstGeom prst="line">
            <a:avLst/>
          </a:prstGeom>
          <a:ln w="38100" cmpd="sng">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pic>
        <p:nvPicPr>
          <p:cNvPr id="9" name="Picture 8" descr="A person standing in front of a door&#10;&#10;Description generated with high confidence">
            <a:extLst>
              <a:ext uri="{FF2B5EF4-FFF2-40B4-BE49-F238E27FC236}">
                <a16:creationId xmlns:a16="http://schemas.microsoft.com/office/drawing/2014/main" id="{F1FA4833-3651-614A-935D-64C04E6D57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6568" y="695261"/>
            <a:ext cx="2191741" cy="3287612"/>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7C6EFAE3-9713-482E-94C1-BAFCB12762BB}"/>
              </a:ext>
            </a:extLst>
          </p:cNvPr>
          <p:cNvSpPr/>
          <p:nvPr/>
        </p:nvSpPr>
        <p:spPr>
          <a:xfrm>
            <a:off x="-18678" y="6340360"/>
            <a:ext cx="12210678" cy="139137"/>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Tree>
    <p:extLst>
      <p:ext uri="{BB962C8B-B14F-4D97-AF65-F5344CB8AC3E}">
        <p14:creationId xmlns:p14="http://schemas.microsoft.com/office/powerpoint/2010/main" val="41769227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98355F2-7B7F-9A42-AF56-2FE782EEACF4}"/>
              </a:ext>
            </a:extLst>
          </p:cNvPr>
          <p:cNvSpPr>
            <a:spLocks noGrp="1"/>
          </p:cNvSpPr>
          <p:nvPr>
            <p:ph type="sldNum" sz="quarter" idx="12"/>
          </p:nvPr>
        </p:nvSpPr>
        <p:spPr/>
        <p:txBody>
          <a:bodyPr/>
          <a:lstStyle/>
          <a:p>
            <a:fld id="{D9144EA5-5F99-43E1-9853-96597629E39C}" type="slidenum">
              <a:rPr lang="id-ID" smtClean="0"/>
              <a:pPr/>
              <a:t>50</a:t>
            </a:fld>
            <a:endParaRPr lang="id-ID" dirty="0"/>
          </a:p>
        </p:txBody>
      </p:sp>
      <p:pic>
        <p:nvPicPr>
          <p:cNvPr id="5" name="Picture 4">
            <a:extLst>
              <a:ext uri="{FF2B5EF4-FFF2-40B4-BE49-F238E27FC236}">
                <a16:creationId xmlns:a16="http://schemas.microsoft.com/office/drawing/2014/main" id="{0FC19CBE-83A8-544F-BB35-B56C12371A9C}"/>
              </a:ext>
            </a:extLst>
          </p:cNvPr>
          <p:cNvPicPr>
            <a:picLocks noChangeAspect="1"/>
          </p:cNvPicPr>
          <p:nvPr/>
        </p:nvPicPr>
        <p:blipFill>
          <a:blip r:embed="rId2"/>
          <a:stretch>
            <a:fillRect/>
          </a:stretch>
        </p:blipFill>
        <p:spPr>
          <a:xfrm>
            <a:off x="556968" y="248895"/>
            <a:ext cx="10803759" cy="6077115"/>
          </a:xfrm>
          <a:prstGeom prst="rect">
            <a:avLst/>
          </a:prstGeom>
        </p:spPr>
      </p:pic>
    </p:spTree>
    <p:extLst>
      <p:ext uri="{BB962C8B-B14F-4D97-AF65-F5344CB8AC3E}">
        <p14:creationId xmlns:p14="http://schemas.microsoft.com/office/powerpoint/2010/main" val="18852123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3D39B824-D1AA-4A34-BF3A-B2B06C07F110}"/>
              </a:ext>
            </a:extLst>
          </p:cNvPr>
          <p:cNvGrpSpPr/>
          <p:nvPr/>
        </p:nvGrpSpPr>
        <p:grpSpPr>
          <a:xfrm>
            <a:off x="7997787" y="4867170"/>
            <a:ext cx="3667919" cy="1524949"/>
            <a:chOff x="5956964" y="1745277"/>
            <a:chExt cx="6477092" cy="3402046"/>
          </a:xfrm>
        </p:grpSpPr>
        <p:sp>
          <p:nvSpPr>
            <p:cNvPr id="17" name="Rectangle 16">
              <a:extLst>
                <a:ext uri="{FF2B5EF4-FFF2-40B4-BE49-F238E27FC236}">
                  <a16:creationId xmlns:a16="http://schemas.microsoft.com/office/drawing/2014/main" id="{6FA9C366-D6BB-4277-87F8-03E1E35B9B8B}"/>
                </a:ext>
              </a:extLst>
            </p:cNvPr>
            <p:cNvSpPr/>
            <p:nvPr/>
          </p:nvSpPr>
          <p:spPr>
            <a:xfrm>
              <a:off x="5956964" y="1745277"/>
              <a:ext cx="6477092" cy="3402046"/>
            </a:xfrm>
            <a:prstGeom prst="rect">
              <a:avLst/>
            </a:prstGeom>
            <a:solidFill>
              <a:schemeClr val="accent5">
                <a:lumMod val="90000"/>
                <a:alpha val="90000"/>
              </a:schemeClr>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18" name="Rectangle 17">
              <a:extLst>
                <a:ext uri="{FF2B5EF4-FFF2-40B4-BE49-F238E27FC236}">
                  <a16:creationId xmlns:a16="http://schemas.microsoft.com/office/drawing/2014/main" id="{081ED9B2-F931-4F9D-81A8-DA6420FA0AE0}"/>
                </a:ext>
              </a:extLst>
            </p:cNvPr>
            <p:cNvSpPr/>
            <p:nvPr/>
          </p:nvSpPr>
          <p:spPr>
            <a:xfrm>
              <a:off x="9010780" y="2011854"/>
              <a:ext cx="184731" cy="707886"/>
            </a:xfrm>
            <a:prstGeom prst="rect">
              <a:avLst/>
            </a:prstGeom>
          </p:spPr>
          <p:txBody>
            <a:bodyPr wrap="none">
              <a:spAutoFit/>
            </a:bodyPr>
            <a:lstStyle/>
            <a:p>
              <a:pPr algn="ctr"/>
              <a:endParaRPr lang="en-US" sz="4000" dirty="0">
                <a:solidFill>
                  <a:schemeClr val="bg1"/>
                </a:solidFill>
                <a:latin typeface="Times New Roman" panose="02020603050405020304" pitchFamily="18" charset="0"/>
                <a:cs typeface="Times New Roman" panose="02020603050405020304" pitchFamily="18" charset="0"/>
              </a:endParaRPr>
            </a:p>
          </p:txBody>
        </p:sp>
      </p:grpSp>
      <p:sp>
        <p:nvSpPr>
          <p:cNvPr id="3" name="Content Placeholder 2">
            <a:extLst>
              <a:ext uri="{FF2B5EF4-FFF2-40B4-BE49-F238E27FC236}">
                <a16:creationId xmlns:a16="http://schemas.microsoft.com/office/drawing/2014/main" id="{6ED14A4C-A0BC-2446-9FA9-8DAF40E93F0B}"/>
              </a:ext>
            </a:extLst>
          </p:cNvPr>
          <p:cNvSpPr>
            <a:spLocks noGrp="1"/>
          </p:cNvSpPr>
          <p:nvPr>
            <p:ph idx="1"/>
          </p:nvPr>
        </p:nvSpPr>
        <p:spPr>
          <a:xfrm>
            <a:off x="185820" y="1326943"/>
            <a:ext cx="10728849" cy="4204114"/>
          </a:xfrm>
        </p:spPr>
        <p:txBody>
          <a:bodyPr/>
          <a:lstStyle/>
          <a:p>
            <a:pPr marL="0" indent="0">
              <a:buNone/>
            </a:pPr>
            <a:r>
              <a:rPr lang="en-US" sz="2400" b="1" dirty="0">
                <a:solidFill>
                  <a:schemeClr val="accent6">
                    <a:lumMod val="50000"/>
                  </a:schemeClr>
                </a:solidFill>
              </a:rPr>
              <a:t>SUMMARY </a:t>
            </a:r>
          </a:p>
          <a:p>
            <a:pPr marL="457200" indent="-457200">
              <a:buFont typeface="+mj-lt"/>
              <a:buAutoNum type="arabicPeriod"/>
            </a:pPr>
            <a:r>
              <a:rPr lang="en-US" sz="2000" dirty="0">
                <a:solidFill>
                  <a:schemeClr val="accent6">
                    <a:lumMod val="50000"/>
                  </a:schemeClr>
                </a:solidFill>
              </a:rPr>
              <a:t>Apartment bought with </a:t>
            </a:r>
            <a:r>
              <a:rPr lang="en-US" sz="2000" b="1" dirty="0">
                <a:solidFill>
                  <a:schemeClr val="accent6">
                    <a:lumMod val="50000"/>
                  </a:schemeClr>
                </a:solidFill>
              </a:rPr>
              <a:t>80%</a:t>
            </a:r>
            <a:r>
              <a:rPr lang="en-US" sz="2000" dirty="0">
                <a:solidFill>
                  <a:schemeClr val="accent6">
                    <a:lumMod val="50000"/>
                  </a:schemeClr>
                </a:solidFill>
              </a:rPr>
              <a:t> Bank Financing @ </a:t>
            </a:r>
            <a:r>
              <a:rPr lang="en-US" sz="2000" b="1" dirty="0">
                <a:solidFill>
                  <a:schemeClr val="accent6">
                    <a:lumMod val="50000"/>
                  </a:schemeClr>
                </a:solidFill>
              </a:rPr>
              <a:t>5-6%</a:t>
            </a:r>
            <a:r>
              <a:rPr lang="en-US" sz="2000" dirty="0">
                <a:solidFill>
                  <a:schemeClr val="accent6">
                    <a:lumMod val="50000"/>
                  </a:schemeClr>
                </a:solidFill>
              </a:rPr>
              <a:t> &amp; Personal Guarantee</a:t>
            </a:r>
          </a:p>
          <a:p>
            <a:pPr lvl="1"/>
            <a:r>
              <a:rPr lang="en-US" sz="1800" b="1" dirty="0">
                <a:solidFill>
                  <a:schemeClr val="accent6">
                    <a:lumMod val="50000"/>
                  </a:schemeClr>
                </a:solidFill>
              </a:rPr>
              <a:t>+ 20% </a:t>
            </a:r>
            <a:r>
              <a:rPr lang="en-US" sz="1800" dirty="0">
                <a:solidFill>
                  <a:schemeClr val="accent6">
                    <a:lumMod val="50000"/>
                  </a:schemeClr>
                </a:solidFill>
              </a:rPr>
              <a:t>Private Money for Down Payments </a:t>
            </a:r>
          </a:p>
          <a:p>
            <a:pPr lvl="1"/>
            <a:r>
              <a:rPr lang="en-US" sz="1800" dirty="0">
                <a:solidFill>
                  <a:schemeClr val="accent6">
                    <a:lumMod val="50000"/>
                  </a:schemeClr>
                </a:solidFill>
              </a:rPr>
              <a:t>Private Lenders → Equity Ownership &amp; Promissory Note @ </a:t>
            </a:r>
            <a:r>
              <a:rPr lang="en-US" sz="1800" b="1" dirty="0">
                <a:solidFill>
                  <a:schemeClr val="accent6">
                    <a:lumMod val="50000"/>
                  </a:schemeClr>
                </a:solidFill>
              </a:rPr>
              <a:t>10%</a:t>
            </a:r>
            <a:r>
              <a:rPr lang="en-US" sz="1800" dirty="0">
                <a:solidFill>
                  <a:schemeClr val="accent6">
                    <a:lumMod val="50000"/>
                  </a:schemeClr>
                </a:solidFill>
              </a:rPr>
              <a:t> Fixed Simple Interest</a:t>
            </a:r>
          </a:p>
          <a:p>
            <a:pPr marL="457200" indent="-457200">
              <a:buFont typeface="+mj-lt"/>
              <a:buAutoNum type="arabicPeriod"/>
            </a:pPr>
            <a:r>
              <a:rPr lang="en-US" sz="2000" dirty="0">
                <a:solidFill>
                  <a:schemeClr val="accent6">
                    <a:lumMod val="50000"/>
                  </a:schemeClr>
                </a:solidFill>
              </a:rPr>
              <a:t>Property Repositioned &amp; Stabilized with </a:t>
            </a:r>
            <a:r>
              <a:rPr lang="en-US" sz="2000" b="1" dirty="0">
                <a:solidFill>
                  <a:schemeClr val="accent6">
                    <a:lumMod val="50000"/>
                  </a:schemeClr>
                </a:solidFill>
              </a:rPr>
              <a:t>Value Add </a:t>
            </a:r>
            <a:r>
              <a:rPr lang="en-US" sz="2000" dirty="0">
                <a:solidFill>
                  <a:schemeClr val="accent6">
                    <a:lumMod val="50000"/>
                  </a:schemeClr>
                </a:solidFill>
              </a:rPr>
              <a:t>Improvements &amp; Increased Rents </a:t>
            </a:r>
          </a:p>
          <a:p>
            <a:pPr marL="457200" indent="-457200">
              <a:buFont typeface="+mj-lt"/>
              <a:buAutoNum type="arabicPeriod"/>
            </a:pPr>
            <a:r>
              <a:rPr lang="en-US" sz="2000" dirty="0">
                <a:solidFill>
                  <a:schemeClr val="accent6">
                    <a:lumMod val="50000"/>
                  </a:schemeClr>
                </a:solidFill>
              </a:rPr>
              <a:t>REFI (18 – 30 months): Bank Loan and Equity Investment </a:t>
            </a:r>
            <a:r>
              <a:rPr lang="en-US" sz="2000" b="1" dirty="0">
                <a:solidFill>
                  <a:schemeClr val="accent6">
                    <a:lumMod val="50000"/>
                  </a:schemeClr>
                </a:solidFill>
              </a:rPr>
              <a:t>Paid Off </a:t>
            </a:r>
            <a:r>
              <a:rPr lang="en-US" sz="2000" dirty="0">
                <a:solidFill>
                  <a:schemeClr val="accent6">
                    <a:lumMod val="50000"/>
                  </a:schemeClr>
                </a:solidFill>
              </a:rPr>
              <a:t>@ Refi</a:t>
            </a:r>
          </a:p>
          <a:p>
            <a:pPr marL="457200" indent="-457200">
              <a:buFont typeface="+mj-lt"/>
              <a:buAutoNum type="arabicPeriod"/>
            </a:pPr>
            <a:r>
              <a:rPr lang="en-US" sz="2000" dirty="0">
                <a:solidFill>
                  <a:schemeClr val="accent6">
                    <a:lumMod val="50000"/>
                  </a:schemeClr>
                </a:solidFill>
              </a:rPr>
              <a:t>Private Investors get all principal back</a:t>
            </a:r>
          </a:p>
          <a:p>
            <a:pPr lvl="1"/>
            <a:r>
              <a:rPr lang="en-US" sz="2000" dirty="0">
                <a:solidFill>
                  <a:schemeClr val="accent6">
                    <a:lumMod val="50000"/>
                  </a:schemeClr>
                </a:solidFill>
              </a:rPr>
              <a:t>PLUS percentage of refi “cash out” proceeds </a:t>
            </a:r>
          </a:p>
          <a:p>
            <a:pPr marL="457200" indent="-457200">
              <a:buFont typeface="+mj-lt"/>
              <a:buAutoNum type="arabicPeriod"/>
            </a:pPr>
            <a:r>
              <a:rPr lang="en-US" sz="2000" dirty="0">
                <a:solidFill>
                  <a:schemeClr val="accent6">
                    <a:lumMod val="50000"/>
                  </a:schemeClr>
                </a:solidFill>
              </a:rPr>
              <a:t>Private Lenders </a:t>
            </a:r>
            <a:r>
              <a:rPr lang="en-US" sz="2000" b="1" dirty="0">
                <a:solidFill>
                  <a:schemeClr val="accent6">
                    <a:lumMod val="50000"/>
                  </a:schemeClr>
                </a:solidFill>
              </a:rPr>
              <a:t>Keep % of Building Cash Flow </a:t>
            </a:r>
            <a:r>
              <a:rPr lang="en-US" sz="2000" dirty="0">
                <a:solidFill>
                  <a:schemeClr val="accent6">
                    <a:lumMod val="50000"/>
                  </a:schemeClr>
                </a:solidFill>
              </a:rPr>
              <a:t>and </a:t>
            </a:r>
            <a:r>
              <a:rPr lang="en-US" sz="2000" b="1" dirty="0">
                <a:solidFill>
                  <a:schemeClr val="accent6">
                    <a:lumMod val="50000"/>
                  </a:schemeClr>
                </a:solidFill>
              </a:rPr>
              <a:t>Equity</a:t>
            </a:r>
            <a:r>
              <a:rPr lang="en-US" sz="2000" dirty="0">
                <a:solidFill>
                  <a:schemeClr val="accent6">
                    <a:lumMod val="50000"/>
                  </a:schemeClr>
                </a:solidFill>
              </a:rPr>
              <a:t> with Zero Cash left in deal </a:t>
            </a:r>
          </a:p>
          <a:p>
            <a:pPr marL="457200" indent="-457200">
              <a:buFont typeface="+mj-lt"/>
              <a:buAutoNum type="arabicPeriod"/>
            </a:pPr>
            <a:r>
              <a:rPr lang="en-US" sz="2000" dirty="0">
                <a:solidFill>
                  <a:schemeClr val="accent6">
                    <a:lumMod val="50000"/>
                  </a:schemeClr>
                </a:solidFill>
              </a:rPr>
              <a:t>No Fees, No Commissions </a:t>
            </a:r>
            <a:endParaRPr lang="en-US" sz="2400" dirty="0">
              <a:solidFill>
                <a:schemeClr val="accent6">
                  <a:lumMod val="50000"/>
                </a:schemeClr>
              </a:solidFill>
            </a:endParaRPr>
          </a:p>
        </p:txBody>
      </p:sp>
      <p:sp>
        <p:nvSpPr>
          <p:cNvPr id="4" name="Slide Number Placeholder 3">
            <a:extLst>
              <a:ext uri="{FF2B5EF4-FFF2-40B4-BE49-F238E27FC236}">
                <a16:creationId xmlns:a16="http://schemas.microsoft.com/office/drawing/2014/main" id="{3FD8856F-8582-354B-9883-7B11C10DF522}"/>
              </a:ext>
            </a:extLst>
          </p:cNvPr>
          <p:cNvSpPr>
            <a:spLocks noGrp="1"/>
          </p:cNvSpPr>
          <p:nvPr>
            <p:ph type="sldNum" sz="quarter" idx="12"/>
          </p:nvPr>
        </p:nvSpPr>
        <p:spPr/>
        <p:txBody>
          <a:bodyPr/>
          <a:lstStyle/>
          <a:p>
            <a:fld id="{D9144EA5-5F99-43E1-9853-96597629E39C}" type="slidenum">
              <a:rPr lang="id-ID" smtClean="0"/>
              <a:pPr/>
              <a:t>51</a:t>
            </a:fld>
            <a:endParaRPr lang="id-ID" dirty="0"/>
          </a:p>
        </p:txBody>
      </p:sp>
      <p:grpSp>
        <p:nvGrpSpPr>
          <p:cNvPr id="5" name="Group 4">
            <a:extLst>
              <a:ext uri="{FF2B5EF4-FFF2-40B4-BE49-F238E27FC236}">
                <a16:creationId xmlns:a16="http://schemas.microsoft.com/office/drawing/2014/main" id="{0E07C484-CA85-42D8-A01A-A6681B20E298}"/>
              </a:ext>
            </a:extLst>
          </p:cNvPr>
          <p:cNvGrpSpPr/>
          <p:nvPr/>
        </p:nvGrpSpPr>
        <p:grpSpPr>
          <a:xfrm>
            <a:off x="0" y="70338"/>
            <a:ext cx="12240000" cy="0"/>
            <a:chOff x="5880295" y="365760"/>
            <a:chExt cx="5470340" cy="0"/>
          </a:xfrm>
        </p:grpSpPr>
        <p:cxnSp>
          <p:nvCxnSpPr>
            <p:cNvPr id="6" name="Straight Connector 5">
              <a:extLst>
                <a:ext uri="{FF2B5EF4-FFF2-40B4-BE49-F238E27FC236}">
                  <a16:creationId xmlns:a16="http://schemas.microsoft.com/office/drawing/2014/main" id="{57911955-A435-47EE-80EE-0050375D63D2}"/>
                </a:ext>
              </a:extLst>
            </p:cNvPr>
            <p:cNvCxnSpPr/>
            <p:nvPr/>
          </p:nvCxnSpPr>
          <p:spPr>
            <a:xfrm>
              <a:off x="5880295" y="365760"/>
              <a:ext cx="900000" cy="0"/>
            </a:xfrm>
            <a:prstGeom prst="line">
              <a:avLst/>
            </a:prstGeom>
            <a:ln w="152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C310EDB-BD80-4F85-A029-F715B8AECBB5}"/>
                </a:ext>
              </a:extLst>
            </p:cNvPr>
            <p:cNvCxnSpPr/>
            <p:nvPr/>
          </p:nvCxnSpPr>
          <p:spPr>
            <a:xfrm>
              <a:off x="6794363" y="365760"/>
              <a:ext cx="900000" cy="0"/>
            </a:xfrm>
            <a:prstGeom prst="line">
              <a:avLst/>
            </a:prstGeom>
            <a:ln w="152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ECFE715-8126-45B7-8ABD-0F850869886C}"/>
                </a:ext>
              </a:extLst>
            </p:cNvPr>
            <p:cNvCxnSpPr/>
            <p:nvPr/>
          </p:nvCxnSpPr>
          <p:spPr>
            <a:xfrm>
              <a:off x="7708431" y="365760"/>
              <a:ext cx="9000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815A61E-0426-4000-B20A-4CCAE312E342}"/>
                </a:ext>
              </a:extLst>
            </p:cNvPr>
            <p:cNvCxnSpPr/>
            <p:nvPr/>
          </p:nvCxnSpPr>
          <p:spPr>
            <a:xfrm>
              <a:off x="8622499" y="365760"/>
              <a:ext cx="900000"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660D67A-E195-400D-8283-BCE090D95705}"/>
                </a:ext>
              </a:extLst>
            </p:cNvPr>
            <p:cNvCxnSpPr/>
            <p:nvPr/>
          </p:nvCxnSpPr>
          <p:spPr>
            <a:xfrm>
              <a:off x="9536567" y="365760"/>
              <a:ext cx="900000" cy="0"/>
            </a:xfrm>
            <a:prstGeom prst="line">
              <a:avLst/>
            </a:prstGeom>
            <a:ln w="1524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2DA5771-662A-424B-977E-20AB66A0E2FA}"/>
                </a:ext>
              </a:extLst>
            </p:cNvPr>
            <p:cNvCxnSpPr/>
            <p:nvPr/>
          </p:nvCxnSpPr>
          <p:spPr>
            <a:xfrm>
              <a:off x="10450635" y="365760"/>
              <a:ext cx="900000" cy="0"/>
            </a:xfrm>
            <a:prstGeom prst="line">
              <a:avLst/>
            </a:prstGeom>
            <a:ln w="15240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12" name="Rectangle 11">
            <a:extLst>
              <a:ext uri="{FF2B5EF4-FFF2-40B4-BE49-F238E27FC236}">
                <a16:creationId xmlns:a16="http://schemas.microsoft.com/office/drawing/2014/main" id="{862959BB-3493-435F-96F8-DA1069E427D0}"/>
              </a:ext>
            </a:extLst>
          </p:cNvPr>
          <p:cNvSpPr/>
          <p:nvPr/>
        </p:nvSpPr>
        <p:spPr>
          <a:xfrm>
            <a:off x="-9339" y="219748"/>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latin typeface="Times New Roman" panose="02020603050405020304" pitchFamily="18" charset="0"/>
              </a:rPr>
              <a:t>Private Investing: Investing Structure #1</a:t>
            </a:r>
          </a:p>
        </p:txBody>
      </p:sp>
      <p:sp>
        <p:nvSpPr>
          <p:cNvPr id="13" name="TextBox 12">
            <a:extLst>
              <a:ext uri="{FF2B5EF4-FFF2-40B4-BE49-F238E27FC236}">
                <a16:creationId xmlns:a16="http://schemas.microsoft.com/office/drawing/2014/main" id="{0A42AE22-34E9-4917-81A4-C6058B0A0A83}"/>
              </a:ext>
            </a:extLst>
          </p:cNvPr>
          <p:cNvSpPr txBox="1"/>
          <p:nvPr/>
        </p:nvSpPr>
        <p:spPr>
          <a:xfrm>
            <a:off x="8399282" y="4967926"/>
            <a:ext cx="3280528"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accent6">
                    <a:lumMod val="50000"/>
                  </a:schemeClr>
                </a:solidFill>
                <a:latin typeface="Times New Roman" panose="02020603050405020304" pitchFamily="18" charset="0"/>
                <a:cs typeface="Times New Roman" panose="02020603050405020304" pitchFamily="18" charset="0"/>
              </a:rPr>
              <a:t>Value Add Apartments</a:t>
            </a:r>
          </a:p>
          <a:p>
            <a:pPr marL="285750" indent="-285750">
              <a:buFont typeface="Arial" panose="020B0604020202020204" pitchFamily="34" charset="0"/>
              <a:buChar char="•"/>
            </a:pPr>
            <a:r>
              <a:rPr lang="en-US" sz="2000" dirty="0">
                <a:solidFill>
                  <a:schemeClr val="accent6">
                    <a:lumMod val="50000"/>
                  </a:schemeClr>
                </a:solidFill>
                <a:latin typeface="Times New Roman" panose="02020603050405020304" pitchFamily="18" charset="0"/>
                <a:cs typeface="Times New Roman" panose="02020603050405020304" pitchFamily="18" charset="0"/>
              </a:rPr>
              <a:t>Private Lender</a:t>
            </a:r>
          </a:p>
          <a:p>
            <a:pPr marL="285750" indent="-285750">
              <a:buFont typeface="Arial" panose="020B0604020202020204" pitchFamily="34" charset="0"/>
              <a:buChar char="•"/>
            </a:pPr>
            <a:r>
              <a:rPr lang="en-US" sz="2000" dirty="0">
                <a:solidFill>
                  <a:schemeClr val="accent6">
                    <a:lumMod val="50000"/>
                  </a:schemeClr>
                </a:solidFill>
                <a:latin typeface="Times New Roman" panose="02020603050405020304" pitchFamily="18" charset="0"/>
                <a:cs typeface="Times New Roman" panose="02020603050405020304" pitchFamily="18" charset="0"/>
              </a:rPr>
              <a:t>Construction Financing</a:t>
            </a:r>
          </a:p>
          <a:p>
            <a:pPr marL="285750" indent="-285750">
              <a:buFont typeface="Arial" panose="020B0604020202020204" pitchFamily="34" charset="0"/>
              <a:buChar char="•"/>
            </a:pPr>
            <a:r>
              <a:rPr lang="en-US" sz="2000" dirty="0">
                <a:solidFill>
                  <a:schemeClr val="accent6">
                    <a:lumMod val="50000"/>
                  </a:schemeClr>
                </a:solidFill>
                <a:latin typeface="Times New Roman" panose="02020603050405020304" pitchFamily="18" charset="0"/>
                <a:cs typeface="Times New Roman" panose="02020603050405020304" pitchFamily="18" charset="0"/>
              </a:rPr>
              <a:t>Refi to Perm Financing</a:t>
            </a:r>
          </a:p>
        </p:txBody>
      </p:sp>
    </p:spTree>
    <p:extLst>
      <p:ext uri="{BB962C8B-B14F-4D97-AF65-F5344CB8AC3E}">
        <p14:creationId xmlns:p14="http://schemas.microsoft.com/office/powerpoint/2010/main" val="5405540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Shape 209"/>
          <p:cNvSpPr txBox="1">
            <a:spLocks noGrp="1"/>
          </p:cNvSpPr>
          <p:nvPr>
            <p:ph type="title"/>
          </p:nvPr>
        </p:nvSpPr>
        <p:spPr>
          <a:xfrm>
            <a:off x="5486400" y="1031470"/>
            <a:ext cx="5910640" cy="807041"/>
          </a:xfrm>
          <a:prstGeom prst="rect">
            <a:avLst/>
          </a:prstGeom>
          <a:noFill/>
          <a:ln>
            <a:noFill/>
          </a:ln>
        </p:spPr>
        <p:txBody>
          <a:bodyPr lIns="91433" tIns="45700" rIns="91433" bIns="45700" anchor="t" anchorCtr="0">
            <a:noAutofit/>
          </a:bodyPr>
          <a:lstStyle/>
          <a:p>
            <a:pPr indent="-67732">
              <a:spcBef>
                <a:spcPts val="0"/>
              </a:spcBef>
              <a:buClr>
                <a:schemeClr val="dk1"/>
              </a:buClr>
              <a:buSzPct val="29629"/>
            </a:pPr>
            <a:r>
              <a:rPr lang="en-US" sz="2800" b="1" dirty="0">
                <a:solidFill>
                  <a:schemeClr val="dk1"/>
                </a:solidFill>
                <a:latin typeface="Times New Roman" panose="02020603050405020304" pitchFamily="18" charset="0"/>
                <a:ea typeface="Quattrocento"/>
                <a:cs typeface="Times New Roman" panose="02020603050405020304" pitchFamily="18" charset="0"/>
                <a:sym typeface="Quattrocento"/>
              </a:rPr>
              <a:t>5 Complexes • 730 Units in Georgia</a:t>
            </a:r>
            <a:endParaRPr lang="en" sz="2800" b="1" dirty="0">
              <a:solidFill>
                <a:schemeClr val="dk1"/>
              </a:solidFill>
              <a:latin typeface="Times New Roman" panose="02020603050405020304" pitchFamily="18" charset="0"/>
              <a:ea typeface="Quattrocento"/>
              <a:cs typeface="Times New Roman" panose="02020603050405020304" pitchFamily="18" charset="0"/>
              <a:sym typeface="Quattrocento"/>
            </a:endParaRPr>
          </a:p>
        </p:txBody>
      </p:sp>
      <p:cxnSp>
        <p:nvCxnSpPr>
          <p:cNvPr id="4" name="Straight Connector 3"/>
          <p:cNvCxnSpPr/>
          <p:nvPr/>
        </p:nvCxnSpPr>
        <p:spPr>
          <a:xfrm flipV="1">
            <a:off x="7264188" y="6356674"/>
            <a:ext cx="2986991" cy="9237"/>
          </a:xfrm>
          <a:prstGeom prst="line">
            <a:avLst/>
          </a:prstGeom>
          <a:ln w="12700">
            <a:solidFill>
              <a:schemeClr val="accent1"/>
            </a:solidFill>
          </a:ln>
        </p:spPr>
        <p:style>
          <a:lnRef idx="1">
            <a:schemeClr val="dk1"/>
          </a:lnRef>
          <a:fillRef idx="0">
            <a:schemeClr val="dk1"/>
          </a:fillRef>
          <a:effectRef idx="0">
            <a:schemeClr val="dk1"/>
          </a:effectRef>
          <a:fontRef idx="minor">
            <a:schemeClr val="tx1"/>
          </a:fontRef>
        </p:style>
      </p:cxnSp>
      <p:pic>
        <p:nvPicPr>
          <p:cNvPr id="2" name="Picture 1">
            <a:extLst>
              <a:ext uri="{FF2B5EF4-FFF2-40B4-BE49-F238E27FC236}">
                <a16:creationId xmlns:a16="http://schemas.microsoft.com/office/drawing/2014/main" id="{504E0791-2542-2647-9527-EEB8C68FD324}"/>
              </a:ext>
            </a:extLst>
          </p:cNvPr>
          <p:cNvPicPr>
            <a:picLocks noChangeAspect="1"/>
          </p:cNvPicPr>
          <p:nvPr/>
        </p:nvPicPr>
        <p:blipFill>
          <a:blip r:embed="rId3"/>
          <a:stretch>
            <a:fillRect/>
          </a:stretch>
        </p:blipFill>
        <p:spPr>
          <a:xfrm>
            <a:off x="80230" y="1519445"/>
            <a:ext cx="4877878" cy="4837229"/>
          </a:xfrm>
          <a:prstGeom prst="rect">
            <a:avLst/>
          </a:prstGeom>
        </p:spPr>
      </p:pic>
      <p:sp>
        <p:nvSpPr>
          <p:cNvPr id="3" name="Rectangle 2">
            <a:extLst>
              <a:ext uri="{FF2B5EF4-FFF2-40B4-BE49-F238E27FC236}">
                <a16:creationId xmlns:a16="http://schemas.microsoft.com/office/drawing/2014/main" id="{7731BE3C-3B60-624F-933C-2ACD762C3EDA}"/>
              </a:ext>
            </a:extLst>
          </p:cNvPr>
          <p:cNvSpPr/>
          <p:nvPr/>
        </p:nvSpPr>
        <p:spPr>
          <a:xfrm>
            <a:off x="6144015" y="1590288"/>
            <a:ext cx="5962390" cy="5047536"/>
          </a:xfrm>
          <a:prstGeom prst="rect">
            <a:avLst/>
          </a:prstGeom>
        </p:spPr>
        <p:txBody>
          <a:bodyPr wrap="square">
            <a:spAutoFit/>
          </a:bodyPr>
          <a:lstStyle/>
          <a:p>
            <a:r>
              <a:rPr lang="en-US" sz="2000" b="1" u="sng" dirty="0">
                <a:solidFill>
                  <a:schemeClr val="accent6"/>
                </a:solidFill>
                <a:latin typeface="Times New Roman" panose="02020603050405020304" pitchFamily="18" charset="0"/>
              </a:rPr>
              <a:t>Executive Summary:</a:t>
            </a:r>
            <a:br>
              <a:rPr lang="en-US" sz="1600" dirty="0">
                <a:solidFill>
                  <a:schemeClr val="accent6"/>
                </a:solidFill>
                <a:latin typeface="Times New Roman" panose="02020603050405020304" pitchFamily="18" charset="0"/>
              </a:rPr>
            </a:br>
            <a:br>
              <a:rPr lang="en-US" sz="1600" dirty="0">
                <a:solidFill>
                  <a:schemeClr val="accent6"/>
                </a:solidFill>
                <a:latin typeface="Times New Roman" panose="02020603050405020304" pitchFamily="18" charset="0"/>
              </a:rPr>
            </a:br>
            <a:r>
              <a:rPr lang="en-US" dirty="0">
                <a:solidFill>
                  <a:schemeClr val="accent6"/>
                </a:solidFill>
                <a:latin typeface="Times New Roman" panose="02020603050405020304" pitchFamily="18" charset="0"/>
              </a:rPr>
              <a:t>Purchase Price…	$9.6M</a:t>
            </a:r>
            <a:br>
              <a:rPr lang="en-US" dirty="0">
                <a:solidFill>
                  <a:schemeClr val="accent6"/>
                </a:solidFill>
                <a:latin typeface="Times New Roman" panose="02020603050405020304" pitchFamily="18" charset="0"/>
              </a:rPr>
            </a:br>
            <a:r>
              <a:rPr lang="en-US" dirty="0">
                <a:solidFill>
                  <a:schemeClr val="accent6"/>
                </a:solidFill>
                <a:latin typeface="Times New Roman" panose="02020603050405020304" pitchFamily="18" charset="0"/>
              </a:rPr>
              <a:t>Improvements…	$10.4M (Heavy Lift) </a:t>
            </a:r>
            <a:br>
              <a:rPr lang="en-US" dirty="0">
                <a:solidFill>
                  <a:schemeClr val="accent6"/>
                </a:solidFill>
                <a:latin typeface="Times New Roman" panose="02020603050405020304" pitchFamily="18" charset="0"/>
              </a:rPr>
            </a:br>
            <a:r>
              <a:rPr lang="en-US" dirty="0">
                <a:solidFill>
                  <a:schemeClr val="accent6"/>
                </a:solidFill>
                <a:latin typeface="Times New Roman" panose="02020603050405020304" pitchFamily="18" charset="0"/>
              </a:rPr>
              <a:t>Soft Costs…	$4.1M</a:t>
            </a:r>
            <a:br>
              <a:rPr lang="en-US" b="1" dirty="0">
                <a:solidFill>
                  <a:schemeClr val="accent6"/>
                </a:solidFill>
                <a:latin typeface="Times New Roman" panose="02020603050405020304" pitchFamily="18" charset="0"/>
              </a:rPr>
            </a:br>
            <a:r>
              <a:rPr lang="en-US" b="1" dirty="0">
                <a:solidFill>
                  <a:schemeClr val="accent6"/>
                </a:solidFill>
                <a:latin typeface="Times New Roman" panose="02020603050405020304" pitchFamily="18" charset="0"/>
              </a:rPr>
              <a:t>All In…		$24.1M</a:t>
            </a:r>
            <a:br>
              <a:rPr lang="en-US" b="1" dirty="0">
                <a:solidFill>
                  <a:schemeClr val="accent6"/>
                </a:solidFill>
                <a:latin typeface="Times New Roman" panose="02020603050405020304" pitchFamily="18" charset="0"/>
              </a:rPr>
            </a:br>
            <a:br>
              <a:rPr lang="en-US" b="1" dirty="0">
                <a:solidFill>
                  <a:schemeClr val="accent6"/>
                </a:solidFill>
                <a:latin typeface="Times New Roman" panose="02020603050405020304" pitchFamily="18" charset="0"/>
              </a:rPr>
            </a:br>
            <a:r>
              <a:rPr lang="en-US" b="1" dirty="0">
                <a:solidFill>
                  <a:schemeClr val="accent6"/>
                </a:solidFill>
                <a:latin typeface="Times New Roman" panose="02020603050405020304" pitchFamily="18" charset="0"/>
              </a:rPr>
              <a:t>Stabilized NOI…	$2.8M (divide by .07 = CAP RATE)</a:t>
            </a:r>
            <a:br>
              <a:rPr lang="en-US" b="1" dirty="0">
                <a:solidFill>
                  <a:schemeClr val="accent6"/>
                </a:solidFill>
                <a:latin typeface="Times New Roman" panose="02020603050405020304" pitchFamily="18" charset="0"/>
              </a:rPr>
            </a:br>
            <a:br>
              <a:rPr lang="en-US" b="1" dirty="0">
                <a:solidFill>
                  <a:schemeClr val="accent6"/>
                </a:solidFill>
                <a:latin typeface="Times New Roman" panose="02020603050405020304" pitchFamily="18" charset="0"/>
              </a:rPr>
            </a:br>
            <a:r>
              <a:rPr lang="en-US" dirty="0">
                <a:solidFill>
                  <a:schemeClr val="accent6"/>
                </a:solidFill>
                <a:latin typeface="Times New Roman" panose="02020603050405020304" pitchFamily="18" charset="0"/>
              </a:rPr>
              <a:t>Stabilized Cap…	11.7%</a:t>
            </a:r>
            <a:br>
              <a:rPr lang="en-US" dirty="0">
                <a:solidFill>
                  <a:schemeClr val="accent6"/>
                </a:solidFill>
                <a:latin typeface="Times New Roman" panose="02020603050405020304" pitchFamily="18" charset="0"/>
              </a:rPr>
            </a:br>
            <a:r>
              <a:rPr lang="en-US" dirty="0">
                <a:solidFill>
                  <a:schemeClr val="accent6"/>
                </a:solidFill>
                <a:latin typeface="Times New Roman" panose="02020603050405020304" pitchFamily="18" charset="0"/>
              </a:rPr>
              <a:t>Stabilized Value…	$40.3M</a:t>
            </a:r>
            <a:br>
              <a:rPr lang="en-US" b="1" dirty="0">
                <a:solidFill>
                  <a:schemeClr val="accent6"/>
                </a:solidFill>
                <a:latin typeface="Times New Roman" panose="02020603050405020304" pitchFamily="18" charset="0"/>
              </a:rPr>
            </a:br>
            <a:r>
              <a:rPr lang="en-US" b="1" dirty="0">
                <a:solidFill>
                  <a:schemeClr val="accent6"/>
                </a:solidFill>
                <a:latin typeface="Times New Roman" panose="02020603050405020304" pitchFamily="18" charset="0"/>
              </a:rPr>
              <a:t>Equity Created…	$16.2M</a:t>
            </a:r>
            <a:br>
              <a:rPr lang="en-US" b="1" dirty="0">
                <a:solidFill>
                  <a:schemeClr val="accent6"/>
                </a:solidFill>
                <a:latin typeface="Times New Roman" panose="02020603050405020304" pitchFamily="18" charset="0"/>
              </a:rPr>
            </a:br>
            <a:br>
              <a:rPr lang="en-US" b="1" dirty="0">
                <a:solidFill>
                  <a:schemeClr val="accent6"/>
                </a:solidFill>
                <a:latin typeface="Times New Roman" panose="02020603050405020304" pitchFamily="18" charset="0"/>
              </a:rPr>
            </a:br>
            <a:r>
              <a:rPr lang="en-US" b="1" u="sng" dirty="0">
                <a:solidFill>
                  <a:schemeClr val="accent6"/>
                </a:solidFill>
                <a:latin typeface="Times New Roman" panose="02020603050405020304" pitchFamily="18" charset="0"/>
              </a:rPr>
              <a:t>Profit Centers</a:t>
            </a:r>
            <a:br>
              <a:rPr lang="en-US" b="1" dirty="0">
                <a:solidFill>
                  <a:schemeClr val="accent6"/>
                </a:solidFill>
                <a:latin typeface="Times New Roman" panose="02020603050405020304" pitchFamily="18" charset="0"/>
              </a:rPr>
            </a:br>
            <a:r>
              <a:rPr lang="en-US" b="1" dirty="0">
                <a:solidFill>
                  <a:schemeClr val="accent6"/>
                </a:solidFill>
                <a:latin typeface="Times New Roman" panose="02020603050405020304" pitchFamily="18" charset="0"/>
              </a:rPr>
              <a:t>Refinance Proceeds…$6.1M</a:t>
            </a:r>
            <a:br>
              <a:rPr lang="en-US" b="1" dirty="0">
                <a:solidFill>
                  <a:schemeClr val="accent6"/>
                </a:solidFill>
                <a:latin typeface="Times New Roman" panose="02020603050405020304" pitchFamily="18" charset="0"/>
              </a:rPr>
            </a:br>
            <a:r>
              <a:rPr lang="en-US" b="1" dirty="0">
                <a:solidFill>
                  <a:schemeClr val="accent6"/>
                </a:solidFill>
                <a:latin typeface="Times New Roman" panose="02020603050405020304" pitchFamily="18" charset="0"/>
              </a:rPr>
              <a:t>Cash Flow…	     $874K</a:t>
            </a:r>
            <a:br>
              <a:rPr lang="en-US" b="1" dirty="0">
                <a:solidFill>
                  <a:schemeClr val="accent6"/>
                </a:solidFill>
                <a:latin typeface="Times New Roman" panose="02020603050405020304" pitchFamily="18" charset="0"/>
              </a:rPr>
            </a:br>
            <a:r>
              <a:rPr lang="en-US" b="1" dirty="0">
                <a:solidFill>
                  <a:schemeClr val="accent6"/>
                </a:solidFill>
                <a:latin typeface="Times New Roman" panose="02020603050405020304" pitchFamily="18" charset="0"/>
              </a:rPr>
              <a:t>Equity in Property… $10M</a:t>
            </a:r>
            <a:endParaRPr lang="en-US" sz="1400" dirty="0">
              <a:solidFill>
                <a:schemeClr val="accent6"/>
              </a:solidFill>
              <a:latin typeface="Calibri" panose="020F0502020204030204" pitchFamily="34" charset="0"/>
            </a:endParaRPr>
          </a:p>
          <a:p>
            <a:r>
              <a:rPr lang="en-US" sz="1600" dirty="0">
                <a:solidFill>
                  <a:srgbClr val="000000"/>
                </a:solidFill>
                <a:latin typeface="Times New Roman" panose="02020603050405020304" pitchFamily="18" charset="0"/>
              </a:rPr>
              <a:t> </a:t>
            </a:r>
            <a:endParaRPr lang="en-US" sz="1400" b="0" i="0" u="none" strike="noStrike" dirty="0">
              <a:solidFill>
                <a:srgbClr val="000000"/>
              </a:solidFill>
              <a:effectLst/>
              <a:latin typeface="Calibri" panose="020F0502020204030204" pitchFamily="34" charset="0"/>
            </a:endParaRPr>
          </a:p>
        </p:txBody>
      </p:sp>
      <p:sp>
        <p:nvSpPr>
          <p:cNvPr id="8" name="Rectangle 7">
            <a:extLst>
              <a:ext uri="{FF2B5EF4-FFF2-40B4-BE49-F238E27FC236}">
                <a16:creationId xmlns:a16="http://schemas.microsoft.com/office/drawing/2014/main" id="{3AB1FADD-8DB1-4366-B8EE-C0BD7F8AB7EE}"/>
              </a:ext>
            </a:extLst>
          </p:cNvPr>
          <p:cNvSpPr/>
          <p:nvPr/>
        </p:nvSpPr>
        <p:spPr>
          <a:xfrm>
            <a:off x="0" y="-29877"/>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latin typeface="Times New Roman" panose="02020603050405020304" pitchFamily="18" charset="0"/>
              </a:rPr>
              <a:t>Equity Investor: Georgia Plains</a:t>
            </a:r>
          </a:p>
        </p:txBody>
      </p:sp>
    </p:spTree>
    <p:extLst>
      <p:ext uri="{BB962C8B-B14F-4D97-AF65-F5344CB8AC3E}">
        <p14:creationId xmlns:p14="http://schemas.microsoft.com/office/powerpoint/2010/main" val="17975690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 name="Picture 1">
            <a:extLst>
              <a:ext uri="{FF2B5EF4-FFF2-40B4-BE49-F238E27FC236}">
                <a16:creationId xmlns:a16="http://schemas.microsoft.com/office/drawing/2014/main" id="{504E0791-2542-2647-9527-EEB8C68FD324}"/>
              </a:ext>
            </a:extLst>
          </p:cNvPr>
          <p:cNvPicPr>
            <a:picLocks noChangeAspect="1"/>
          </p:cNvPicPr>
          <p:nvPr/>
        </p:nvPicPr>
        <p:blipFill>
          <a:blip r:embed="rId3"/>
          <a:stretch>
            <a:fillRect/>
          </a:stretch>
        </p:blipFill>
        <p:spPr>
          <a:xfrm>
            <a:off x="80230" y="1519445"/>
            <a:ext cx="4877878" cy="4837229"/>
          </a:xfrm>
          <a:prstGeom prst="rect">
            <a:avLst/>
          </a:prstGeom>
        </p:spPr>
      </p:pic>
      <p:sp>
        <p:nvSpPr>
          <p:cNvPr id="15" name="TextBox 14">
            <a:extLst>
              <a:ext uri="{FF2B5EF4-FFF2-40B4-BE49-F238E27FC236}">
                <a16:creationId xmlns:a16="http://schemas.microsoft.com/office/drawing/2014/main" id="{33FB2FCE-280B-2C43-93B9-DD8A7A5A3087}"/>
              </a:ext>
            </a:extLst>
          </p:cNvPr>
          <p:cNvSpPr txBox="1"/>
          <p:nvPr/>
        </p:nvSpPr>
        <p:spPr>
          <a:xfrm>
            <a:off x="5590612" y="1519445"/>
            <a:ext cx="5910089" cy="4478149"/>
          </a:xfrm>
          <a:prstGeom prst="rect">
            <a:avLst/>
          </a:prstGeom>
          <a:noFill/>
          <a:scene3d>
            <a:camera prst="orthographicFront"/>
            <a:lightRig rig="threePt" dir="t"/>
          </a:scene3d>
          <a:sp3d>
            <a:bevelT/>
          </a:sp3d>
        </p:spPr>
        <p:txBody>
          <a:bodyPr wrap="square" rtlCol="0">
            <a:spAutoFit/>
          </a:bodyPr>
          <a:lstStyle/>
          <a:p>
            <a:r>
              <a:rPr lang="en-US" sz="2000" b="1" u="sng" dirty="0">
                <a:solidFill>
                  <a:schemeClr val="accent6"/>
                </a:solidFill>
                <a:latin typeface="Times New Roman" panose="02020603050405020304" pitchFamily="18" charset="0"/>
                <a:cs typeface="Times New Roman" panose="02020603050405020304" pitchFamily="18" charset="0"/>
              </a:rPr>
              <a:t>Investment Summary:</a:t>
            </a:r>
          </a:p>
          <a:p>
            <a:r>
              <a:rPr lang="en-US" sz="2000" u="sng" dirty="0">
                <a:solidFill>
                  <a:schemeClr val="accent6"/>
                </a:solidFill>
                <a:latin typeface="Times New Roman" panose="02020603050405020304" pitchFamily="18" charset="0"/>
                <a:cs typeface="Times New Roman" panose="02020603050405020304" pitchFamily="18" charset="0"/>
              </a:rPr>
              <a:t> </a:t>
            </a:r>
          </a:p>
          <a:p>
            <a:pPr marL="285750" indent="-285750">
              <a:spcAft>
                <a:spcPts val="600"/>
              </a:spcAft>
              <a:buFont typeface="Arial" panose="020B0604020202020204" pitchFamily="34" charset="0"/>
              <a:buChar char="•"/>
            </a:pPr>
            <a:r>
              <a:rPr lang="en-US" sz="2000" dirty="0">
                <a:solidFill>
                  <a:schemeClr val="accent6"/>
                </a:solidFill>
                <a:latin typeface="Times New Roman" panose="02020603050405020304" pitchFamily="18" charset="0"/>
                <a:cs typeface="Times New Roman" panose="02020603050405020304" pitchFamily="18" charset="0"/>
              </a:rPr>
              <a:t>Closed: September 2018 </a:t>
            </a:r>
          </a:p>
          <a:p>
            <a:pPr marL="285750" indent="-285750">
              <a:spcAft>
                <a:spcPts val="600"/>
              </a:spcAft>
              <a:buFont typeface="Arial" panose="020B0604020202020204" pitchFamily="34" charset="0"/>
              <a:buChar char="•"/>
            </a:pPr>
            <a:r>
              <a:rPr lang="en-US" sz="2000" dirty="0">
                <a:solidFill>
                  <a:schemeClr val="accent6"/>
                </a:solidFill>
                <a:latin typeface="Times New Roman" panose="02020603050405020304" pitchFamily="18" charset="0"/>
                <a:cs typeface="Times New Roman" panose="02020603050405020304" pitchFamily="18" charset="0"/>
              </a:rPr>
              <a:t>10 PL’s: @ </a:t>
            </a:r>
            <a:r>
              <a:rPr lang="en-US" sz="2000" b="1" dirty="0">
                <a:solidFill>
                  <a:schemeClr val="accent6"/>
                </a:solidFill>
                <a:latin typeface="Times New Roman" panose="02020603050405020304" pitchFamily="18" charset="0"/>
                <a:cs typeface="Times New Roman" panose="02020603050405020304" pitchFamily="18" charset="0"/>
              </a:rPr>
              <a:t>$200K </a:t>
            </a:r>
            <a:r>
              <a:rPr lang="en-US" sz="2000" dirty="0">
                <a:solidFill>
                  <a:schemeClr val="accent6"/>
                </a:solidFill>
                <a:latin typeface="Times New Roman" panose="02020603050405020304" pitchFamily="18" charset="0"/>
                <a:cs typeface="Times New Roman" panose="02020603050405020304" pitchFamily="18" charset="0"/>
              </a:rPr>
              <a:t>each</a:t>
            </a:r>
          </a:p>
          <a:p>
            <a:pPr marL="285750" indent="-285750">
              <a:spcAft>
                <a:spcPts val="600"/>
              </a:spcAft>
              <a:buFont typeface="Arial" panose="020B0604020202020204" pitchFamily="34" charset="0"/>
              <a:buChar char="•"/>
            </a:pPr>
            <a:r>
              <a:rPr lang="en-US" sz="2000" dirty="0">
                <a:solidFill>
                  <a:schemeClr val="accent6"/>
                </a:solidFill>
                <a:latin typeface="Times New Roman" panose="02020603050405020304" pitchFamily="18" charset="0"/>
                <a:cs typeface="Times New Roman" panose="02020603050405020304" pitchFamily="18" charset="0"/>
              </a:rPr>
              <a:t>Projected IRR:	</a:t>
            </a:r>
            <a:r>
              <a:rPr lang="en-US" sz="2000" b="1" dirty="0">
                <a:solidFill>
                  <a:schemeClr val="accent6"/>
                </a:solidFill>
                <a:latin typeface="Times New Roman" panose="02020603050405020304" pitchFamily="18" charset="0"/>
                <a:cs typeface="Times New Roman" panose="02020603050405020304" pitchFamily="18" charset="0"/>
              </a:rPr>
              <a:t>20-25%</a:t>
            </a:r>
            <a:r>
              <a:rPr lang="en-US" sz="2000" dirty="0">
                <a:solidFill>
                  <a:schemeClr val="accent6"/>
                </a:solidFill>
                <a:latin typeface="Times New Roman" panose="02020603050405020304" pitchFamily="18" charset="0"/>
                <a:cs typeface="Times New Roman" panose="02020603050405020304" pitchFamily="18" charset="0"/>
              </a:rPr>
              <a:t> </a:t>
            </a:r>
          </a:p>
          <a:p>
            <a:pPr marL="285750" indent="-285750">
              <a:spcAft>
                <a:spcPts val="600"/>
              </a:spcAft>
              <a:buFont typeface="Arial" panose="020B0604020202020204" pitchFamily="34" charset="0"/>
              <a:buChar char="•"/>
            </a:pPr>
            <a:r>
              <a:rPr lang="en-US" sz="2000" dirty="0">
                <a:solidFill>
                  <a:schemeClr val="accent6"/>
                </a:solidFill>
                <a:latin typeface="Times New Roman" panose="02020603050405020304" pitchFamily="18" charset="0"/>
                <a:cs typeface="Times New Roman" panose="02020603050405020304" pitchFamily="18" charset="0"/>
              </a:rPr>
              <a:t>2-3 year stabilization</a:t>
            </a:r>
          </a:p>
          <a:p>
            <a:pPr marL="742950" lvl="1" indent="-285750">
              <a:spcAft>
                <a:spcPts val="600"/>
              </a:spcAft>
              <a:buFont typeface="Arial" panose="020B0604020202020204" pitchFamily="34" charset="0"/>
              <a:buChar char="•"/>
            </a:pPr>
            <a:r>
              <a:rPr lang="en-US" sz="2000" b="1" dirty="0">
                <a:solidFill>
                  <a:schemeClr val="accent6"/>
                </a:solidFill>
                <a:latin typeface="Times New Roman" panose="02020603050405020304" pitchFamily="18" charset="0"/>
                <a:cs typeface="Times New Roman" panose="02020603050405020304" pitchFamily="18" charset="0"/>
              </a:rPr>
              <a:t>10% </a:t>
            </a:r>
            <a:r>
              <a:rPr lang="en-US" sz="2000" dirty="0">
                <a:solidFill>
                  <a:schemeClr val="accent6"/>
                </a:solidFill>
                <a:latin typeface="Times New Roman" panose="02020603050405020304" pitchFamily="18" charset="0"/>
                <a:cs typeface="Times New Roman" panose="02020603050405020304" pitchFamily="18" charset="0"/>
              </a:rPr>
              <a:t>fixed annual return</a:t>
            </a:r>
          </a:p>
          <a:p>
            <a:pPr marL="285750" indent="-285750">
              <a:spcAft>
                <a:spcPts val="600"/>
              </a:spcAft>
              <a:buFont typeface="Arial" panose="020B0604020202020204" pitchFamily="34" charset="0"/>
              <a:buChar char="•"/>
            </a:pPr>
            <a:r>
              <a:rPr lang="en-US" sz="2000" dirty="0">
                <a:solidFill>
                  <a:schemeClr val="accent6"/>
                </a:solidFill>
                <a:latin typeface="Times New Roman" panose="02020603050405020304" pitchFamily="18" charset="0"/>
                <a:cs typeface="Times New Roman" panose="02020603050405020304" pitchFamily="18" charset="0"/>
              </a:rPr>
              <a:t>Post stabilization:</a:t>
            </a:r>
          </a:p>
          <a:p>
            <a:pPr marL="742950" lvl="1" indent="-285750">
              <a:spcAft>
                <a:spcPts val="600"/>
              </a:spcAft>
              <a:buFont typeface="Arial" panose="020B0604020202020204" pitchFamily="34" charset="0"/>
              <a:buChar char="•"/>
            </a:pPr>
            <a:r>
              <a:rPr lang="en-US" sz="2000" dirty="0">
                <a:solidFill>
                  <a:schemeClr val="accent6"/>
                </a:solidFill>
                <a:latin typeface="Times New Roman" panose="02020603050405020304" pitchFamily="18" charset="0"/>
                <a:cs typeface="Times New Roman" panose="02020603050405020304" pitchFamily="18" charset="0"/>
              </a:rPr>
              <a:t>Principal returned</a:t>
            </a:r>
          </a:p>
          <a:p>
            <a:pPr marL="742950" lvl="1" indent="-285750">
              <a:spcAft>
                <a:spcPts val="600"/>
              </a:spcAft>
              <a:buFont typeface="Arial" panose="020B0604020202020204" pitchFamily="34" charset="0"/>
              <a:buChar char="•"/>
            </a:pPr>
            <a:r>
              <a:rPr lang="en-US" sz="2000" dirty="0">
                <a:solidFill>
                  <a:schemeClr val="accent6"/>
                </a:solidFill>
                <a:latin typeface="Times New Roman" panose="02020603050405020304" pitchFamily="18" charset="0"/>
                <a:cs typeface="Times New Roman" panose="02020603050405020304" pitchFamily="18" charset="0"/>
              </a:rPr>
              <a:t>Refi Proceeds: Approx. </a:t>
            </a:r>
            <a:r>
              <a:rPr lang="en-US" sz="2000" b="1" dirty="0">
                <a:solidFill>
                  <a:schemeClr val="accent6"/>
                </a:solidFill>
                <a:latin typeface="Times New Roman" panose="02020603050405020304" pitchFamily="18" charset="0"/>
                <a:cs typeface="Times New Roman" panose="02020603050405020304" pitchFamily="18" charset="0"/>
              </a:rPr>
              <a:t>$60K</a:t>
            </a:r>
          </a:p>
          <a:p>
            <a:pPr marL="742950" lvl="1" indent="-285750">
              <a:spcAft>
                <a:spcPts val="600"/>
              </a:spcAft>
              <a:buFont typeface="Arial" panose="020B0604020202020204" pitchFamily="34" charset="0"/>
              <a:buChar char="•"/>
            </a:pPr>
            <a:r>
              <a:rPr lang="en-US" sz="2000" dirty="0">
                <a:solidFill>
                  <a:schemeClr val="accent6"/>
                </a:solidFill>
                <a:latin typeface="Times New Roman" panose="02020603050405020304" pitchFamily="18" charset="0"/>
                <a:cs typeface="Times New Roman" panose="02020603050405020304" pitchFamily="18" charset="0"/>
              </a:rPr>
              <a:t>1% Equity ownership: Approx. </a:t>
            </a:r>
            <a:r>
              <a:rPr lang="en-US" sz="2000" b="1" dirty="0">
                <a:solidFill>
                  <a:schemeClr val="accent6"/>
                </a:solidFill>
                <a:latin typeface="Times New Roman" panose="02020603050405020304" pitchFamily="18" charset="0"/>
                <a:cs typeface="Times New Roman" panose="02020603050405020304" pitchFamily="18" charset="0"/>
              </a:rPr>
              <a:t>$100K </a:t>
            </a:r>
            <a:r>
              <a:rPr lang="en-US" sz="2000" dirty="0">
                <a:solidFill>
                  <a:schemeClr val="accent6"/>
                </a:solidFill>
                <a:latin typeface="Times New Roman" panose="02020603050405020304" pitchFamily="18" charset="0"/>
                <a:cs typeface="Times New Roman" panose="02020603050405020304" pitchFamily="18" charset="0"/>
              </a:rPr>
              <a:t>value</a:t>
            </a:r>
          </a:p>
          <a:p>
            <a:pPr marL="742950" lvl="1" indent="-285750">
              <a:spcAft>
                <a:spcPts val="600"/>
              </a:spcAft>
              <a:buFont typeface="Arial" panose="020B0604020202020204" pitchFamily="34" charset="0"/>
              <a:buChar char="•"/>
            </a:pPr>
            <a:r>
              <a:rPr lang="en-US" sz="2000" dirty="0">
                <a:solidFill>
                  <a:schemeClr val="accent6"/>
                </a:solidFill>
                <a:latin typeface="Times New Roman" panose="02020603050405020304" pitchFamily="18" charset="0"/>
                <a:cs typeface="Times New Roman" panose="02020603050405020304" pitchFamily="18" charset="0"/>
              </a:rPr>
              <a:t>Projected Cashflow: Approx. </a:t>
            </a:r>
            <a:r>
              <a:rPr lang="en-US" sz="2000" b="1" dirty="0">
                <a:solidFill>
                  <a:schemeClr val="accent6"/>
                </a:solidFill>
                <a:latin typeface="Times New Roman" panose="02020603050405020304" pitchFamily="18" charset="0"/>
                <a:cs typeface="Times New Roman" panose="02020603050405020304" pitchFamily="18" charset="0"/>
              </a:rPr>
              <a:t>$8,737/year</a:t>
            </a:r>
          </a:p>
        </p:txBody>
      </p:sp>
      <p:sp>
        <p:nvSpPr>
          <p:cNvPr id="6" name="Rectangle 5">
            <a:extLst>
              <a:ext uri="{FF2B5EF4-FFF2-40B4-BE49-F238E27FC236}">
                <a16:creationId xmlns:a16="http://schemas.microsoft.com/office/drawing/2014/main" id="{9976A3A9-020D-498A-A19B-623B62BA453E}"/>
              </a:ext>
            </a:extLst>
          </p:cNvPr>
          <p:cNvSpPr/>
          <p:nvPr/>
        </p:nvSpPr>
        <p:spPr>
          <a:xfrm>
            <a:off x="0" y="-29877"/>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latin typeface="Times New Roman" panose="02020603050405020304" pitchFamily="18" charset="0"/>
              </a:rPr>
              <a:t>Equity Investor: Georgia Plains</a:t>
            </a:r>
          </a:p>
        </p:txBody>
      </p:sp>
    </p:spTree>
    <p:extLst>
      <p:ext uri="{BB962C8B-B14F-4D97-AF65-F5344CB8AC3E}">
        <p14:creationId xmlns:p14="http://schemas.microsoft.com/office/powerpoint/2010/main" val="8909214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Shape 209"/>
          <p:cNvSpPr txBox="1">
            <a:spLocks noGrp="1"/>
          </p:cNvSpPr>
          <p:nvPr>
            <p:ph type="title"/>
          </p:nvPr>
        </p:nvSpPr>
        <p:spPr>
          <a:xfrm>
            <a:off x="5888403" y="1061784"/>
            <a:ext cx="6312936" cy="1032510"/>
          </a:xfrm>
          <a:prstGeom prst="rect">
            <a:avLst/>
          </a:prstGeom>
          <a:noFill/>
          <a:ln>
            <a:noFill/>
          </a:ln>
        </p:spPr>
        <p:txBody>
          <a:bodyPr lIns="91433" tIns="45700" rIns="91433" bIns="45700" anchor="t" anchorCtr="0">
            <a:noAutofit/>
          </a:bodyPr>
          <a:lstStyle/>
          <a:p>
            <a:pPr indent="-67732">
              <a:spcBef>
                <a:spcPts val="0"/>
              </a:spcBef>
              <a:buClr>
                <a:schemeClr val="dk1"/>
              </a:buClr>
              <a:buSzPct val="29629"/>
            </a:pPr>
            <a:r>
              <a:rPr lang="en-US" sz="2800" b="1" dirty="0">
                <a:solidFill>
                  <a:schemeClr val="dk1"/>
                </a:solidFill>
                <a:latin typeface="Times New Roman" panose="02020603050405020304" pitchFamily="18" charset="0"/>
                <a:ea typeface="Quattrocento"/>
                <a:cs typeface="Times New Roman" panose="02020603050405020304" pitchFamily="18" charset="0"/>
                <a:sym typeface="Quattrocento"/>
              </a:rPr>
              <a:t>3 Complexes with 407 Units</a:t>
            </a:r>
            <a:endParaRPr lang="en" sz="2800" b="1" dirty="0">
              <a:solidFill>
                <a:schemeClr val="dk1"/>
              </a:solidFill>
              <a:latin typeface="Times New Roman" panose="02020603050405020304" pitchFamily="18" charset="0"/>
              <a:ea typeface="Quattrocento"/>
              <a:cs typeface="Times New Roman" panose="02020603050405020304" pitchFamily="18" charset="0"/>
              <a:sym typeface="Quattrocento"/>
            </a:endParaRPr>
          </a:p>
        </p:txBody>
      </p:sp>
      <p:cxnSp>
        <p:nvCxnSpPr>
          <p:cNvPr id="4" name="Straight Connector 3"/>
          <p:cNvCxnSpPr/>
          <p:nvPr/>
        </p:nvCxnSpPr>
        <p:spPr>
          <a:xfrm flipV="1">
            <a:off x="6613739" y="6602219"/>
            <a:ext cx="2986991" cy="9237"/>
          </a:xfrm>
          <a:prstGeom prst="line">
            <a:avLst/>
          </a:prstGeom>
          <a:ln w="12700">
            <a:solidFill>
              <a:schemeClr val="accent1"/>
            </a:solidFill>
          </a:ln>
        </p:spPr>
        <p:style>
          <a:lnRef idx="1">
            <a:schemeClr val="dk1"/>
          </a:lnRef>
          <a:fillRef idx="0">
            <a:schemeClr val="dk1"/>
          </a:fillRef>
          <a:effectRef idx="0">
            <a:schemeClr val="dk1"/>
          </a:effectRef>
          <a:fontRef idx="minor">
            <a:schemeClr val="tx1"/>
          </a:fontRef>
        </p:style>
      </p:cxnSp>
      <p:sp>
        <p:nvSpPr>
          <p:cNvPr id="3" name="Rectangle 2">
            <a:extLst>
              <a:ext uri="{FF2B5EF4-FFF2-40B4-BE49-F238E27FC236}">
                <a16:creationId xmlns:a16="http://schemas.microsoft.com/office/drawing/2014/main" id="{7731BE3C-3B60-624F-933C-2ACD762C3EDA}"/>
              </a:ext>
            </a:extLst>
          </p:cNvPr>
          <p:cNvSpPr/>
          <p:nvPr/>
        </p:nvSpPr>
        <p:spPr>
          <a:xfrm>
            <a:off x="5795079" y="1683023"/>
            <a:ext cx="6633411" cy="5047536"/>
          </a:xfrm>
          <a:prstGeom prst="rect">
            <a:avLst/>
          </a:prstGeom>
        </p:spPr>
        <p:txBody>
          <a:bodyPr wrap="square">
            <a:spAutoFit/>
          </a:bodyPr>
          <a:lstStyle/>
          <a:p>
            <a:r>
              <a:rPr lang="en-US" b="1" u="sng" dirty="0">
                <a:solidFill>
                  <a:schemeClr val="accent6"/>
                </a:solidFill>
                <a:latin typeface="Times New Roman" panose="02020603050405020304" pitchFamily="18" charset="0"/>
              </a:rPr>
              <a:t>Executive Summary:</a:t>
            </a:r>
            <a:br>
              <a:rPr lang="en-US" dirty="0">
                <a:solidFill>
                  <a:schemeClr val="accent6"/>
                </a:solidFill>
                <a:latin typeface="Times New Roman" panose="02020603050405020304" pitchFamily="18" charset="0"/>
              </a:rPr>
            </a:br>
            <a:br>
              <a:rPr lang="en-US" dirty="0">
                <a:solidFill>
                  <a:schemeClr val="accent6"/>
                </a:solidFill>
                <a:latin typeface="Times New Roman" panose="02020603050405020304" pitchFamily="18" charset="0"/>
              </a:rPr>
            </a:br>
            <a:r>
              <a:rPr lang="en-US" dirty="0">
                <a:solidFill>
                  <a:schemeClr val="accent6"/>
                </a:solidFill>
                <a:latin typeface="Times New Roman" panose="02020603050405020304" pitchFamily="18" charset="0"/>
              </a:rPr>
              <a:t>Purchase Price…	$14.6M</a:t>
            </a:r>
            <a:br>
              <a:rPr lang="en-US" dirty="0">
                <a:solidFill>
                  <a:schemeClr val="accent6"/>
                </a:solidFill>
                <a:latin typeface="Times New Roman" panose="02020603050405020304" pitchFamily="18" charset="0"/>
              </a:rPr>
            </a:br>
            <a:r>
              <a:rPr lang="en-US" dirty="0">
                <a:solidFill>
                  <a:schemeClr val="accent6"/>
                </a:solidFill>
                <a:latin typeface="Times New Roman" panose="02020603050405020304" pitchFamily="18" charset="0"/>
              </a:rPr>
              <a:t>Improvements…	$1.M</a:t>
            </a:r>
            <a:br>
              <a:rPr lang="en-US" dirty="0">
                <a:solidFill>
                  <a:schemeClr val="accent6"/>
                </a:solidFill>
                <a:latin typeface="Times New Roman" panose="02020603050405020304" pitchFamily="18" charset="0"/>
              </a:rPr>
            </a:br>
            <a:r>
              <a:rPr lang="en-US" dirty="0">
                <a:solidFill>
                  <a:schemeClr val="accent6"/>
                </a:solidFill>
                <a:latin typeface="Times New Roman" panose="02020603050405020304" pitchFamily="18" charset="0"/>
              </a:rPr>
              <a:t>Soft Costs…	$272k</a:t>
            </a:r>
            <a:br>
              <a:rPr lang="en-US" b="1" dirty="0">
                <a:solidFill>
                  <a:schemeClr val="accent6"/>
                </a:solidFill>
                <a:latin typeface="Times New Roman" panose="02020603050405020304" pitchFamily="18" charset="0"/>
              </a:rPr>
            </a:br>
            <a:r>
              <a:rPr lang="en-US" b="1" dirty="0">
                <a:solidFill>
                  <a:schemeClr val="accent6"/>
                </a:solidFill>
                <a:latin typeface="Times New Roman" panose="02020603050405020304" pitchFamily="18" charset="0"/>
              </a:rPr>
              <a:t>All In…		$15.9M</a:t>
            </a:r>
          </a:p>
          <a:p>
            <a:r>
              <a:rPr lang="en-US" b="1" dirty="0">
                <a:solidFill>
                  <a:schemeClr val="accent6"/>
                </a:solidFill>
                <a:latin typeface="Times New Roman" panose="02020603050405020304" pitchFamily="18" charset="0"/>
              </a:rPr>
              <a:t>Current NOI…	$1.4M	</a:t>
            </a:r>
            <a:br>
              <a:rPr lang="en-US" b="1" dirty="0">
                <a:solidFill>
                  <a:schemeClr val="accent6"/>
                </a:solidFill>
                <a:latin typeface="Times New Roman" panose="02020603050405020304" pitchFamily="18" charset="0"/>
              </a:rPr>
            </a:br>
            <a:br>
              <a:rPr lang="en-US" b="1" dirty="0">
                <a:solidFill>
                  <a:schemeClr val="accent6"/>
                </a:solidFill>
                <a:latin typeface="Times New Roman" panose="02020603050405020304" pitchFamily="18" charset="0"/>
              </a:rPr>
            </a:br>
            <a:r>
              <a:rPr lang="en-US" b="1" dirty="0">
                <a:solidFill>
                  <a:schemeClr val="accent6"/>
                </a:solidFill>
                <a:latin typeface="Times New Roman" panose="02020603050405020304" pitchFamily="18" charset="0"/>
              </a:rPr>
              <a:t>Stabilized NOI…	$2.2M (divide by .0725 = CAP RATE)</a:t>
            </a:r>
            <a:br>
              <a:rPr lang="en-US" b="1" dirty="0">
                <a:solidFill>
                  <a:schemeClr val="accent6"/>
                </a:solidFill>
                <a:latin typeface="Times New Roman" panose="02020603050405020304" pitchFamily="18" charset="0"/>
              </a:rPr>
            </a:br>
            <a:endParaRPr lang="en-US" b="1" dirty="0">
              <a:solidFill>
                <a:schemeClr val="accent6"/>
              </a:solidFill>
              <a:latin typeface="Times New Roman" panose="02020603050405020304" pitchFamily="18" charset="0"/>
            </a:endParaRPr>
          </a:p>
          <a:p>
            <a:r>
              <a:rPr lang="en-US" dirty="0">
                <a:solidFill>
                  <a:schemeClr val="accent6"/>
                </a:solidFill>
                <a:latin typeface="Times New Roman" panose="02020603050405020304" pitchFamily="18" charset="0"/>
              </a:rPr>
              <a:t>Stabilized Cap…	14%</a:t>
            </a:r>
            <a:br>
              <a:rPr lang="en-US" dirty="0">
                <a:solidFill>
                  <a:schemeClr val="accent6"/>
                </a:solidFill>
                <a:latin typeface="Times New Roman" panose="02020603050405020304" pitchFamily="18" charset="0"/>
              </a:rPr>
            </a:br>
            <a:r>
              <a:rPr lang="en-US" dirty="0">
                <a:solidFill>
                  <a:schemeClr val="accent6"/>
                </a:solidFill>
                <a:latin typeface="Times New Roman" panose="02020603050405020304" pitchFamily="18" charset="0"/>
              </a:rPr>
              <a:t>Stabilized Value…	$30.6M (70% perm loan) </a:t>
            </a:r>
            <a:br>
              <a:rPr lang="en-US" b="1" dirty="0">
                <a:solidFill>
                  <a:schemeClr val="accent6"/>
                </a:solidFill>
                <a:latin typeface="Times New Roman" panose="02020603050405020304" pitchFamily="18" charset="0"/>
              </a:rPr>
            </a:br>
            <a:r>
              <a:rPr lang="en-US" b="1" dirty="0">
                <a:solidFill>
                  <a:schemeClr val="accent6"/>
                </a:solidFill>
                <a:latin typeface="Times New Roman" panose="02020603050405020304" pitchFamily="18" charset="0"/>
              </a:rPr>
              <a:t>Equity Created…	$14.7M</a:t>
            </a:r>
            <a:br>
              <a:rPr lang="en-US" b="1" dirty="0">
                <a:solidFill>
                  <a:schemeClr val="accent6"/>
                </a:solidFill>
                <a:latin typeface="Times New Roman" panose="02020603050405020304" pitchFamily="18" charset="0"/>
              </a:rPr>
            </a:br>
            <a:br>
              <a:rPr lang="en-US" b="1" dirty="0">
                <a:solidFill>
                  <a:schemeClr val="accent6"/>
                </a:solidFill>
                <a:latin typeface="Times New Roman" panose="02020603050405020304" pitchFamily="18" charset="0"/>
              </a:rPr>
            </a:br>
            <a:r>
              <a:rPr lang="en-US" b="1" u="sng" dirty="0">
                <a:solidFill>
                  <a:schemeClr val="accent6"/>
                </a:solidFill>
                <a:latin typeface="Times New Roman" panose="02020603050405020304" pitchFamily="18" charset="0"/>
              </a:rPr>
              <a:t>Profit Centers</a:t>
            </a:r>
            <a:br>
              <a:rPr lang="en-US" b="1" dirty="0">
                <a:solidFill>
                  <a:schemeClr val="accent6"/>
                </a:solidFill>
                <a:latin typeface="Times New Roman" panose="02020603050405020304" pitchFamily="18" charset="0"/>
              </a:rPr>
            </a:br>
            <a:r>
              <a:rPr lang="en-US" b="1" dirty="0">
                <a:solidFill>
                  <a:schemeClr val="accent6"/>
                </a:solidFill>
                <a:latin typeface="Times New Roman" panose="02020603050405020304" pitchFamily="18" charset="0"/>
              </a:rPr>
              <a:t>Refinance Proceeds…    $5.5M</a:t>
            </a:r>
            <a:br>
              <a:rPr lang="en-US" b="1" dirty="0">
                <a:solidFill>
                  <a:schemeClr val="accent6"/>
                </a:solidFill>
                <a:latin typeface="Times New Roman" panose="02020603050405020304" pitchFamily="18" charset="0"/>
              </a:rPr>
            </a:br>
            <a:r>
              <a:rPr lang="en-US" b="1" dirty="0">
                <a:solidFill>
                  <a:schemeClr val="accent6"/>
                </a:solidFill>
                <a:latin typeface="Times New Roman" panose="02020603050405020304" pitchFamily="18" charset="0"/>
              </a:rPr>
              <a:t>Cash Flow…	         $760K</a:t>
            </a:r>
            <a:endParaRPr lang="en-US" b="1" dirty="0">
              <a:solidFill>
                <a:schemeClr val="accent6"/>
              </a:solidFill>
              <a:highlight>
                <a:srgbClr val="FFFF00"/>
              </a:highlight>
              <a:latin typeface="Calibri" panose="020F0502020204030204" pitchFamily="34" charset="0"/>
            </a:endParaRPr>
          </a:p>
          <a:p>
            <a:r>
              <a:rPr lang="en-US" sz="1600" dirty="0">
                <a:solidFill>
                  <a:srgbClr val="000000"/>
                </a:solidFill>
                <a:latin typeface="Times New Roman" panose="02020603050405020304" pitchFamily="18" charset="0"/>
              </a:rPr>
              <a:t> </a:t>
            </a:r>
            <a:endParaRPr lang="en-US" sz="1400" b="0" i="0" u="none" strike="noStrike" dirty="0">
              <a:solidFill>
                <a:srgbClr val="000000"/>
              </a:solidFill>
              <a:effectLst/>
              <a:latin typeface="Calibri" panose="020F0502020204030204" pitchFamily="34" charset="0"/>
            </a:endParaRPr>
          </a:p>
        </p:txBody>
      </p:sp>
      <p:pic>
        <p:nvPicPr>
          <p:cNvPr id="1025" name="Picture 1" descr="page35image10199840">
            <a:extLst>
              <a:ext uri="{FF2B5EF4-FFF2-40B4-BE49-F238E27FC236}">
                <a16:creationId xmlns:a16="http://schemas.microsoft.com/office/drawing/2014/main" id="{9C64C73E-2C91-424C-82EE-690592BDAC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82375"/>
            <a:ext cx="4655069" cy="305114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age37image5959840">
            <a:extLst>
              <a:ext uri="{FF2B5EF4-FFF2-40B4-BE49-F238E27FC236}">
                <a16:creationId xmlns:a16="http://schemas.microsoft.com/office/drawing/2014/main" id="{9F4B6F28-6303-0340-A3F2-824952ED42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9" y="3732722"/>
            <a:ext cx="4655069" cy="312527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F952B160-467D-4D5F-99FB-CF0A1B1A8566}"/>
              </a:ext>
            </a:extLst>
          </p:cNvPr>
          <p:cNvSpPr/>
          <p:nvPr/>
        </p:nvSpPr>
        <p:spPr>
          <a:xfrm>
            <a:off x="-9339" y="0"/>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latin typeface="Times New Roman" panose="02020603050405020304" pitchFamily="18" charset="0"/>
              </a:rPr>
              <a:t>Equity Investor: Albany, Georgia</a:t>
            </a:r>
          </a:p>
        </p:txBody>
      </p:sp>
    </p:spTree>
    <p:extLst>
      <p:ext uri="{BB962C8B-B14F-4D97-AF65-F5344CB8AC3E}">
        <p14:creationId xmlns:p14="http://schemas.microsoft.com/office/powerpoint/2010/main" val="24080826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Shape 209"/>
          <p:cNvSpPr txBox="1">
            <a:spLocks noGrp="1"/>
          </p:cNvSpPr>
          <p:nvPr>
            <p:ph type="title"/>
          </p:nvPr>
        </p:nvSpPr>
        <p:spPr>
          <a:xfrm>
            <a:off x="369518" y="84466"/>
            <a:ext cx="10851029" cy="1023200"/>
          </a:xfrm>
          <a:prstGeom prst="rect">
            <a:avLst/>
          </a:prstGeom>
          <a:noFill/>
          <a:ln>
            <a:noFill/>
          </a:ln>
        </p:spPr>
        <p:txBody>
          <a:bodyPr lIns="91433" tIns="45700" rIns="91433" bIns="45700" anchor="t" anchorCtr="0">
            <a:noAutofit/>
          </a:bodyPr>
          <a:lstStyle/>
          <a:p>
            <a:pPr indent="-67732">
              <a:spcBef>
                <a:spcPts val="0"/>
              </a:spcBef>
              <a:buClr>
                <a:schemeClr val="dk1"/>
              </a:buClr>
              <a:buSzPct val="29629"/>
            </a:pPr>
            <a:r>
              <a:rPr lang="en-US" sz="3600" dirty="0">
                <a:solidFill>
                  <a:schemeClr val="dk1"/>
                </a:solidFill>
                <a:latin typeface="Garamond" panose="02020404030301010803" pitchFamily="18" charset="0"/>
                <a:ea typeface="Quattrocento"/>
                <a:cs typeface="Quattrocento"/>
                <a:sym typeface="Quattrocento"/>
              </a:rPr>
              <a:t>3 Buildings with 407 Units in Albany, Georgia</a:t>
            </a:r>
            <a:endParaRPr lang="en" sz="3600" dirty="0">
              <a:solidFill>
                <a:schemeClr val="dk1"/>
              </a:solidFill>
              <a:latin typeface="Garamond" panose="02020404030301010803" pitchFamily="18" charset="0"/>
              <a:ea typeface="Quattrocento"/>
              <a:cs typeface="Quattrocento"/>
              <a:sym typeface="Quattrocento"/>
            </a:endParaRPr>
          </a:p>
        </p:txBody>
      </p:sp>
      <p:sp>
        <p:nvSpPr>
          <p:cNvPr id="15" name="TextBox 14">
            <a:extLst>
              <a:ext uri="{FF2B5EF4-FFF2-40B4-BE49-F238E27FC236}">
                <a16:creationId xmlns:a16="http://schemas.microsoft.com/office/drawing/2014/main" id="{33FB2FCE-280B-2C43-93B9-DD8A7A5A3087}"/>
              </a:ext>
            </a:extLst>
          </p:cNvPr>
          <p:cNvSpPr txBox="1"/>
          <p:nvPr/>
        </p:nvSpPr>
        <p:spPr>
          <a:xfrm>
            <a:off x="5356822" y="1264909"/>
            <a:ext cx="5863725" cy="4093428"/>
          </a:xfrm>
          <a:prstGeom prst="rect">
            <a:avLst/>
          </a:prstGeom>
          <a:noFill/>
          <a:scene3d>
            <a:camera prst="orthographicFront"/>
            <a:lightRig rig="threePt" dir="t"/>
          </a:scene3d>
          <a:sp3d>
            <a:bevelT/>
          </a:sp3d>
        </p:spPr>
        <p:txBody>
          <a:bodyPr wrap="square" rtlCol="0">
            <a:spAutoFit/>
          </a:bodyPr>
          <a:lstStyle/>
          <a:p>
            <a:r>
              <a:rPr lang="en-US" sz="2000" b="1" u="sng" dirty="0">
                <a:solidFill>
                  <a:schemeClr val="accent6"/>
                </a:solidFill>
                <a:latin typeface="Times New Roman" panose="02020603050405020304" pitchFamily="18" charset="0"/>
                <a:cs typeface="Times New Roman" panose="02020603050405020304" pitchFamily="18" charset="0"/>
              </a:rPr>
              <a:t>Investment Summary:</a:t>
            </a:r>
          </a:p>
          <a:p>
            <a:r>
              <a:rPr lang="en-US" sz="2000" u="sng" dirty="0">
                <a:solidFill>
                  <a:schemeClr val="accent6"/>
                </a:solidFill>
                <a:latin typeface="Times New Roman" panose="02020603050405020304" pitchFamily="18" charset="0"/>
                <a:cs typeface="Times New Roman" panose="02020603050405020304" pitchFamily="18" charset="0"/>
              </a:rPr>
              <a:t> </a:t>
            </a:r>
          </a:p>
          <a:p>
            <a:pPr marL="285750" indent="-285750">
              <a:spcAft>
                <a:spcPts val="600"/>
              </a:spcAft>
              <a:buFont typeface="Arial" panose="020B0604020202020204" pitchFamily="34" charset="0"/>
              <a:buChar char="•"/>
            </a:pPr>
            <a:r>
              <a:rPr lang="en-US" sz="2000" dirty="0">
                <a:solidFill>
                  <a:schemeClr val="accent6"/>
                </a:solidFill>
                <a:latin typeface="Times New Roman" panose="02020603050405020304" pitchFamily="18" charset="0"/>
                <a:cs typeface="Times New Roman" panose="02020603050405020304" pitchFamily="18" charset="0"/>
              </a:rPr>
              <a:t>Closed: February 2019 </a:t>
            </a:r>
          </a:p>
          <a:p>
            <a:pPr marL="285750" indent="-285750">
              <a:spcAft>
                <a:spcPts val="600"/>
              </a:spcAft>
              <a:buFont typeface="Arial" panose="020B0604020202020204" pitchFamily="34" charset="0"/>
              <a:buChar char="•"/>
            </a:pPr>
            <a:r>
              <a:rPr lang="en-US" sz="2000" dirty="0">
                <a:solidFill>
                  <a:schemeClr val="accent6"/>
                </a:solidFill>
                <a:latin typeface="Times New Roman" panose="02020603050405020304" pitchFamily="18" charset="0"/>
                <a:cs typeface="Times New Roman" panose="02020603050405020304" pitchFamily="18" charset="0"/>
              </a:rPr>
              <a:t>25 units @ </a:t>
            </a:r>
            <a:r>
              <a:rPr lang="en-US" sz="2000" b="1" dirty="0">
                <a:solidFill>
                  <a:schemeClr val="accent6"/>
                </a:solidFill>
                <a:latin typeface="Times New Roman" panose="02020603050405020304" pitchFamily="18" charset="0"/>
                <a:cs typeface="Times New Roman" panose="02020603050405020304" pitchFamily="18" charset="0"/>
              </a:rPr>
              <a:t>$100K </a:t>
            </a:r>
            <a:r>
              <a:rPr lang="en-US" sz="2000" dirty="0">
                <a:solidFill>
                  <a:schemeClr val="accent6"/>
                </a:solidFill>
                <a:latin typeface="Times New Roman" panose="02020603050405020304" pitchFamily="18" charset="0"/>
                <a:cs typeface="Times New Roman" panose="02020603050405020304" pitchFamily="18" charset="0"/>
              </a:rPr>
              <a:t>each</a:t>
            </a:r>
          </a:p>
          <a:p>
            <a:pPr marL="285750" indent="-285750">
              <a:spcAft>
                <a:spcPts val="600"/>
              </a:spcAft>
              <a:buFont typeface="Arial" panose="020B0604020202020204" pitchFamily="34" charset="0"/>
              <a:buChar char="•"/>
            </a:pPr>
            <a:r>
              <a:rPr lang="en-US" sz="2000" dirty="0">
                <a:solidFill>
                  <a:schemeClr val="accent6"/>
                </a:solidFill>
                <a:latin typeface="Times New Roman" panose="02020603050405020304" pitchFamily="18" charset="0"/>
                <a:cs typeface="Times New Roman" panose="02020603050405020304" pitchFamily="18" charset="0"/>
              </a:rPr>
              <a:t>2-3 year stabilization</a:t>
            </a:r>
          </a:p>
          <a:p>
            <a:pPr marL="742950" lvl="1" indent="-285750">
              <a:spcAft>
                <a:spcPts val="600"/>
              </a:spcAft>
              <a:buFont typeface="Arial" panose="020B0604020202020204" pitchFamily="34" charset="0"/>
              <a:buChar char="•"/>
            </a:pPr>
            <a:r>
              <a:rPr lang="en-US" sz="2000" b="1" dirty="0">
                <a:solidFill>
                  <a:schemeClr val="accent6"/>
                </a:solidFill>
                <a:latin typeface="Times New Roman" panose="02020603050405020304" pitchFamily="18" charset="0"/>
                <a:cs typeface="Times New Roman" panose="02020603050405020304" pitchFamily="18" charset="0"/>
              </a:rPr>
              <a:t>10%</a:t>
            </a:r>
            <a:r>
              <a:rPr lang="en-US" sz="2000" dirty="0">
                <a:solidFill>
                  <a:schemeClr val="accent6"/>
                </a:solidFill>
                <a:latin typeface="Times New Roman" panose="02020603050405020304" pitchFamily="18" charset="0"/>
                <a:cs typeface="Times New Roman" panose="02020603050405020304" pitchFamily="18" charset="0"/>
              </a:rPr>
              <a:t> fixed annual return</a:t>
            </a:r>
          </a:p>
          <a:p>
            <a:pPr marL="285750" indent="-285750">
              <a:spcAft>
                <a:spcPts val="600"/>
              </a:spcAft>
              <a:buFont typeface="Arial" panose="020B0604020202020204" pitchFamily="34" charset="0"/>
              <a:buChar char="•"/>
            </a:pPr>
            <a:r>
              <a:rPr lang="en-US" sz="2000" dirty="0">
                <a:solidFill>
                  <a:schemeClr val="accent6"/>
                </a:solidFill>
                <a:latin typeface="Times New Roman" panose="02020603050405020304" pitchFamily="18" charset="0"/>
                <a:cs typeface="Times New Roman" panose="02020603050405020304" pitchFamily="18" charset="0"/>
              </a:rPr>
              <a:t>Post stabilization:</a:t>
            </a:r>
          </a:p>
          <a:p>
            <a:pPr marL="742950" lvl="1" indent="-285750">
              <a:spcAft>
                <a:spcPts val="600"/>
              </a:spcAft>
              <a:buFont typeface="Arial" panose="020B0604020202020204" pitchFamily="34" charset="0"/>
              <a:buChar char="•"/>
            </a:pPr>
            <a:r>
              <a:rPr lang="en-US" sz="2000" dirty="0">
                <a:solidFill>
                  <a:schemeClr val="accent6"/>
                </a:solidFill>
                <a:latin typeface="Times New Roman" panose="02020603050405020304" pitchFamily="18" charset="0"/>
                <a:cs typeface="Times New Roman" panose="02020603050405020304" pitchFamily="18" charset="0"/>
              </a:rPr>
              <a:t>Principal returned</a:t>
            </a:r>
          </a:p>
          <a:p>
            <a:pPr marL="742950" lvl="1" indent="-285750">
              <a:spcAft>
                <a:spcPts val="600"/>
              </a:spcAft>
              <a:buFont typeface="Arial" panose="020B0604020202020204" pitchFamily="34" charset="0"/>
              <a:buChar char="•"/>
            </a:pPr>
            <a:r>
              <a:rPr lang="en-US" sz="2000" dirty="0">
                <a:solidFill>
                  <a:schemeClr val="accent6"/>
                </a:solidFill>
                <a:latin typeface="Times New Roman" panose="02020603050405020304" pitchFamily="18" charset="0"/>
                <a:cs typeface="Times New Roman" panose="02020603050405020304" pitchFamily="18" charset="0"/>
              </a:rPr>
              <a:t>Refi Proceeds: Approx. </a:t>
            </a:r>
            <a:r>
              <a:rPr lang="en-US" sz="2000" b="1" dirty="0">
                <a:solidFill>
                  <a:schemeClr val="accent6"/>
                </a:solidFill>
                <a:latin typeface="Times New Roman" panose="02020603050405020304" pitchFamily="18" charset="0"/>
                <a:cs typeface="Times New Roman" panose="02020603050405020304" pitchFamily="18" charset="0"/>
              </a:rPr>
              <a:t>$22K</a:t>
            </a:r>
          </a:p>
          <a:p>
            <a:pPr marL="742950" lvl="1" indent="-285750">
              <a:spcAft>
                <a:spcPts val="600"/>
              </a:spcAft>
              <a:buFont typeface="Arial" panose="020B0604020202020204" pitchFamily="34" charset="0"/>
              <a:buChar char="•"/>
            </a:pPr>
            <a:r>
              <a:rPr lang="en-US" sz="2000" dirty="0">
                <a:solidFill>
                  <a:schemeClr val="accent6"/>
                </a:solidFill>
                <a:latin typeface="Times New Roman" panose="02020603050405020304" pitchFamily="18" charset="0"/>
                <a:cs typeface="Times New Roman" panose="02020603050405020304" pitchFamily="18" charset="0"/>
              </a:rPr>
              <a:t>0.4% Equity ownership: Approx. </a:t>
            </a:r>
            <a:r>
              <a:rPr lang="en-US" sz="2000" b="1" dirty="0">
                <a:solidFill>
                  <a:schemeClr val="accent6"/>
                </a:solidFill>
                <a:latin typeface="Times New Roman" panose="02020603050405020304" pitchFamily="18" charset="0"/>
                <a:cs typeface="Times New Roman" panose="02020603050405020304" pitchFamily="18" charset="0"/>
              </a:rPr>
              <a:t>$36K </a:t>
            </a:r>
            <a:r>
              <a:rPr lang="en-US" sz="2000" dirty="0">
                <a:solidFill>
                  <a:schemeClr val="accent6"/>
                </a:solidFill>
                <a:latin typeface="Times New Roman" panose="02020603050405020304" pitchFamily="18" charset="0"/>
                <a:cs typeface="Times New Roman" panose="02020603050405020304" pitchFamily="18" charset="0"/>
              </a:rPr>
              <a:t>value</a:t>
            </a:r>
          </a:p>
          <a:p>
            <a:pPr marL="742950" lvl="1" indent="-285750">
              <a:spcAft>
                <a:spcPts val="600"/>
              </a:spcAft>
              <a:buFont typeface="Arial" panose="020B0604020202020204" pitchFamily="34" charset="0"/>
              <a:buChar char="•"/>
            </a:pPr>
            <a:r>
              <a:rPr lang="en-US" sz="2000" dirty="0">
                <a:solidFill>
                  <a:schemeClr val="accent6"/>
                </a:solidFill>
                <a:latin typeface="Times New Roman" panose="02020603050405020304" pitchFamily="18" charset="0"/>
                <a:cs typeface="Times New Roman" panose="02020603050405020304" pitchFamily="18" charset="0"/>
              </a:rPr>
              <a:t>Projected Cashflow: Approx. </a:t>
            </a:r>
            <a:r>
              <a:rPr lang="en-US" sz="2000" b="1" dirty="0">
                <a:solidFill>
                  <a:schemeClr val="accent6"/>
                </a:solidFill>
                <a:latin typeface="Times New Roman" panose="02020603050405020304" pitchFamily="18" charset="0"/>
                <a:cs typeface="Times New Roman" panose="02020603050405020304" pitchFamily="18" charset="0"/>
              </a:rPr>
              <a:t>$3,040/year</a:t>
            </a:r>
          </a:p>
        </p:txBody>
      </p:sp>
      <p:pic>
        <p:nvPicPr>
          <p:cNvPr id="1025" name="Picture 1" descr="page35image10199840">
            <a:extLst>
              <a:ext uri="{FF2B5EF4-FFF2-40B4-BE49-F238E27FC236}">
                <a16:creationId xmlns:a16="http://schemas.microsoft.com/office/drawing/2014/main" id="{9C64C73E-2C91-424C-82EE-690592BDAC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9" y="675670"/>
            <a:ext cx="4655069" cy="305114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age37image5959840">
            <a:extLst>
              <a:ext uri="{FF2B5EF4-FFF2-40B4-BE49-F238E27FC236}">
                <a16:creationId xmlns:a16="http://schemas.microsoft.com/office/drawing/2014/main" id="{9F4B6F28-6303-0340-A3F2-824952ED42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32722"/>
            <a:ext cx="4655069" cy="312527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4151E4A-0459-014E-9E13-B04F741DF835}"/>
              </a:ext>
            </a:extLst>
          </p:cNvPr>
          <p:cNvSpPr txBox="1"/>
          <p:nvPr/>
        </p:nvSpPr>
        <p:spPr>
          <a:xfrm>
            <a:off x="8868427" y="84466"/>
            <a:ext cx="3695178"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**Equity Investor** </a:t>
            </a:r>
          </a:p>
        </p:txBody>
      </p:sp>
      <p:sp>
        <p:nvSpPr>
          <p:cNvPr id="10" name="Rectangle 9">
            <a:extLst>
              <a:ext uri="{FF2B5EF4-FFF2-40B4-BE49-F238E27FC236}">
                <a16:creationId xmlns:a16="http://schemas.microsoft.com/office/drawing/2014/main" id="{9F3DFABB-2E61-4FFB-99DC-3D32C9011AB0}"/>
              </a:ext>
            </a:extLst>
          </p:cNvPr>
          <p:cNvSpPr/>
          <p:nvPr/>
        </p:nvSpPr>
        <p:spPr>
          <a:xfrm>
            <a:off x="-9339" y="0"/>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latin typeface="Times New Roman" panose="02020603050405020304" pitchFamily="18" charset="0"/>
              </a:rPr>
              <a:t>Equity Investor: Albany, Georgia</a:t>
            </a:r>
          </a:p>
        </p:txBody>
      </p:sp>
    </p:spTree>
    <p:extLst>
      <p:ext uri="{BB962C8B-B14F-4D97-AF65-F5344CB8AC3E}">
        <p14:creationId xmlns:p14="http://schemas.microsoft.com/office/powerpoint/2010/main" val="38447063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Shape 209"/>
          <p:cNvSpPr txBox="1">
            <a:spLocks noGrp="1"/>
          </p:cNvSpPr>
          <p:nvPr>
            <p:ph type="title"/>
          </p:nvPr>
        </p:nvSpPr>
        <p:spPr>
          <a:xfrm>
            <a:off x="5888403" y="1061784"/>
            <a:ext cx="6312936" cy="1032510"/>
          </a:xfrm>
          <a:prstGeom prst="rect">
            <a:avLst/>
          </a:prstGeom>
          <a:noFill/>
          <a:ln>
            <a:noFill/>
          </a:ln>
        </p:spPr>
        <p:txBody>
          <a:bodyPr lIns="91433" tIns="45700" rIns="91433" bIns="45700" anchor="t" anchorCtr="0">
            <a:noAutofit/>
          </a:bodyPr>
          <a:lstStyle/>
          <a:p>
            <a:pPr indent="-67732">
              <a:spcBef>
                <a:spcPts val="0"/>
              </a:spcBef>
              <a:buClr>
                <a:schemeClr val="dk1"/>
              </a:buClr>
              <a:buSzPct val="29629"/>
            </a:pPr>
            <a:r>
              <a:rPr lang="en-US" sz="2800" b="1" dirty="0">
                <a:solidFill>
                  <a:schemeClr val="dk1"/>
                </a:solidFill>
                <a:latin typeface="Times New Roman" panose="02020603050405020304" pitchFamily="18" charset="0"/>
                <a:ea typeface="Quattrocento"/>
                <a:cs typeface="Times New Roman" panose="02020603050405020304" pitchFamily="18" charset="0"/>
                <a:sym typeface="Quattrocento"/>
              </a:rPr>
              <a:t>27 Buildings with 216 Units</a:t>
            </a:r>
            <a:br>
              <a:rPr lang="en-US" sz="2800" b="1" dirty="0">
                <a:solidFill>
                  <a:schemeClr val="dk1"/>
                </a:solidFill>
                <a:latin typeface="Times New Roman" panose="02020603050405020304" pitchFamily="18" charset="0"/>
                <a:ea typeface="Quattrocento"/>
                <a:cs typeface="Times New Roman" panose="02020603050405020304" pitchFamily="18" charset="0"/>
                <a:sym typeface="Quattrocento"/>
              </a:rPr>
            </a:br>
            <a:endParaRPr lang="en" sz="2800" b="1" dirty="0">
              <a:solidFill>
                <a:schemeClr val="dk1"/>
              </a:solidFill>
              <a:latin typeface="Times New Roman" panose="02020603050405020304" pitchFamily="18" charset="0"/>
              <a:ea typeface="Quattrocento"/>
              <a:cs typeface="Times New Roman" panose="02020603050405020304" pitchFamily="18" charset="0"/>
              <a:sym typeface="Quattrocento"/>
            </a:endParaRPr>
          </a:p>
        </p:txBody>
      </p:sp>
      <p:cxnSp>
        <p:nvCxnSpPr>
          <p:cNvPr id="4" name="Straight Connector 3"/>
          <p:cNvCxnSpPr/>
          <p:nvPr/>
        </p:nvCxnSpPr>
        <p:spPr>
          <a:xfrm flipV="1">
            <a:off x="6613739" y="6602219"/>
            <a:ext cx="2986991" cy="9237"/>
          </a:xfrm>
          <a:prstGeom prst="line">
            <a:avLst/>
          </a:prstGeom>
          <a:ln w="12700">
            <a:solidFill>
              <a:schemeClr val="accent1"/>
            </a:solidFill>
          </a:ln>
        </p:spPr>
        <p:style>
          <a:lnRef idx="1">
            <a:schemeClr val="dk1"/>
          </a:lnRef>
          <a:fillRef idx="0">
            <a:schemeClr val="dk1"/>
          </a:fillRef>
          <a:effectRef idx="0">
            <a:schemeClr val="dk1"/>
          </a:effectRef>
          <a:fontRef idx="minor">
            <a:schemeClr val="tx1"/>
          </a:fontRef>
        </p:style>
      </p:cxnSp>
      <p:sp>
        <p:nvSpPr>
          <p:cNvPr id="3" name="Rectangle 2">
            <a:extLst>
              <a:ext uri="{FF2B5EF4-FFF2-40B4-BE49-F238E27FC236}">
                <a16:creationId xmlns:a16="http://schemas.microsoft.com/office/drawing/2014/main" id="{7731BE3C-3B60-624F-933C-2ACD762C3EDA}"/>
              </a:ext>
            </a:extLst>
          </p:cNvPr>
          <p:cNvSpPr/>
          <p:nvPr/>
        </p:nvSpPr>
        <p:spPr>
          <a:xfrm>
            <a:off x="5795079" y="1683023"/>
            <a:ext cx="6633411" cy="5047536"/>
          </a:xfrm>
          <a:prstGeom prst="rect">
            <a:avLst/>
          </a:prstGeom>
        </p:spPr>
        <p:txBody>
          <a:bodyPr wrap="square">
            <a:spAutoFit/>
          </a:bodyPr>
          <a:lstStyle/>
          <a:p>
            <a:r>
              <a:rPr lang="en-US" b="1" u="sng" dirty="0">
                <a:solidFill>
                  <a:schemeClr val="accent6"/>
                </a:solidFill>
                <a:latin typeface="Times New Roman" panose="02020603050405020304" pitchFamily="18" charset="0"/>
              </a:rPr>
              <a:t>Executive Summary:</a:t>
            </a:r>
            <a:br>
              <a:rPr lang="en-US" dirty="0">
                <a:solidFill>
                  <a:schemeClr val="accent6"/>
                </a:solidFill>
                <a:latin typeface="Times New Roman" panose="02020603050405020304" pitchFamily="18" charset="0"/>
              </a:rPr>
            </a:br>
            <a:br>
              <a:rPr lang="en-US" dirty="0">
                <a:solidFill>
                  <a:schemeClr val="accent6"/>
                </a:solidFill>
                <a:latin typeface="Times New Roman" panose="02020603050405020304" pitchFamily="18" charset="0"/>
              </a:rPr>
            </a:br>
            <a:r>
              <a:rPr lang="en-US" dirty="0">
                <a:solidFill>
                  <a:schemeClr val="accent6"/>
                </a:solidFill>
                <a:latin typeface="Times New Roman" panose="02020603050405020304" pitchFamily="18" charset="0"/>
              </a:rPr>
              <a:t>Purchase Price…	$6.17M</a:t>
            </a:r>
            <a:br>
              <a:rPr lang="en-US" dirty="0">
                <a:solidFill>
                  <a:schemeClr val="accent6"/>
                </a:solidFill>
                <a:latin typeface="Times New Roman" panose="02020603050405020304" pitchFamily="18" charset="0"/>
              </a:rPr>
            </a:br>
            <a:r>
              <a:rPr lang="en-US" dirty="0">
                <a:solidFill>
                  <a:schemeClr val="accent6"/>
                </a:solidFill>
                <a:latin typeface="Times New Roman" panose="02020603050405020304" pitchFamily="18" charset="0"/>
              </a:rPr>
              <a:t>Improvements…	$1.194M</a:t>
            </a:r>
            <a:br>
              <a:rPr lang="en-US" dirty="0">
                <a:solidFill>
                  <a:schemeClr val="accent6"/>
                </a:solidFill>
                <a:latin typeface="Times New Roman" panose="02020603050405020304" pitchFamily="18" charset="0"/>
              </a:rPr>
            </a:br>
            <a:r>
              <a:rPr lang="en-US" dirty="0">
                <a:solidFill>
                  <a:schemeClr val="accent6"/>
                </a:solidFill>
                <a:latin typeface="Times New Roman" panose="02020603050405020304" pitchFamily="18" charset="0"/>
              </a:rPr>
              <a:t>Soft Costs…	$186k</a:t>
            </a:r>
            <a:br>
              <a:rPr lang="en-US" b="1" dirty="0">
                <a:solidFill>
                  <a:schemeClr val="accent6"/>
                </a:solidFill>
                <a:latin typeface="Times New Roman" panose="02020603050405020304" pitchFamily="18" charset="0"/>
              </a:rPr>
            </a:br>
            <a:r>
              <a:rPr lang="en-US" b="1" dirty="0">
                <a:solidFill>
                  <a:schemeClr val="accent6"/>
                </a:solidFill>
                <a:latin typeface="Times New Roman" panose="02020603050405020304" pitchFamily="18" charset="0"/>
              </a:rPr>
              <a:t>All In…		$7.55M</a:t>
            </a:r>
          </a:p>
          <a:p>
            <a:r>
              <a:rPr lang="en-US" b="1" dirty="0">
                <a:solidFill>
                  <a:schemeClr val="accent6"/>
                </a:solidFill>
                <a:latin typeface="Times New Roman" panose="02020603050405020304" pitchFamily="18" charset="0"/>
              </a:rPr>
              <a:t>Current NOI…	$538k	</a:t>
            </a:r>
            <a:br>
              <a:rPr lang="en-US" b="1" dirty="0">
                <a:solidFill>
                  <a:schemeClr val="accent6"/>
                </a:solidFill>
                <a:latin typeface="Times New Roman" panose="02020603050405020304" pitchFamily="18" charset="0"/>
              </a:rPr>
            </a:br>
            <a:br>
              <a:rPr lang="en-US" b="1" dirty="0">
                <a:solidFill>
                  <a:schemeClr val="accent6"/>
                </a:solidFill>
                <a:latin typeface="Times New Roman" panose="02020603050405020304" pitchFamily="18" charset="0"/>
              </a:rPr>
            </a:br>
            <a:r>
              <a:rPr lang="en-US" b="1" dirty="0">
                <a:solidFill>
                  <a:schemeClr val="accent6"/>
                </a:solidFill>
                <a:latin typeface="Times New Roman" panose="02020603050405020304" pitchFamily="18" charset="0"/>
              </a:rPr>
              <a:t>Stabilized NOI…	$738k </a:t>
            </a:r>
            <a:r>
              <a:rPr lang="en-US" b="1" dirty="0">
                <a:solidFill>
                  <a:schemeClr val="tx2"/>
                </a:solidFill>
                <a:latin typeface="Times New Roman" panose="02020603050405020304" pitchFamily="18" charset="0"/>
              </a:rPr>
              <a:t>(divide by .065 </a:t>
            </a:r>
            <a:r>
              <a:rPr lang="en-US" b="1" dirty="0">
                <a:solidFill>
                  <a:schemeClr val="accent6"/>
                </a:solidFill>
                <a:latin typeface="Times New Roman" panose="02020603050405020304" pitchFamily="18" charset="0"/>
              </a:rPr>
              <a:t>= CAP RATE)</a:t>
            </a:r>
            <a:br>
              <a:rPr lang="en-US" b="1" dirty="0">
                <a:solidFill>
                  <a:schemeClr val="accent6"/>
                </a:solidFill>
                <a:latin typeface="Times New Roman" panose="02020603050405020304" pitchFamily="18" charset="0"/>
              </a:rPr>
            </a:br>
            <a:endParaRPr lang="en-US" b="1" dirty="0">
              <a:solidFill>
                <a:schemeClr val="accent6"/>
              </a:solidFill>
              <a:latin typeface="Times New Roman" panose="02020603050405020304" pitchFamily="18" charset="0"/>
            </a:endParaRPr>
          </a:p>
          <a:p>
            <a:r>
              <a:rPr lang="en-US" dirty="0">
                <a:solidFill>
                  <a:schemeClr val="accent6"/>
                </a:solidFill>
                <a:latin typeface="Times New Roman" panose="02020603050405020304" pitchFamily="18" charset="0"/>
              </a:rPr>
              <a:t>Stabilized Cap…	12%</a:t>
            </a:r>
            <a:br>
              <a:rPr lang="en-US" dirty="0">
                <a:solidFill>
                  <a:schemeClr val="accent6"/>
                </a:solidFill>
                <a:latin typeface="Times New Roman" panose="02020603050405020304" pitchFamily="18" charset="0"/>
              </a:rPr>
            </a:br>
            <a:r>
              <a:rPr lang="en-US" dirty="0">
                <a:solidFill>
                  <a:schemeClr val="accent6"/>
                </a:solidFill>
                <a:latin typeface="Times New Roman" panose="02020603050405020304" pitchFamily="18" charset="0"/>
              </a:rPr>
              <a:t>Stabilized Value…	$11.35M </a:t>
            </a:r>
            <a:r>
              <a:rPr lang="en-US" dirty="0">
                <a:solidFill>
                  <a:schemeClr val="tx2"/>
                </a:solidFill>
                <a:latin typeface="Times New Roman" panose="02020603050405020304" pitchFamily="18" charset="0"/>
              </a:rPr>
              <a:t>(70% perm loan) </a:t>
            </a:r>
            <a:br>
              <a:rPr lang="en-US" b="1" dirty="0">
                <a:solidFill>
                  <a:schemeClr val="accent6"/>
                </a:solidFill>
                <a:latin typeface="Times New Roman" panose="02020603050405020304" pitchFamily="18" charset="0"/>
              </a:rPr>
            </a:br>
            <a:r>
              <a:rPr lang="en-US" b="1" dirty="0">
                <a:solidFill>
                  <a:schemeClr val="accent6"/>
                </a:solidFill>
                <a:latin typeface="Times New Roman" panose="02020603050405020304" pitchFamily="18" charset="0"/>
              </a:rPr>
              <a:t>Equity Created…	$2.63M</a:t>
            </a:r>
            <a:br>
              <a:rPr lang="en-US" b="1" dirty="0">
                <a:solidFill>
                  <a:schemeClr val="accent6"/>
                </a:solidFill>
                <a:latin typeface="Times New Roman" panose="02020603050405020304" pitchFamily="18" charset="0"/>
              </a:rPr>
            </a:br>
            <a:br>
              <a:rPr lang="en-US" b="1" dirty="0">
                <a:solidFill>
                  <a:schemeClr val="accent6"/>
                </a:solidFill>
                <a:latin typeface="Times New Roman" panose="02020603050405020304" pitchFamily="18" charset="0"/>
              </a:rPr>
            </a:br>
            <a:r>
              <a:rPr lang="en-US" b="1" u="sng" dirty="0">
                <a:solidFill>
                  <a:schemeClr val="accent6"/>
                </a:solidFill>
                <a:latin typeface="Times New Roman" panose="02020603050405020304" pitchFamily="18" charset="0"/>
              </a:rPr>
              <a:t>Profit Centers</a:t>
            </a:r>
            <a:br>
              <a:rPr lang="en-US" b="1" dirty="0">
                <a:solidFill>
                  <a:schemeClr val="accent6"/>
                </a:solidFill>
                <a:latin typeface="Times New Roman" panose="02020603050405020304" pitchFamily="18" charset="0"/>
              </a:rPr>
            </a:br>
            <a:r>
              <a:rPr lang="en-US" b="1" dirty="0">
                <a:solidFill>
                  <a:schemeClr val="accent6"/>
                </a:solidFill>
                <a:latin typeface="Times New Roman" panose="02020603050405020304" pitchFamily="18" charset="0"/>
              </a:rPr>
              <a:t>Refinance Proceeds…    </a:t>
            </a:r>
            <a:r>
              <a:rPr lang="en-US" b="1" dirty="0">
                <a:solidFill>
                  <a:schemeClr val="tx2"/>
                </a:solidFill>
                <a:latin typeface="Times New Roman" panose="02020603050405020304" pitchFamily="18" charset="0"/>
              </a:rPr>
              <a:t>$400K</a:t>
            </a:r>
            <a:br>
              <a:rPr lang="en-US" b="1" dirty="0">
                <a:solidFill>
                  <a:schemeClr val="accent6"/>
                </a:solidFill>
                <a:latin typeface="Times New Roman" panose="02020603050405020304" pitchFamily="18" charset="0"/>
              </a:rPr>
            </a:br>
            <a:r>
              <a:rPr lang="en-US" b="1" dirty="0">
                <a:solidFill>
                  <a:schemeClr val="accent6"/>
                </a:solidFill>
                <a:latin typeface="Times New Roman" panose="02020603050405020304" pitchFamily="18" charset="0"/>
              </a:rPr>
              <a:t>Cash Flow…	         $213K</a:t>
            </a:r>
            <a:endParaRPr lang="en-US" b="1" dirty="0">
              <a:solidFill>
                <a:schemeClr val="accent6"/>
              </a:solidFill>
              <a:highlight>
                <a:srgbClr val="FFFF00"/>
              </a:highlight>
              <a:latin typeface="Calibri" panose="020F0502020204030204" pitchFamily="34" charset="0"/>
            </a:endParaRPr>
          </a:p>
          <a:p>
            <a:r>
              <a:rPr lang="en-US" sz="1600" dirty="0">
                <a:solidFill>
                  <a:srgbClr val="000000"/>
                </a:solidFill>
                <a:latin typeface="Times New Roman" panose="02020603050405020304" pitchFamily="18" charset="0"/>
              </a:rPr>
              <a:t> </a:t>
            </a:r>
            <a:endParaRPr lang="en-US" sz="1400" b="0" i="0" u="none" strike="noStrike" dirty="0">
              <a:solidFill>
                <a:srgbClr val="000000"/>
              </a:solidFill>
              <a:effectLst/>
              <a:latin typeface="Calibri" panose="020F0502020204030204" pitchFamily="34" charset="0"/>
            </a:endParaRPr>
          </a:p>
        </p:txBody>
      </p:sp>
      <p:sp>
        <p:nvSpPr>
          <p:cNvPr id="9" name="Rectangle 8">
            <a:extLst>
              <a:ext uri="{FF2B5EF4-FFF2-40B4-BE49-F238E27FC236}">
                <a16:creationId xmlns:a16="http://schemas.microsoft.com/office/drawing/2014/main" id="{F952B160-467D-4D5F-99FB-CF0A1B1A8566}"/>
              </a:ext>
            </a:extLst>
          </p:cNvPr>
          <p:cNvSpPr/>
          <p:nvPr/>
        </p:nvSpPr>
        <p:spPr>
          <a:xfrm>
            <a:off x="-9339" y="0"/>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latin typeface="Times New Roman" panose="02020603050405020304" pitchFamily="18" charset="0"/>
              </a:rPr>
              <a:t>Equity Investor: Crosby Park – Lawton, OK</a:t>
            </a:r>
          </a:p>
        </p:txBody>
      </p:sp>
      <p:pic>
        <p:nvPicPr>
          <p:cNvPr id="8" name="Picture 7" descr="page1image28906304">
            <a:extLst>
              <a:ext uri="{FF2B5EF4-FFF2-40B4-BE49-F238E27FC236}">
                <a16:creationId xmlns:a16="http://schemas.microsoft.com/office/drawing/2014/main" id="{ECBAF46D-0D57-4F87-8D04-211CE30413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82375"/>
            <a:ext cx="3982764" cy="249318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page37image9169056">
            <a:extLst>
              <a:ext uri="{FF2B5EF4-FFF2-40B4-BE49-F238E27FC236}">
                <a16:creationId xmlns:a16="http://schemas.microsoft.com/office/drawing/2014/main" id="{F9003D23-26C5-48B4-AC6D-01F857DF7F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375564"/>
            <a:ext cx="4088733" cy="2528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75874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Shape 209"/>
          <p:cNvSpPr txBox="1">
            <a:spLocks noGrp="1"/>
          </p:cNvSpPr>
          <p:nvPr>
            <p:ph type="title"/>
          </p:nvPr>
        </p:nvSpPr>
        <p:spPr>
          <a:xfrm>
            <a:off x="369518" y="84466"/>
            <a:ext cx="10851029" cy="1023200"/>
          </a:xfrm>
          <a:prstGeom prst="rect">
            <a:avLst/>
          </a:prstGeom>
          <a:noFill/>
          <a:ln>
            <a:noFill/>
          </a:ln>
        </p:spPr>
        <p:txBody>
          <a:bodyPr lIns="91433" tIns="45700" rIns="91433" bIns="45700" anchor="t" anchorCtr="0">
            <a:noAutofit/>
          </a:bodyPr>
          <a:lstStyle/>
          <a:p>
            <a:pPr indent="-67732">
              <a:spcBef>
                <a:spcPts val="0"/>
              </a:spcBef>
              <a:buClr>
                <a:schemeClr val="dk1"/>
              </a:buClr>
              <a:buSzPct val="29629"/>
            </a:pPr>
            <a:r>
              <a:rPr lang="en-US" sz="3600" dirty="0">
                <a:solidFill>
                  <a:schemeClr val="dk1"/>
                </a:solidFill>
                <a:latin typeface="Garamond" panose="02020404030301010803" pitchFamily="18" charset="0"/>
                <a:ea typeface="Quattrocento"/>
                <a:cs typeface="Quattrocento"/>
                <a:sym typeface="Quattrocento"/>
              </a:rPr>
              <a:t>3 Buildings with 407 Units in Albany, Georgia</a:t>
            </a:r>
            <a:endParaRPr lang="en" sz="3600" dirty="0">
              <a:solidFill>
                <a:schemeClr val="dk1"/>
              </a:solidFill>
              <a:latin typeface="Garamond" panose="02020404030301010803" pitchFamily="18" charset="0"/>
              <a:ea typeface="Quattrocento"/>
              <a:cs typeface="Quattrocento"/>
              <a:sym typeface="Quattrocento"/>
            </a:endParaRPr>
          </a:p>
        </p:txBody>
      </p:sp>
      <p:sp>
        <p:nvSpPr>
          <p:cNvPr id="15" name="TextBox 14">
            <a:extLst>
              <a:ext uri="{FF2B5EF4-FFF2-40B4-BE49-F238E27FC236}">
                <a16:creationId xmlns:a16="http://schemas.microsoft.com/office/drawing/2014/main" id="{33FB2FCE-280B-2C43-93B9-DD8A7A5A3087}"/>
              </a:ext>
            </a:extLst>
          </p:cNvPr>
          <p:cNvSpPr txBox="1"/>
          <p:nvPr/>
        </p:nvSpPr>
        <p:spPr>
          <a:xfrm>
            <a:off x="5356822" y="1264909"/>
            <a:ext cx="5863725" cy="4093428"/>
          </a:xfrm>
          <a:prstGeom prst="rect">
            <a:avLst/>
          </a:prstGeom>
          <a:noFill/>
          <a:scene3d>
            <a:camera prst="orthographicFront"/>
            <a:lightRig rig="threePt" dir="t"/>
          </a:scene3d>
          <a:sp3d>
            <a:bevelT/>
          </a:sp3d>
        </p:spPr>
        <p:txBody>
          <a:bodyPr wrap="square" rtlCol="0">
            <a:spAutoFit/>
          </a:bodyPr>
          <a:lstStyle/>
          <a:p>
            <a:r>
              <a:rPr lang="en-US" sz="2000" b="1" u="sng" dirty="0">
                <a:solidFill>
                  <a:schemeClr val="accent6"/>
                </a:solidFill>
                <a:latin typeface="Times New Roman" panose="02020603050405020304" pitchFamily="18" charset="0"/>
                <a:cs typeface="Times New Roman" panose="02020603050405020304" pitchFamily="18" charset="0"/>
              </a:rPr>
              <a:t>Investment Summary:</a:t>
            </a:r>
          </a:p>
          <a:p>
            <a:r>
              <a:rPr lang="en-US" sz="2000" u="sng" dirty="0">
                <a:solidFill>
                  <a:schemeClr val="accent6"/>
                </a:solidFill>
                <a:latin typeface="Times New Roman" panose="02020603050405020304" pitchFamily="18" charset="0"/>
                <a:cs typeface="Times New Roman" panose="02020603050405020304" pitchFamily="18" charset="0"/>
              </a:rPr>
              <a:t> </a:t>
            </a:r>
          </a:p>
          <a:p>
            <a:pPr marL="285750" indent="-285750">
              <a:spcAft>
                <a:spcPts val="600"/>
              </a:spcAft>
              <a:buFont typeface="Arial" panose="020B0604020202020204" pitchFamily="34" charset="0"/>
              <a:buChar char="•"/>
            </a:pPr>
            <a:r>
              <a:rPr lang="en-US" sz="2000" dirty="0">
                <a:solidFill>
                  <a:schemeClr val="accent6"/>
                </a:solidFill>
                <a:latin typeface="Times New Roman" panose="02020603050405020304" pitchFamily="18" charset="0"/>
                <a:cs typeface="Times New Roman" panose="02020603050405020304" pitchFamily="18" charset="0"/>
              </a:rPr>
              <a:t>Closed: May 2019 </a:t>
            </a:r>
          </a:p>
          <a:p>
            <a:pPr marL="285750" indent="-285750">
              <a:spcAft>
                <a:spcPts val="600"/>
              </a:spcAft>
              <a:buFont typeface="Arial" panose="020B0604020202020204" pitchFamily="34" charset="0"/>
              <a:buChar char="•"/>
            </a:pPr>
            <a:r>
              <a:rPr lang="en-US" sz="2000" dirty="0">
                <a:solidFill>
                  <a:schemeClr val="accent6"/>
                </a:solidFill>
                <a:latin typeface="Times New Roman" panose="02020603050405020304" pitchFamily="18" charset="0"/>
                <a:cs typeface="Times New Roman" panose="02020603050405020304" pitchFamily="18" charset="0"/>
              </a:rPr>
              <a:t>22 units @ </a:t>
            </a:r>
            <a:r>
              <a:rPr lang="en-US" sz="2000" b="1" dirty="0">
                <a:solidFill>
                  <a:schemeClr val="accent6"/>
                </a:solidFill>
                <a:latin typeface="Times New Roman" panose="02020603050405020304" pitchFamily="18" charset="0"/>
                <a:cs typeface="Times New Roman" panose="02020603050405020304" pitchFamily="18" charset="0"/>
              </a:rPr>
              <a:t>$100K </a:t>
            </a:r>
            <a:r>
              <a:rPr lang="en-US" sz="2000" dirty="0">
                <a:solidFill>
                  <a:schemeClr val="accent6"/>
                </a:solidFill>
                <a:latin typeface="Times New Roman" panose="02020603050405020304" pitchFamily="18" charset="0"/>
                <a:cs typeface="Times New Roman" panose="02020603050405020304" pitchFamily="18" charset="0"/>
              </a:rPr>
              <a:t>each</a:t>
            </a:r>
          </a:p>
          <a:p>
            <a:pPr marL="285750" indent="-285750">
              <a:spcAft>
                <a:spcPts val="600"/>
              </a:spcAft>
              <a:buFont typeface="Arial" panose="020B0604020202020204" pitchFamily="34" charset="0"/>
              <a:buChar char="•"/>
            </a:pPr>
            <a:r>
              <a:rPr lang="en-US" sz="2000" dirty="0">
                <a:solidFill>
                  <a:schemeClr val="accent6"/>
                </a:solidFill>
                <a:latin typeface="Times New Roman" panose="02020603050405020304" pitchFamily="18" charset="0"/>
                <a:cs typeface="Times New Roman" panose="02020603050405020304" pitchFamily="18" charset="0"/>
              </a:rPr>
              <a:t>2-3 year stabilization</a:t>
            </a:r>
          </a:p>
          <a:p>
            <a:pPr marL="742950" lvl="1" indent="-285750">
              <a:spcAft>
                <a:spcPts val="600"/>
              </a:spcAft>
              <a:buFont typeface="Arial" panose="020B0604020202020204" pitchFamily="34" charset="0"/>
              <a:buChar char="•"/>
            </a:pPr>
            <a:r>
              <a:rPr lang="en-US" sz="2000" b="1" dirty="0">
                <a:solidFill>
                  <a:schemeClr val="accent6"/>
                </a:solidFill>
                <a:latin typeface="Times New Roman" panose="02020603050405020304" pitchFamily="18" charset="0"/>
                <a:cs typeface="Times New Roman" panose="02020603050405020304" pitchFamily="18" charset="0"/>
              </a:rPr>
              <a:t>10%</a:t>
            </a:r>
            <a:r>
              <a:rPr lang="en-US" sz="2000" dirty="0">
                <a:solidFill>
                  <a:schemeClr val="accent6"/>
                </a:solidFill>
                <a:latin typeface="Times New Roman" panose="02020603050405020304" pitchFamily="18" charset="0"/>
                <a:cs typeface="Times New Roman" panose="02020603050405020304" pitchFamily="18" charset="0"/>
              </a:rPr>
              <a:t> fixed annual return</a:t>
            </a:r>
          </a:p>
          <a:p>
            <a:pPr marL="285750" indent="-285750">
              <a:spcAft>
                <a:spcPts val="600"/>
              </a:spcAft>
              <a:buFont typeface="Arial" panose="020B0604020202020204" pitchFamily="34" charset="0"/>
              <a:buChar char="•"/>
            </a:pPr>
            <a:r>
              <a:rPr lang="en-US" sz="2000" dirty="0">
                <a:solidFill>
                  <a:schemeClr val="accent6"/>
                </a:solidFill>
                <a:latin typeface="Times New Roman" panose="02020603050405020304" pitchFamily="18" charset="0"/>
                <a:cs typeface="Times New Roman" panose="02020603050405020304" pitchFamily="18" charset="0"/>
              </a:rPr>
              <a:t>Post stabilization:</a:t>
            </a:r>
          </a:p>
          <a:p>
            <a:pPr marL="742950" lvl="1" indent="-285750">
              <a:spcAft>
                <a:spcPts val="600"/>
              </a:spcAft>
              <a:buFont typeface="Arial" panose="020B0604020202020204" pitchFamily="34" charset="0"/>
              <a:buChar char="•"/>
            </a:pPr>
            <a:r>
              <a:rPr lang="en-US" sz="2000" dirty="0">
                <a:solidFill>
                  <a:schemeClr val="accent6"/>
                </a:solidFill>
                <a:latin typeface="Times New Roman" panose="02020603050405020304" pitchFamily="18" charset="0"/>
                <a:cs typeface="Times New Roman" panose="02020603050405020304" pitchFamily="18" charset="0"/>
              </a:rPr>
              <a:t>Principal returned</a:t>
            </a:r>
          </a:p>
          <a:p>
            <a:pPr marL="742950" lvl="1" indent="-285750">
              <a:spcAft>
                <a:spcPts val="600"/>
              </a:spcAft>
              <a:buFont typeface="Arial" panose="020B0604020202020204" pitchFamily="34" charset="0"/>
              <a:buChar char="•"/>
            </a:pPr>
            <a:r>
              <a:rPr lang="en-US" sz="2000" dirty="0">
                <a:solidFill>
                  <a:schemeClr val="accent6"/>
                </a:solidFill>
                <a:latin typeface="Times New Roman" panose="02020603050405020304" pitchFamily="18" charset="0"/>
                <a:cs typeface="Times New Roman" panose="02020603050405020304" pitchFamily="18" charset="0"/>
              </a:rPr>
              <a:t>Refi Proceeds: Approx. </a:t>
            </a:r>
            <a:r>
              <a:rPr lang="en-US" sz="2000" b="1" dirty="0">
                <a:solidFill>
                  <a:schemeClr val="accent6"/>
                </a:solidFill>
                <a:latin typeface="Times New Roman" panose="02020603050405020304" pitchFamily="18" charset="0"/>
                <a:cs typeface="Times New Roman" panose="02020603050405020304" pitchFamily="18" charset="0"/>
              </a:rPr>
              <a:t>$10K </a:t>
            </a:r>
            <a:r>
              <a:rPr lang="en-US" sz="2000" dirty="0">
                <a:solidFill>
                  <a:schemeClr val="accent6"/>
                </a:solidFill>
                <a:latin typeface="Times New Roman" panose="02020603050405020304" pitchFamily="18" charset="0"/>
                <a:cs typeface="Times New Roman" panose="02020603050405020304" pitchFamily="18" charset="0"/>
              </a:rPr>
              <a:t>or </a:t>
            </a:r>
            <a:r>
              <a:rPr lang="en-US" sz="2000" b="1" dirty="0">
                <a:solidFill>
                  <a:schemeClr val="accent6"/>
                </a:solidFill>
                <a:latin typeface="Times New Roman" panose="02020603050405020304" pitchFamily="18" charset="0"/>
                <a:cs typeface="Times New Roman" panose="02020603050405020304" pitchFamily="18" charset="0"/>
              </a:rPr>
              <a:t>1.5%</a:t>
            </a:r>
          </a:p>
          <a:p>
            <a:pPr marL="742950" lvl="1" indent="-285750">
              <a:spcAft>
                <a:spcPts val="600"/>
              </a:spcAft>
              <a:buFont typeface="Arial" panose="020B0604020202020204" pitchFamily="34" charset="0"/>
              <a:buChar char="•"/>
            </a:pPr>
            <a:r>
              <a:rPr lang="en-US" sz="2000" dirty="0">
                <a:solidFill>
                  <a:schemeClr val="accent6"/>
                </a:solidFill>
                <a:latin typeface="Times New Roman" panose="02020603050405020304" pitchFamily="18" charset="0"/>
                <a:cs typeface="Times New Roman" panose="02020603050405020304" pitchFamily="18" charset="0"/>
              </a:rPr>
              <a:t>1.5% Equity ownership: Approx. </a:t>
            </a:r>
            <a:r>
              <a:rPr lang="en-US" sz="2000" b="1" dirty="0">
                <a:solidFill>
                  <a:schemeClr val="accent6"/>
                </a:solidFill>
                <a:latin typeface="Times New Roman" panose="02020603050405020304" pitchFamily="18" charset="0"/>
                <a:cs typeface="Times New Roman" panose="02020603050405020304" pitchFamily="18" charset="0"/>
              </a:rPr>
              <a:t>$39.45K </a:t>
            </a:r>
            <a:r>
              <a:rPr lang="en-US" sz="2000" dirty="0">
                <a:solidFill>
                  <a:schemeClr val="accent6"/>
                </a:solidFill>
                <a:latin typeface="Times New Roman" panose="02020603050405020304" pitchFamily="18" charset="0"/>
                <a:cs typeface="Times New Roman" panose="02020603050405020304" pitchFamily="18" charset="0"/>
              </a:rPr>
              <a:t>value</a:t>
            </a:r>
          </a:p>
          <a:p>
            <a:pPr marL="742950" lvl="1" indent="-285750">
              <a:spcAft>
                <a:spcPts val="600"/>
              </a:spcAft>
              <a:buFont typeface="Arial" panose="020B0604020202020204" pitchFamily="34" charset="0"/>
              <a:buChar char="•"/>
            </a:pPr>
            <a:r>
              <a:rPr lang="en-US" sz="2000" dirty="0">
                <a:solidFill>
                  <a:schemeClr val="accent6"/>
                </a:solidFill>
                <a:latin typeface="Times New Roman" panose="02020603050405020304" pitchFamily="18" charset="0"/>
                <a:cs typeface="Times New Roman" panose="02020603050405020304" pitchFamily="18" charset="0"/>
              </a:rPr>
              <a:t>Projected Cashflow: Approx. </a:t>
            </a:r>
            <a:r>
              <a:rPr lang="en-US" sz="2000" b="1" dirty="0">
                <a:solidFill>
                  <a:schemeClr val="accent6"/>
                </a:solidFill>
                <a:latin typeface="Times New Roman" panose="02020603050405020304" pitchFamily="18" charset="0"/>
                <a:cs typeface="Times New Roman" panose="02020603050405020304" pitchFamily="18" charset="0"/>
              </a:rPr>
              <a:t>$3,202/year</a:t>
            </a:r>
          </a:p>
        </p:txBody>
      </p:sp>
      <p:sp>
        <p:nvSpPr>
          <p:cNvPr id="9" name="TextBox 8">
            <a:extLst>
              <a:ext uri="{FF2B5EF4-FFF2-40B4-BE49-F238E27FC236}">
                <a16:creationId xmlns:a16="http://schemas.microsoft.com/office/drawing/2014/main" id="{84151E4A-0459-014E-9E13-B04F741DF835}"/>
              </a:ext>
            </a:extLst>
          </p:cNvPr>
          <p:cNvSpPr txBox="1"/>
          <p:nvPr/>
        </p:nvSpPr>
        <p:spPr>
          <a:xfrm>
            <a:off x="8868427" y="84466"/>
            <a:ext cx="3695178"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**Equity Investor** </a:t>
            </a:r>
          </a:p>
        </p:txBody>
      </p:sp>
      <p:sp>
        <p:nvSpPr>
          <p:cNvPr id="10" name="Rectangle 9">
            <a:extLst>
              <a:ext uri="{FF2B5EF4-FFF2-40B4-BE49-F238E27FC236}">
                <a16:creationId xmlns:a16="http://schemas.microsoft.com/office/drawing/2014/main" id="{9F3DFABB-2E61-4FFB-99DC-3D32C9011AB0}"/>
              </a:ext>
            </a:extLst>
          </p:cNvPr>
          <p:cNvSpPr/>
          <p:nvPr/>
        </p:nvSpPr>
        <p:spPr>
          <a:xfrm>
            <a:off x="-9339" y="0"/>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latin typeface="Times New Roman" panose="02020603050405020304" pitchFamily="18" charset="0"/>
              </a:rPr>
              <a:t>Equity Investor: Crosby Park – Lawton, OK</a:t>
            </a:r>
          </a:p>
        </p:txBody>
      </p:sp>
      <p:pic>
        <p:nvPicPr>
          <p:cNvPr id="8" name="Picture 2" descr="page31image8487536">
            <a:extLst>
              <a:ext uri="{FF2B5EF4-FFF2-40B4-BE49-F238E27FC236}">
                <a16:creationId xmlns:a16="http://schemas.microsoft.com/office/drawing/2014/main" id="{9828FA44-5CB7-4863-982E-2D0ABD954D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2" y="882375"/>
            <a:ext cx="3980627" cy="279196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4">
            <p14:nvContentPartPr>
              <p14:cNvPr id="11" name="Ink 10">
                <a:extLst>
                  <a:ext uri="{FF2B5EF4-FFF2-40B4-BE49-F238E27FC236}">
                    <a16:creationId xmlns:a16="http://schemas.microsoft.com/office/drawing/2014/main" id="{D70BA472-E5D5-41AD-A947-503BC07227B5}"/>
                  </a:ext>
                </a:extLst>
              </p14:cNvPr>
              <p14:cNvContentPartPr/>
              <p14:nvPr/>
            </p14:nvContentPartPr>
            <p14:xfrm>
              <a:off x="357598" y="1454432"/>
              <a:ext cx="3401123" cy="1025745"/>
            </p14:xfrm>
          </p:contentPart>
        </mc:Choice>
        <mc:Fallback xmlns="">
          <p:pic>
            <p:nvPicPr>
              <p:cNvPr id="11" name="Ink 10">
                <a:extLst>
                  <a:ext uri="{FF2B5EF4-FFF2-40B4-BE49-F238E27FC236}">
                    <a16:creationId xmlns:a16="http://schemas.microsoft.com/office/drawing/2014/main" id="{D70BA472-E5D5-41AD-A947-503BC07227B5}"/>
                  </a:ext>
                </a:extLst>
              </p:cNvPr>
              <p:cNvPicPr/>
              <p:nvPr/>
            </p:nvPicPr>
            <p:blipFill>
              <a:blip r:embed="rId5"/>
              <a:stretch>
                <a:fillRect/>
              </a:stretch>
            </p:blipFill>
            <p:spPr>
              <a:xfrm>
                <a:off x="348598" y="1445434"/>
                <a:ext cx="3418762" cy="1043381"/>
              </a:xfrm>
              <a:prstGeom prst="rect">
                <a:avLst/>
              </a:prstGeom>
            </p:spPr>
          </p:pic>
        </mc:Fallback>
      </mc:AlternateContent>
      <p:pic>
        <p:nvPicPr>
          <p:cNvPr id="12" name="Picture 5" descr="page35image9414608">
            <a:extLst>
              <a:ext uri="{FF2B5EF4-FFF2-40B4-BE49-F238E27FC236}">
                <a16:creationId xmlns:a16="http://schemas.microsoft.com/office/drawing/2014/main" id="{F6547D09-138F-49D8-9FBF-092195C3F39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39" y="3674343"/>
            <a:ext cx="4088733" cy="2869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78481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Shape 209"/>
          <p:cNvSpPr txBox="1">
            <a:spLocks noGrp="1"/>
          </p:cNvSpPr>
          <p:nvPr>
            <p:ph type="title"/>
          </p:nvPr>
        </p:nvSpPr>
        <p:spPr>
          <a:xfrm>
            <a:off x="5888403" y="1061784"/>
            <a:ext cx="6312936" cy="1032510"/>
          </a:xfrm>
          <a:prstGeom prst="rect">
            <a:avLst/>
          </a:prstGeom>
          <a:noFill/>
          <a:ln>
            <a:noFill/>
          </a:ln>
        </p:spPr>
        <p:txBody>
          <a:bodyPr lIns="91433" tIns="45700" rIns="91433" bIns="45700" anchor="t" anchorCtr="0">
            <a:noAutofit/>
          </a:bodyPr>
          <a:lstStyle/>
          <a:p>
            <a:pPr indent="-67732">
              <a:spcBef>
                <a:spcPts val="0"/>
              </a:spcBef>
              <a:buClr>
                <a:schemeClr val="dk1"/>
              </a:buClr>
              <a:buSzPct val="29629"/>
            </a:pPr>
            <a:r>
              <a:rPr lang="en-US" sz="2800" b="1" dirty="0">
                <a:solidFill>
                  <a:schemeClr val="dk1"/>
                </a:solidFill>
                <a:latin typeface="Times New Roman" panose="02020603050405020304" pitchFamily="18" charset="0"/>
                <a:ea typeface="Quattrocento"/>
                <a:cs typeface="Times New Roman" panose="02020603050405020304" pitchFamily="18" charset="0"/>
                <a:sym typeface="Quattrocento"/>
              </a:rPr>
              <a:t>1 Complex  with 200 Units</a:t>
            </a:r>
            <a:endParaRPr lang="en" sz="2800" b="1" dirty="0">
              <a:solidFill>
                <a:schemeClr val="dk1"/>
              </a:solidFill>
              <a:latin typeface="Times New Roman" panose="02020603050405020304" pitchFamily="18" charset="0"/>
              <a:ea typeface="Quattrocento"/>
              <a:cs typeface="Times New Roman" panose="02020603050405020304" pitchFamily="18" charset="0"/>
              <a:sym typeface="Quattrocento"/>
            </a:endParaRPr>
          </a:p>
        </p:txBody>
      </p:sp>
      <p:cxnSp>
        <p:nvCxnSpPr>
          <p:cNvPr id="4" name="Straight Connector 3"/>
          <p:cNvCxnSpPr/>
          <p:nvPr/>
        </p:nvCxnSpPr>
        <p:spPr>
          <a:xfrm flipV="1">
            <a:off x="6613739" y="6602219"/>
            <a:ext cx="2986991" cy="9237"/>
          </a:xfrm>
          <a:prstGeom prst="line">
            <a:avLst/>
          </a:prstGeom>
          <a:ln w="12700">
            <a:solidFill>
              <a:schemeClr val="accent1"/>
            </a:solidFill>
          </a:ln>
        </p:spPr>
        <p:style>
          <a:lnRef idx="1">
            <a:schemeClr val="dk1"/>
          </a:lnRef>
          <a:fillRef idx="0">
            <a:schemeClr val="dk1"/>
          </a:fillRef>
          <a:effectRef idx="0">
            <a:schemeClr val="dk1"/>
          </a:effectRef>
          <a:fontRef idx="minor">
            <a:schemeClr val="tx1"/>
          </a:fontRef>
        </p:style>
      </p:cxnSp>
      <p:sp>
        <p:nvSpPr>
          <p:cNvPr id="3" name="Rectangle 2">
            <a:extLst>
              <a:ext uri="{FF2B5EF4-FFF2-40B4-BE49-F238E27FC236}">
                <a16:creationId xmlns:a16="http://schemas.microsoft.com/office/drawing/2014/main" id="{7731BE3C-3B60-624F-933C-2ACD762C3EDA}"/>
              </a:ext>
            </a:extLst>
          </p:cNvPr>
          <p:cNvSpPr/>
          <p:nvPr/>
        </p:nvSpPr>
        <p:spPr>
          <a:xfrm>
            <a:off x="5795079" y="1683023"/>
            <a:ext cx="6633411" cy="5047536"/>
          </a:xfrm>
          <a:prstGeom prst="rect">
            <a:avLst/>
          </a:prstGeom>
        </p:spPr>
        <p:txBody>
          <a:bodyPr wrap="square">
            <a:spAutoFit/>
          </a:bodyPr>
          <a:lstStyle/>
          <a:p>
            <a:r>
              <a:rPr lang="en-US" b="1" u="sng" dirty="0">
                <a:solidFill>
                  <a:schemeClr val="accent6"/>
                </a:solidFill>
                <a:latin typeface="Times New Roman" panose="02020603050405020304" pitchFamily="18" charset="0"/>
              </a:rPr>
              <a:t>Executive Summary:</a:t>
            </a:r>
            <a:br>
              <a:rPr lang="en-US" dirty="0">
                <a:solidFill>
                  <a:schemeClr val="accent6"/>
                </a:solidFill>
                <a:latin typeface="Times New Roman" panose="02020603050405020304" pitchFamily="18" charset="0"/>
              </a:rPr>
            </a:br>
            <a:br>
              <a:rPr lang="en-US" dirty="0">
                <a:solidFill>
                  <a:schemeClr val="accent6"/>
                </a:solidFill>
                <a:latin typeface="Times New Roman" panose="02020603050405020304" pitchFamily="18" charset="0"/>
              </a:rPr>
            </a:br>
            <a:r>
              <a:rPr lang="en-US" dirty="0">
                <a:solidFill>
                  <a:schemeClr val="accent6"/>
                </a:solidFill>
                <a:latin typeface="Times New Roman" panose="02020603050405020304" pitchFamily="18" charset="0"/>
              </a:rPr>
              <a:t>Purchase Price…	$5.35M</a:t>
            </a:r>
            <a:br>
              <a:rPr lang="en-US" dirty="0">
                <a:solidFill>
                  <a:schemeClr val="accent6"/>
                </a:solidFill>
                <a:latin typeface="Times New Roman" panose="02020603050405020304" pitchFamily="18" charset="0"/>
              </a:rPr>
            </a:br>
            <a:r>
              <a:rPr lang="en-US" dirty="0">
                <a:solidFill>
                  <a:schemeClr val="accent6"/>
                </a:solidFill>
                <a:latin typeface="Times New Roman" panose="02020603050405020304" pitchFamily="18" charset="0"/>
              </a:rPr>
              <a:t>Improvements…	$1.5M</a:t>
            </a:r>
            <a:br>
              <a:rPr lang="en-US" dirty="0">
                <a:solidFill>
                  <a:schemeClr val="accent6"/>
                </a:solidFill>
                <a:latin typeface="Times New Roman" panose="02020603050405020304" pitchFamily="18" charset="0"/>
              </a:rPr>
            </a:br>
            <a:r>
              <a:rPr lang="en-US" dirty="0">
                <a:solidFill>
                  <a:schemeClr val="accent6"/>
                </a:solidFill>
                <a:latin typeface="Times New Roman" panose="02020603050405020304" pitchFamily="18" charset="0"/>
              </a:rPr>
              <a:t>Soft Costs…	$275k</a:t>
            </a:r>
            <a:br>
              <a:rPr lang="en-US" b="1" dirty="0">
                <a:solidFill>
                  <a:schemeClr val="accent6"/>
                </a:solidFill>
                <a:latin typeface="Times New Roman" panose="02020603050405020304" pitchFamily="18" charset="0"/>
              </a:rPr>
            </a:br>
            <a:r>
              <a:rPr lang="en-US" b="1" dirty="0">
                <a:solidFill>
                  <a:schemeClr val="accent6"/>
                </a:solidFill>
                <a:latin typeface="Times New Roman" panose="02020603050405020304" pitchFamily="18" charset="0"/>
              </a:rPr>
              <a:t>All In…		$7.125M</a:t>
            </a:r>
          </a:p>
          <a:p>
            <a:r>
              <a:rPr lang="en-US" b="1" dirty="0">
                <a:solidFill>
                  <a:schemeClr val="accent6"/>
                </a:solidFill>
                <a:latin typeface="Times New Roman" panose="02020603050405020304" pitchFamily="18" charset="0"/>
              </a:rPr>
              <a:t>Current NOI…	</a:t>
            </a:r>
            <a:r>
              <a:rPr lang="en-US" b="1" dirty="0">
                <a:solidFill>
                  <a:schemeClr val="tx2"/>
                </a:solidFill>
                <a:latin typeface="Times New Roman" panose="02020603050405020304" pitchFamily="18" charset="0"/>
              </a:rPr>
              <a:t>$650K</a:t>
            </a:r>
            <a:r>
              <a:rPr lang="en-US" b="1" dirty="0">
                <a:solidFill>
                  <a:schemeClr val="accent6"/>
                </a:solidFill>
                <a:latin typeface="Times New Roman" panose="02020603050405020304" pitchFamily="18" charset="0"/>
              </a:rPr>
              <a:t>	</a:t>
            </a:r>
            <a:br>
              <a:rPr lang="en-US" b="1" dirty="0">
                <a:solidFill>
                  <a:schemeClr val="accent6"/>
                </a:solidFill>
                <a:latin typeface="Times New Roman" panose="02020603050405020304" pitchFamily="18" charset="0"/>
              </a:rPr>
            </a:br>
            <a:br>
              <a:rPr lang="en-US" b="1" dirty="0">
                <a:solidFill>
                  <a:schemeClr val="accent6"/>
                </a:solidFill>
                <a:latin typeface="Times New Roman" panose="02020603050405020304" pitchFamily="18" charset="0"/>
              </a:rPr>
            </a:br>
            <a:r>
              <a:rPr lang="en-US" b="1" dirty="0">
                <a:solidFill>
                  <a:schemeClr val="accent6"/>
                </a:solidFill>
                <a:latin typeface="Times New Roman" panose="02020603050405020304" pitchFamily="18" charset="0"/>
              </a:rPr>
              <a:t>Stabilized NOI…	$804.7K </a:t>
            </a:r>
            <a:r>
              <a:rPr lang="en-US" b="1" dirty="0">
                <a:solidFill>
                  <a:schemeClr val="tx2"/>
                </a:solidFill>
                <a:latin typeface="Times New Roman" panose="02020603050405020304" pitchFamily="18" charset="0"/>
              </a:rPr>
              <a:t>(divide by .065 = CAP RATE)</a:t>
            </a:r>
            <a:br>
              <a:rPr lang="en-US" b="1" dirty="0">
                <a:solidFill>
                  <a:schemeClr val="accent6"/>
                </a:solidFill>
                <a:latin typeface="Times New Roman" panose="02020603050405020304" pitchFamily="18" charset="0"/>
              </a:rPr>
            </a:br>
            <a:endParaRPr lang="en-US" b="1" dirty="0">
              <a:solidFill>
                <a:schemeClr val="accent6"/>
              </a:solidFill>
              <a:latin typeface="Times New Roman" panose="02020603050405020304" pitchFamily="18" charset="0"/>
            </a:endParaRPr>
          </a:p>
          <a:p>
            <a:r>
              <a:rPr lang="en-US" dirty="0">
                <a:solidFill>
                  <a:schemeClr val="accent6"/>
                </a:solidFill>
                <a:latin typeface="Times New Roman" panose="02020603050405020304" pitchFamily="18" charset="0"/>
              </a:rPr>
              <a:t>Stabilized Cap…	11%</a:t>
            </a:r>
            <a:br>
              <a:rPr lang="en-US" dirty="0">
                <a:solidFill>
                  <a:schemeClr val="accent6"/>
                </a:solidFill>
                <a:latin typeface="Times New Roman" panose="02020603050405020304" pitchFamily="18" charset="0"/>
              </a:rPr>
            </a:br>
            <a:r>
              <a:rPr lang="en-US" dirty="0">
                <a:solidFill>
                  <a:schemeClr val="accent6"/>
                </a:solidFill>
                <a:latin typeface="Times New Roman" panose="02020603050405020304" pitchFamily="18" charset="0"/>
              </a:rPr>
              <a:t>Stabilized Value…	$12.37M </a:t>
            </a:r>
            <a:r>
              <a:rPr lang="en-US" dirty="0">
                <a:solidFill>
                  <a:schemeClr val="tx2"/>
                </a:solidFill>
                <a:latin typeface="Times New Roman" panose="02020603050405020304" pitchFamily="18" charset="0"/>
              </a:rPr>
              <a:t>(70% perm loan) </a:t>
            </a:r>
            <a:br>
              <a:rPr lang="en-US" b="1" dirty="0">
                <a:solidFill>
                  <a:schemeClr val="accent6"/>
                </a:solidFill>
                <a:latin typeface="Times New Roman" panose="02020603050405020304" pitchFamily="18" charset="0"/>
              </a:rPr>
            </a:br>
            <a:r>
              <a:rPr lang="en-US" b="1" dirty="0">
                <a:solidFill>
                  <a:schemeClr val="accent6"/>
                </a:solidFill>
                <a:latin typeface="Times New Roman" panose="02020603050405020304" pitchFamily="18" charset="0"/>
              </a:rPr>
              <a:t>Equity Created…	$5.2M</a:t>
            </a:r>
            <a:br>
              <a:rPr lang="en-US" b="1" dirty="0">
                <a:solidFill>
                  <a:schemeClr val="accent6"/>
                </a:solidFill>
                <a:latin typeface="Times New Roman" panose="02020603050405020304" pitchFamily="18" charset="0"/>
              </a:rPr>
            </a:br>
            <a:br>
              <a:rPr lang="en-US" b="1" dirty="0">
                <a:solidFill>
                  <a:schemeClr val="accent6"/>
                </a:solidFill>
                <a:latin typeface="Times New Roman" panose="02020603050405020304" pitchFamily="18" charset="0"/>
              </a:rPr>
            </a:br>
            <a:r>
              <a:rPr lang="en-US" b="1" u="sng" dirty="0">
                <a:solidFill>
                  <a:schemeClr val="accent6"/>
                </a:solidFill>
                <a:latin typeface="Times New Roman" panose="02020603050405020304" pitchFamily="18" charset="0"/>
              </a:rPr>
              <a:t>Profit Centers</a:t>
            </a:r>
            <a:br>
              <a:rPr lang="en-US" b="1" dirty="0">
                <a:solidFill>
                  <a:schemeClr val="accent6"/>
                </a:solidFill>
                <a:latin typeface="Times New Roman" panose="02020603050405020304" pitchFamily="18" charset="0"/>
              </a:rPr>
            </a:br>
            <a:r>
              <a:rPr lang="en-US" b="1" dirty="0">
                <a:solidFill>
                  <a:schemeClr val="accent6"/>
                </a:solidFill>
                <a:latin typeface="Times New Roman" panose="02020603050405020304" pitchFamily="18" charset="0"/>
              </a:rPr>
              <a:t>Refinance Proceeds…    $1.5M</a:t>
            </a:r>
            <a:br>
              <a:rPr lang="en-US" b="1" dirty="0">
                <a:solidFill>
                  <a:schemeClr val="accent6"/>
                </a:solidFill>
                <a:latin typeface="Times New Roman" panose="02020603050405020304" pitchFamily="18" charset="0"/>
              </a:rPr>
            </a:br>
            <a:r>
              <a:rPr lang="en-US" b="1" dirty="0">
                <a:solidFill>
                  <a:schemeClr val="accent6"/>
                </a:solidFill>
                <a:latin typeface="Times New Roman" panose="02020603050405020304" pitchFamily="18" charset="0"/>
              </a:rPr>
              <a:t>Cash Flow…	         $217K</a:t>
            </a:r>
            <a:endParaRPr lang="en-US" b="1" dirty="0">
              <a:solidFill>
                <a:schemeClr val="accent6"/>
              </a:solidFill>
              <a:highlight>
                <a:srgbClr val="FFFF00"/>
              </a:highlight>
              <a:latin typeface="Calibri" panose="020F0502020204030204" pitchFamily="34" charset="0"/>
            </a:endParaRPr>
          </a:p>
          <a:p>
            <a:r>
              <a:rPr lang="en-US" sz="1600" dirty="0">
                <a:solidFill>
                  <a:srgbClr val="000000"/>
                </a:solidFill>
                <a:latin typeface="Times New Roman" panose="02020603050405020304" pitchFamily="18" charset="0"/>
              </a:rPr>
              <a:t> </a:t>
            </a:r>
            <a:endParaRPr lang="en-US" sz="1400" b="0" i="0" u="none" strike="noStrike" dirty="0">
              <a:solidFill>
                <a:srgbClr val="000000"/>
              </a:solidFill>
              <a:effectLst/>
              <a:latin typeface="Calibri" panose="020F0502020204030204" pitchFamily="34" charset="0"/>
            </a:endParaRPr>
          </a:p>
        </p:txBody>
      </p:sp>
      <p:sp>
        <p:nvSpPr>
          <p:cNvPr id="9" name="Rectangle 8">
            <a:extLst>
              <a:ext uri="{FF2B5EF4-FFF2-40B4-BE49-F238E27FC236}">
                <a16:creationId xmlns:a16="http://schemas.microsoft.com/office/drawing/2014/main" id="{F952B160-467D-4D5F-99FB-CF0A1B1A8566}"/>
              </a:ext>
            </a:extLst>
          </p:cNvPr>
          <p:cNvSpPr/>
          <p:nvPr/>
        </p:nvSpPr>
        <p:spPr>
          <a:xfrm>
            <a:off x="-9339" y="0"/>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latin typeface="Times New Roman" panose="02020603050405020304" pitchFamily="18" charset="0"/>
              </a:rPr>
              <a:t>Equity Investor: Westwind – Albany, GA</a:t>
            </a:r>
          </a:p>
        </p:txBody>
      </p:sp>
      <p:pic>
        <p:nvPicPr>
          <p:cNvPr id="5" name="Picture 4" descr="A house that has a sign on the side of a road&#10;&#10;Description automatically generated">
            <a:extLst>
              <a:ext uri="{FF2B5EF4-FFF2-40B4-BE49-F238E27FC236}">
                <a16:creationId xmlns:a16="http://schemas.microsoft.com/office/drawing/2014/main" id="{C97D003D-C23A-4107-AC3D-C6A657954C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695" y="882375"/>
            <a:ext cx="3947311" cy="2501685"/>
          </a:xfrm>
          <a:prstGeom prst="rect">
            <a:avLst/>
          </a:prstGeom>
        </p:spPr>
      </p:pic>
      <p:pic>
        <p:nvPicPr>
          <p:cNvPr id="6" name="Picture 5">
            <a:extLst>
              <a:ext uri="{FF2B5EF4-FFF2-40B4-BE49-F238E27FC236}">
                <a16:creationId xmlns:a16="http://schemas.microsoft.com/office/drawing/2014/main" id="{68133815-B935-406E-9CAD-CB1BC0E514C8}"/>
              </a:ext>
            </a:extLst>
          </p:cNvPr>
          <p:cNvPicPr>
            <a:picLocks noChangeAspect="1"/>
          </p:cNvPicPr>
          <p:nvPr/>
        </p:nvPicPr>
        <p:blipFill>
          <a:blip r:embed="rId4"/>
          <a:stretch>
            <a:fillRect/>
          </a:stretch>
        </p:blipFill>
        <p:spPr>
          <a:xfrm>
            <a:off x="117695" y="3411878"/>
            <a:ext cx="4501634" cy="2966986"/>
          </a:xfrm>
          <a:prstGeom prst="rect">
            <a:avLst/>
          </a:prstGeom>
        </p:spPr>
      </p:pic>
    </p:spTree>
    <p:extLst>
      <p:ext uri="{BB962C8B-B14F-4D97-AF65-F5344CB8AC3E}">
        <p14:creationId xmlns:p14="http://schemas.microsoft.com/office/powerpoint/2010/main" val="6533004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Shape 209"/>
          <p:cNvSpPr txBox="1">
            <a:spLocks noGrp="1"/>
          </p:cNvSpPr>
          <p:nvPr>
            <p:ph type="title"/>
          </p:nvPr>
        </p:nvSpPr>
        <p:spPr>
          <a:xfrm>
            <a:off x="369518" y="84466"/>
            <a:ext cx="10851029" cy="1023200"/>
          </a:xfrm>
          <a:prstGeom prst="rect">
            <a:avLst/>
          </a:prstGeom>
          <a:noFill/>
          <a:ln>
            <a:noFill/>
          </a:ln>
        </p:spPr>
        <p:txBody>
          <a:bodyPr lIns="91433" tIns="45700" rIns="91433" bIns="45700" anchor="t" anchorCtr="0">
            <a:noAutofit/>
          </a:bodyPr>
          <a:lstStyle/>
          <a:p>
            <a:pPr indent="-67732">
              <a:spcBef>
                <a:spcPts val="0"/>
              </a:spcBef>
              <a:buClr>
                <a:schemeClr val="dk1"/>
              </a:buClr>
              <a:buSzPct val="29629"/>
            </a:pPr>
            <a:r>
              <a:rPr lang="en-US" sz="3600" dirty="0">
                <a:solidFill>
                  <a:schemeClr val="dk1"/>
                </a:solidFill>
                <a:latin typeface="Garamond" panose="02020404030301010803" pitchFamily="18" charset="0"/>
                <a:ea typeface="Quattrocento"/>
                <a:cs typeface="Quattrocento"/>
                <a:sym typeface="Quattrocento"/>
              </a:rPr>
              <a:t>3 Buildings with 407 Units in Albany, Georgia</a:t>
            </a:r>
            <a:endParaRPr lang="en" sz="3600" dirty="0">
              <a:solidFill>
                <a:schemeClr val="dk1"/>
              </a:solidFill>
              <a:latin typeface="Garamond" panose="02020404030301010803" pitchFamily="18" charset="0"/>
              <a:ea typeface="Quattrocento"/>
              <a:cs typeface="Quattrocento"/>
              <a:sym typeface="Quattrocento"/>
            </a:endParaRPr>
          </a:p>
        </p:txBody>
      </p:sp>
      <p:sp>
        <p:nvSpPr>
          <p:cNvPr id="15" name="TextBox 14">
            <a:extLst>
              <a:ext uri="{FF2B5EF4-FFF2-40B4-BE49-F238E27FC236}">
                <a16:creationId xmlns:a16="http://schemas.microsoft.com/office/drawing/2014/main" id="{33FB2FCE-280B-2C43-93B9-DD8A7A5A3087}"/>
              </a:ext>
            </a:extLst>
          </p:cNvPr>
          <p:cNvSpPr txBox="1"/>
          <p:nvPr/>
        </p:nvSpPr>
        <p:spPr>
          <a:xfrm>
            <a:off x="5356822" y="1264909"/>
            <a:ext cx="5863725" cy="4093428"/>
          </a:xfrm>
          <a:prstGeom prst="rect">
            <a:avLst/>
          </a:prstGeom>
          <a:noFill/>
          <a:scene3d>
            <a:camera prst="orthographicFront"/>
            <a:lightRig rig="threePt" dir="t"/>
          </a:scene3d>
          <a:sp3d>
            <a:bevelT/>
          </a:sp3d>
        </p:spPr>
        <p:txBody>
          <a:bodyPr wrap="square" rtlCol="0">
            <a:spAutoFit/>
          </a:bodyPr>
          <a:lstStyle/>
          <a:p>
            <a:r>
              <a:rPr lang="en-US" sz="2000" b="1" u="sng" dirty="0">
                <a:solidFill>
                  <a:schemeClr val="accent6"/>
                </a:solidFill>
                <a:latin typeface="Times New Roman" panose="02020603050405020304" pitchFamily="18" charset="0"/>
                <a:cs typeface="Times New Roman" panose="02020603050405020304" pitchFamily="18" charset="0"/>
              </a:rPr>
              <a:t>Investment Summary:</a:t>
            </a:r>
          </a:p>
          <a:p>
            <a:r>
              <a:rPr lang="en-US" sz="2000" u="sng" dirty="0">
                <a:solidFill>
                  <a:schemeClr val="accent6"/>
                </a:solidFill>
                <a:latin typeface="Times New Roman" panose="02020603050405020304" pitchFamily="18" charset="0"/>
                <a:cs typeface="Times New Roman" panose="02020603050405020304" pitchFamily="18" charset="0"/>
              </a:rPr>
              <a:t> </a:t>
            </a:r>
          </a:p>
          <a:p>
            <a:pPr marL="285750" indent="-285750">
              <a:spcAft>
                <a:spcPts val="600"/>
              </a:spcAft>
              <a:buFont typeface="Arial" panose="020B0604020202020204" pitchFamily="34" charset="0"/>
              <a:buChar char="•"/>
            </a:pPr>
            <a:r>
              <a:rPr lang="en-US" sz="2000" dirty="0">
                <a:solidFill>
                  <a:schemeClr val="accent6"/>
                </a:solidFill>
                <a:latin typeface="Times New Roman" panose="02020603050405020304" pitchFamily="18" charset="0"/>
                <a:cs typeface="Times New Roman" panose="02020603050405020304" pitchFamily="18" charset="0"/>
              </a:rPr>
              <a:t>Closed: April 2019 </a:t>
            </a:r>
          </a:p>
          <a:p>
            <a:pPr marL="285750" indent="-285750">
              <a:spcAft>
                <a:spcPts val="600"/>
              </a:spcAft>
              <a:buFont typeface="Arial" panose="020B0604020202020204" pitchFamily="34" charset="0"/>
              <a:buChar char="•"/>
            </a:pPr>
            <a:r>
              <a:rPr lang="en-US" sz="2000" dirty="0">
                <a:solidFill>
                  <a:schemeClr val="accent6"/>
                </a:solidFill>
                <a:latin typeface="Times New Roman" panose="02020603050405020304" pitchFamily="18" charset="0"/>
                <a:cs typeface="Times New Roman" panose="02020603050405020304" pitchFamily="18" charset="0"/>
              </a:rPr>
              <a:t>20 units @ </a:t>
            </a:r>
            <a:r>
              <a:rPr lang="en-US" sz="2000" b="1" dirty="0">
                <a:solidFill>
                  <a:schemeClr val="accent6"/>
                </a:solidFill>
                <a:latin typeface="Times New Roman" panose="02020603050405020304" pitchFamily="18" charset="0"/>
                <a:cs typeface="Times New Roman" panose="02020603050405020304" pitchFamily="18" charset="0"/>
              </a:rPr>
              <a:t>$100K </a:t>
            </a:r>
            <a:r>
              <a:rPr lang="en-US" sz="2000" dirty="0">
                <a:solidFill>
                  <a:schemeClr val="accent6"/>
                </a:solidFill>
                <a:latin typeface="Times New Roman" panose="02020603050405020304" pitchFamily="18" charset="0"/>
                <a:cs typeface="Times New Roman" panose="02020603050405020304" pitchFamily="18" charset="0"/>
              </a:rPr>
              <a:t>each</a:t>
            </a:r>
          </a:p>
          <a:p>
            <a:pPr marL="285750" indent="-285750">
              <a:spcAft>
                <a:spcPts val="600"/>
              </a:spcAft>
              <a:buFont typeface="Arial" panose="020B0604020202020204" pitchFamily="34" charset="0"/>
              <a:buChar char="•"/>
            </a:pPr>
            <a:r>
              <a:rPr lang="en-US" sz="2000" dirty="0">
                <a:solidFill>
                  <a:schemeClr val="accent6"/>
                </a:solidFill>
                <a:latin typeface="Times New Roman" panose="02020603050405020304" pitchFamily="18" charset="0"/>
                <a:cs typeface="Times New Roman" panose="02020603050405020304" pitchFamily="18" charset="0"/>
              </a:rPr>
              <a:t>2-3 year stabilization</a:t>
            </a:r>
          </a:p>
          <a:p>
            <a:pPr marL="742950" lvl="1" indent="-285750">
              <a:spcAft>
                <a:spcPts val="600"/>
              </a:spcAft>
              <a:buFont typeface="Arial" panose="020B0604020202020204" pitchFamily="34" charset="0"/>
              <a:buChar char="•"/>
            </a:pPr>
            <a:r>
              <a:rPr lang="en-US" sz="2000" b="1" dirty="0">
                <a:solidFill>
                  <a:schemeClr val="accent6"/>
                </a:solidFill>
                <a:latin typeface="Times New Roman" panose="02020603050405020304" pitchFamily="18" charset="0"/>
                <a:cs typeface="Times New Roman" panose="02020603050405020304" pitchFamily="18" charset="0"/>
              </a:rPr>
              <a:t>10%</a:t>
            </a:r>
            <a:r>
              <a:rPr lang="en-US" sz="2000" dirty="0">
                <a:solidFill>
                  <a:schemeClr val="accent6"/>
                </a:solidFill>
                <a:latin typeface="Times New Roman" panose="02020603050405020304" pitchFamily="18" charset="0"/>
                <a:cs typeface="Times New Roman" panose="02020603050405020304" pitchFamily="18" charset="0"/>
              </a:rPr>
              <a:t> fixed annual return</a:t>
            </a:r>
          </a:p>
          <a:p>
            <a:pPr marL="285750" indent="-285750">
              <a:spcAft>
                <a:spcPts val="600"/>
              </a:spcAft>
              <a:buFont typeface="Arial" panose="020B0604020202020204" pitchFamily="34" charset="0"/>
              <a:buChar char="•"/>
            </a:pPr>
            <a:r>
              <a:rPr lang="en-US" sz="2000" dirty="0">
                <a:solidFill>
                  <a:schemeClr val="accent6"/>
                </a:solidFill>
                <a:latin typeface="Times New Roman" panose="02020603050405020304" pitchFamily="18" charset="0"/>
                <a:cs typeface="Times New Roman" panose="02020603050405020304" pitchFamily="18" charset="0"/>
              </a:rPr>
              <a:t>Post stabilization:</a:t>
            </a:r>
          </a:p>
          <a:p>
            <a:pPr marL="742950" lvl="1" indent="-285750">
              <a:spcAft>
                <a:spcPts val="600"/>
              </a:spcAft>
              <a:buFont typeface="Arial" panose="020B0604020202020204" pitchFamily="34" charset="0"/>
              <a:buChar char="•"/>
            </a:pPr>
            <a:r>
              <a:rPr lang="en-US" sz="2000" dirty="0">
                <a:solidFill>
                  <a:schemeClr val="accent6"/>
                </a:solidFill>
                <a:latin typeface="Times New Roman" panose="02020603050405020304" pitchFamily="18" charset="0"/>
                <a:cs typeface="Times New Roman" panose="02020603050405020304" pitchFamily="18" charset="0"/>
              </a:rPr>
              <a:t>Principal returned</a:t>
            </a:r>
          </a:p>
          <a:p>
            <a:pPr marL="742950" lvl="1" indent="-285750">
              <a:spcAft>
                <a:spcPts val="600"/>
              </a:spcAft>
              <a:buFont typeface="Arial" panose="020B0604020202020204" pitchFamily="34" charset="0"/>
              <a:buChar char="•"/>
            </a:pPr>
            <a:r>
              <a:rPr lang="en-US" sz="2000" dirty="0">
                <a:solidFill>
                  <a:schemeClr val="accent6"/>
                </a:solidFill>
                <a:latin typeface="Times New Roman" panose="02020603050405020304" pitchFamily="18" charset="0"/>
                <a:cs typeface="Times New Roman" panose="02020603050405020304" pitchFamily="18" charset="0"/>
              </a:rPr>
              <a:t>Refi Proceeds: Approx. </a:t>
            </a:r>
            <a:r>
              <a:rPr lang="en-US" sz="2000" b="1" dirty="0">
                <a:solidFill>
                  <a:schemeClr val="accent6"/>
                </a:solidFill>
                <a:latin typeface="Times New Roman" panose="02020603050405020304" pitchFamily="18" charset="0"/>
                <a:cs typeface="Times New Roman" panose="02020603050405020304" pitchFamily="18" charset="0"/>
              </a:rPr>
              <a:t>$15K</a:t>
            </a:r>
          </a:p>
          <a:p>
            <a:pPr marL="742950" lvl="1" indent="-285750">
              <a:spcAft>
                <a:spcPts val="600"/>
              </a:spcAft>
              <a:buFont typeface="Arial" panose="020B0604020202020204" pitchFamily="34" charset="0"/>
              <a:buChar char="•"/>
            </a:pPr>
            <a:r>
              <a:rPr lang="en-US" sz="2000" dirty="0">
                <a:solidFill>
                  <a:schemeClr val="accent6"/>
                </a:solidFill>
                <a:latin typeface="Times New Roman" panose="02020603050405020304" pitchFamily="18" charset="0"/>
                <a:cs typeface="Times New Roman" panose="02020603050405020304" pitchFamily="18" charset="0"/>
              </a:rPr>
              <a:t>1% Equity ownership: Approx. </a:t>
            </a:r>
            <a:r>
              <a:rPr lang="en-US" sz="2000" b="1">
                <a:solidFill>
                  <a:schemeClr val="accent6"/>
                </a:solidFill>
                <a:latin typeface="Times New Roman" panose="02020603050405020304" pitchFamily="18" charset="0"/>
                <a:cs typeface="Times New Roman" panose="02020603050405020304" pitchFamily="18" charset="0"/>
              </a:rPr>
              <a:t>$28.7K </a:t>
            </a:r>
            <a:r>
              <a:rPr lang="en-US" sz="2000" dirty="0">
                <a:solidFill>
                  <a:schemeClr val="accent6"/>
                </a:solidFill>
                <a:latin typeface="Times New Roman" panose="02020603050405020304" pitchFamily="18" charset="0"/>
                <a:cs typeface="Times New Roman" panose="02020603050405020304" pitchFamily="18" charset="0"/>
              </a:rPr>
              <a:t>value</a:t>
            </a:r>
          </a:p>
          <a:p>
            <a:pPr marL="742950" lvl="1" indent="-285750">
              <a:spcAft>
                <a:spcPts val="600"/>
              </a:spcAft>
              <a:buFont typeface="Arial" panose="020B0604020202020204" pitchFamily="34" charset="0"/>
              <a:buChar char="•"/>
            </a:pPr>
            <a:r>
              <a:rPr lang="en-US" sz="2000" dirty="0">
                <a:solidFill>
                  <a:schemeClr val="accent6"/>
                </a:solidFill>
                <a:latin typeface="Times New Roman" panose="02020603050405020304" pitchFamily="18" charset="0"/>
                <a:cs typeface="Times New Roman" panose="02020603050405020304" pitchFamily="18" charset="0"/>
              </a:rPr>
              <a:t>Projected Cashflow: Approx. </a:t>
            </a:r>
            <a:r>
              <a:rPr lang="en-US" sz="2000" b="1" dirty="0">
                <a:solidFill>
                  <a:schemeClr val="accent6"/>
                </a:solidFill>
                <a:latin typeface="Times New Roman" panose="02020603050405020304" pitchFamily="18" charset="0"/>
                <a:cs typeface="Times New Roman" panose="02020603050405020304" pitchFamily="18" charset="0"/>
              </a:rPr>
              <a:t>$2,170/year</a:t>
            </a:r>
          </a:p>
        </p:txBody>
      </p:sp>
      <p:sp>
        <p:nvSpPr>
          <p:cNvPr id="9" name="TextBox 8">
            <a:extLst>
              <a:ext uri="{FF2B5EF4-FFF2-40B4-BE49-F238E27FC236}">
                <a16:creationId xmlns:a16="http://schemas.microsoft.com/office/drawing/2014/main" id="{84151E4A-0459-014E-9E13-B04F741DF835}"/>
              </a:ext>
            </a:extLst>
          </p:cNvPr>
          <p:cNvSpPr txBox="1"/>
          <p:nvPr/>
        </p:nvSpPr>
        <p:spPr>
          <a:xfrm>
            <a:off x="8868427" y="84466"/>
            <a:ext cx="3695178"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**Equity Investor** </a:t>
            </a:r>
          </a:p>
        </p:txBody>
      </p:sp>
      <p:sp>
        <p:nvSpPr>
          <p:cNvPr id="10" name="Rectangle 9">
            <a:extLst>
              <a:ext uri="{FF2B5EF4-FFF2-40B4-BE49-F238E27FC236}">
                <a16:creationId xmlns:a16="http://schemas.microsoft.com/office/drawing/2014/main" id="{9F3DFABB-2E61-4FFB-99DC-3D32C9011AB0}"/>
              </a:ext>
            </a:extLst>
          </p:cNvPr>
          <p:cNvSpPr/>
          <p:nvPr/>
        </p:nvSpPr>
        <p:spPr>
          <a:xfrm>
            <a:off x="-9339" y="0"/>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latin typeface="Times New Roman" panose="02020603050405020304" pitchFamily="18" charset="0"/>
              </a:rPr>
              <a:t>Equity Investor: Westwind – Albany, GA</a:t>
            </a:r>
          </a:p>
        </p:txBody>
      </p:sp>
      <p:pic>
        <p:nvPicPr>
          <p:cNvPr id="2" name="Picture 1">
            <a:extLst>
              <a:ext uri="{FF2B5EF4-FFF2-40B4-BE49-F238E27FC236}">
                <a16:creationId xmlns:a16="http://schemas.microsoft.com/office/drawing/2014/main" id="{C0E06FF0-F51D-4B49-A6C9-7CA33F5E0356}"/>
              </a:ext>
            </a:extLst>
          </p:cNvPr>
          <p:cNvPicPr>
            <a:picLocks noChangeAspect="1"/>
          </p:cNvPicPr>
          <p:nvPr/>
        </p:nvPicPr>
        <p:blipFill>
          <a:blip r:embed="rId3"/>
          <a:stretch>
            <a:fillRect/>
          </a:stretch>
        </p:blipFill>
        <p:spPr>
          <a:xfrm>
            <a:off x="7251" y="882375"/>
            <a:ext cx="4331105" cy="5518425"/>
          </a:xfrm>
          <a:prstGeom prst="rect">
            <a:avLst/>
          </a:prstGeom>
        </p:spPr>
      </p:pic>
    </p:spTree>
    <p:extLst>
      <p:ext uri="{BB962C8B-B14F-4D97-AF65-F5344CB8AC3E}">
        <p14:creationId xmlns:p14="http://schemas.microsoft.com/office/powerpoint/2010/main" val="868208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6E4D4BC-EDDC-4196-B8CC-15237427CEE1}"/>
              </a:ext>
            </a:extLst>
          </p:cNvPr>
          <p:cNvGrpSpPr/>
          <p:nvPr/>
        </p:nvGrpSpPr>
        <p:grpSpPr>
          <a:xfrm>
            <a:off x="5546267" y="985119"/>
            <a:ext cx="6419335" cy="3454801"/>
            <a:chOff x="5956964" y="1745277"/>
            <a:chExt cx="6477092" cy="3402046"/>
          </a:xfrm>
        </p:grpSpPr>
        <p:sp>
          <p:nvSpPr>
            <p:cNvPr id="15" name="Rectangle 14">
              <a:extLst>
                <a:ext uri="{FF2B5EF4-FFF2-40B4-BE49-F238E27FC236}">
                  <a16:creationId xmlns:a16="http://schemas.microsoft.com/office/drawing/2014/main" id="{B94EAE7A-99B7-4E63-93E5-5586015B00C9}"/>
                </a:ext>
              </a:extLst>
            </p:cNvPr>
            <p:cNvSpPr/>
            <p:nvPr/>
          </p:nvSpPr>
          <p:spPr>
            <a:xfrm>
              <a:off x="5956964" y="1745277"/>
              <a:ext cx="6477092" cy="3402046"/>
            </a:xfrm>
            <a:prstGeom prst="rect">
              <a:avLst/>
            </a:prstGeom>
            <a:solidFill>
              <a:schemeClr val="accent5">
                <a:lumMod val="90000"/>
                <a:alpha val="90000"/>
              </a:schemeClr>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17" name="Rectangle 16">
              <a:extLst>
                <a:ext uri="{FF2B5EF4-FFF2-40B4-BE49-F238E27FC236}">
                  <a16:creationId xmlns:a16="http://schemas.microsoft.com/office/drawing/2014/main" id="{9B524504-2BF7-4264-9B16-2BA8EC76BB7D}"/>
                </a:ext>
              </a:extLst>
            </p:cNvPr>
            <p:cNvSpPr/>
            <p:nvPr/>
          </p:nvSpPr>
          <p:spPr>
            <a:xfrm>
              <a:off x="9010780" y="2011854"/>
              <a:ext cx="184731" cy="707886"/>
            </a:xfrm>
            <a:prstGeom prst="rect">
              <a:avLst/>
            </a:prstGeom>
          </p:spPr>
          <p:txBody>
            <a:bodyPr wrap="none">
              <a:spAutoFit/>
            </a:bodyPr>
            <a:lstStyle/>
            <a:p>
              <a:pPr algn="ctr"/>
              <a:endParaRPr lang="en-US" sz="4000" dirty="0">
                <a:solidFill>
                  <a:schemeClr val="bg1"/>
                </a:solidFill>
                <a:latin typeface="Times New Roman" panose="02020603050405020304" pitchFamily="18" charset="0"/>
                <a:cs typeface="Times New Roman" panose="02020603050405020304" pitchFamily="18" charset="0"/>
              </a:endParaRPr>
            </a:p>
          </p:txBody>
        </p:sp>
      </p:grpSp>
      <p:sp>
        <p:nvSpPr>
          <p:cNvPr id="2" name="Title 1"/>
          <p:cNvSpPr>
            <a:spLocks noGrp="1"/>
          </p:cNvSpPr>
          <p:nvPr>
            <p:ph type="title"/>
          </p:nvPr>
        </p:nvSpPr>
        <p:spPr>
          <a:xfrm>
            <a:off x="574648" y="233571"/>
            <a:ext cx="8349511" cy="702546"/>
          </a:xfrm>
        </p:spPr>
        <p:txBody>
          <a:bodyPr>
            <a:noAutofit/>
          </a:bodyPr>
          <a:lstStyle/>
          <a:p>
            <a:r>
              <a:rPr lang="en-US" sz="5400" b="1" dirty="0">
                <a:solidFill>
                  <a:schemeClr val="accent6"/>
                </a:solidFill>
                <a:latin typeface="Times New Roman" panose="02020603050405020304" pitchFamily="18" charset="0"/>
                <a:ea typeface="Century Gothic" charset="0"/>
                <a:cs typeface="Times New Roman" panose="02020603050405020304" pitchFamily="18" charset="0"/>
              </a:rPr>
              <a:t>Who Is Josh Cantwell?</a:t>
            </a:r>
          </a:p>
        </p:txBody>
      </p:sp>
      <p:sp>
        <p:nvSpPr>
          <p:cNvPr id="3" name="Content Placeholder 2"/>
          <p:cNvSpPr>
            <a:spLocks noGrp="1"/>
          </p:cNvSpPr>
          <p:nvPr>
            <p:ph idx="1"/>
          </p:nvPr>
        </p:nvSpPr>
        <p:spPr>
          <a:xfrm>
            <a:off x="5595467" y="1076665"/>
            <a:ext cx="6210454" cy="3363255"/>
          </a:xfrm>
        </p:spPr>
        <p:txBody>
          <a:bodyPr>
            <a:normAutofit fontScale="92500"/>
          </a:bodyPr>
          <a:lstStyle/>
          <a:p>
            <a:pPr lvl="1"/>
            <a:r>
              <a:rPr lang="en-US" dirty="0">
                <a:solidFill>
                  <a:schemeClr val="accent6"/>
                </a:solidFill>
                <a:latin typeface="+mn-lt"/>
                <a:ea typeface="Times New Roman" charset="0"/>
                <a:cs typeface="Times New Roman" charset="0"/>
              </a:rPr>
              <a:t>Father of </a:t>
            </a:r>
            <a:r>
              <a:rPr lang="en-US" b="1" dirty="0">
                <a:solidFill>
                  <a:schemeClr val="accent6"/>
                </a:solidFill>
                <a:latin typeface="+mn-lt"/>
                <a:ea typeface="Times New Roman" charset="0"/>
                <a:cs typeface="Times New Roman" charset="0"/>
              </a:rPr>
              <a:t>3: </a:t>
            </a:r>
            <a:r>
              <a:rPr lang="en-US" dirty="0">
                <a:solidFill>
                  <a:schemeClr val="accent6"/>
                </a:solidFill>
                <a:latin typeface="+mn-lt"/>
                <a:ea typeface="Times New Roman" charset="0"/>
                <a:cs typeface="Times New Roman" charset="0"/>
              </a:rPr>
              <a:t>Guiliana, Alessandra, &amp; Dominic</a:t>
            </a:r>
            <a:endParaRPr lang="en-US" b="1" dirty="0">
              <a:solidFill>
                <a:schemeClr val="accent6"/>
              </a:solidFill>
              <a:latin typeface="+mn-lt"/>
              <a:ea typeface="Times New Roman" charset="0"/>
              <a:cs typeface="Times New Roman" charset="0"/>
            </a:endParaRPr>
          </a:p>
          <a:p>
            <a:pPr lvl="1"/>
            <a:r>
              <a:rPr lang="en-US" dirty="0">
                <a:solidFill>
                  <a:schemeClr val="accent6"/>
                </a:solidFill>
                <a:latin typeface="+mn-lt"/>
                <a:ea typeface="Times New Roman" charset="0"/>
                <a:cs typeface="Times New Roman" charset="0"/>
              </a:rPr>
              <a:t>Husband to Lisa for </a:t>
            </a:r>
            <a:r>
              <a:rPr lang="en-US" b="1" dirty="0">
                <a:solidFill>
                  <a:schemeClr val="accent6"/>
                </a:solidFill>
                <a:latin typeface="+mn-lt"/>
                <a:ea typeface="Times New Roman" charset="0"/>
                <a:cs typeface="Times New Roman" charset="0"/>
              </a:rPr>
              <a:t>12+</a:t>
            </a:r>
            <a:r>
              <a:rPr lang="en-US" dirty="0">
                <a:solidFill>
                  <a:schemeClr val="accent6"/>
                </a:solidFill>
                <a:latin typeface="+mn-lt"/>
                <a:ea typeface="Times New Roman" charset="0"/>
                <a:cs typeface="Times New Roman" charset="0"/>
              </a:rPr>
              <a:t> years</a:t>
            </a:r>
          </a:p>
          <a:p>
            <a:pPr lvl="1"/>
            <a:r>
              <a:rPr lang="en-US" dirty="0">
                <a:solidFill>
                  <a:schemeClr val="accent6"/>
                </a:solidFill>
                <a:latin typeface="+mn-lt"/>
                <a:ea typeface="Times New Roman" charset="0"/>
                <a:cs typeface="Times New Roman" charset="0"/>
              </a:rPr>
              <a:t>Volleyball, Football and Basketball </a:t>
            </a:r>
            <a:r>
              <a:rPr lang="en-US" b="1" dirty="0">
                <a:solidFill>
                  <a:schemeClr val="accent6"/>
                </a:solidFill>
                <a:latin typeface="+mn-lt"/>
                <a:ea typeface="Times New Roman" charset="0"/>
                <a:cs typeface="Times New Roman" charset="0"/>
              </a:rPr>
              <a:t>Coach</a:t>
            </a:r>
          </a:p>
          <a:p>
            <a:pPr lvl="1"/>
            <a:r>
              <a:rPr lang="en-US" dirty="0">
                <a:solidFill>
                  <a:schemeClr val="accent6"/>
                </a:solidFill>
                <a:latin typeface="+mn-lt"/>
                <a:ea typeface="Times New Roman" charset="0"/>
                <a:cs typeface="Times New Roman" charset="0"/>
              </a:rPr>
              <a:t>Interests: Golf, fantasy football</a:t>
            </a:r>
          </a:p>
          <a:p>
            <a:pPr lvl="1"/>
            <a:r>
              <a:rPr lang="en-US" b="1" dirty="0">
                <a:solidFill>
                  <a:schemeClr val="accent6"/>
                </a:solidFill>
                <a:latin typeface="+mn-lt"/>
                <a:ea typeface="Times New Roman" charset="0"/>
                <a:cs typeface="Times New Roman" charset="0"/>
              </a:rPr>
              <a:t>Pancreatic Cancer Survivor </a:t>
            </a:r>
          </a:p>
          <a:p>
            <a:pPr lvl="1"/>
            <a:r>
              <a:rPr lang="en-US" dirty="0">
                <a:solidFill>
                  <a:schemeClr val="accent6"/>
                </a:solidFill>
                <a:latin typeface="+mn-lt"/>
                <a:ea typeface="Times New Roman" charset="0"/>
                <a:cs typeface="Times New Roman" charset="0"/>
              </a:rPr>
              <a:t>Personally raised &amp; manage </a:t>
            </a:r>
            <a:r>
              <a:rPr lang="en-US" b="1" dirty="0">
                <a:solidFill>
                  <a:schemeClr val="accent6"/>
                </a:solidFill>
                <a:latin typeface="+mn-lt"/>
                <a:ea typeface="Times New Roman" charset="0"/>
                <a:cs typeface="Times New Roman" charset="0"/>
              </a:rPr>
              <a:t>$35M </a:t>
            </a:r>
            <a:r>
              <a:rPr lang="en-US" dirty="0">
                <a:solidFill>
                  <a:schemeClr val="accent6"/>
                </a:solidFill>
                <a:latin typeface="+mn-lt"/>
                <a:ea typeface="Times New Roman" charset="0"/>
                <a:cs typeface="Times New Roman" charset="0"/>
              </a:rPr>
              <a:t>in private money </a:t>
            </a:r>
          </a:p>
          <a:p>
            <a:pPr lvl="1"/>
            <a:r>
              <a:rPr lang="en-US" b="1" dirty="0">
                <a:solidFill>
                  <a:schemeClr val="accent6"/>
                </a:solidFill>
                <a:latin typeface="+mn-lt"/>
                <a:ea typeface="Times New Roman" charset="0"/>
                <a:cs typeface="Times New Roman" charset="0"/>
              </a:rPr>
              <a:t>$200M+ </a:t>
            </a:r>
            <a:r>
              <a:rPr lang="en-US" dirty="0">
                <a:solidFill>
                  <a:schemeClr val="accent6"/>
                </a:solidFill>
                <a:latin typeface="+mn-lt"/>
                <a:ea typeface="Times New Roman" charset="0"/>
                <a:cs typeface="Times New Roman" charset="0"/>
              </a:rPr>
              <a:t>portfolio of Private Lender Loans, Single and Multi-Family Rentals &amp; Apartments </a:t>
            </a:r>
          </a:p>
          <a:p>
            <a:pPr marL="0" indent="0">
              <a:buNone/>
            </a:pPr>
            <a:endParaRPr lang="en-US" dirty="0"/>
          </a:p>
        </p:txBody>
      </p:sp>
      <p:pic>
        <p:nvPicPr>
          <p:cNvPr id="5" name="Picture 4">
            <a:extLst>
              <a:ext uri="{FF2B5EF4-FFF2-40B4-BE49-F238E27FC236}">
                <a16:creationId xmlns:a16="http://schemas.microsoft.com/office/drawing/2014/main" id="{57C97FB0-52B3-4145-8BF1-2F782C27B1D1}"/>
              </a:ext>
            </a:extLst>
          </p:cNvPr>
          <p:cNvPicPr>
            <a:picLocks noChangeAspect="1"/>
          </p:cNvPicPr>
          <p:nvPr/>
        </p:nvPicPr>
        <p:blipFill>
          <a:blip r:embed="rId3"/>
          <a:stretch>
            <a:fillRect/>
          </a:stretch>
        </p:blipFill>
        <p:spPr>
          <a:xfrm>
            <a:off x="5440589" y="4581535"/>
            <a:ext cx="1227153" cy="1636204"/>
          </a:xfrm>
          <a:prstGeom prst="rect">
            <a:avLst/>
          </a:prstGeom>
        </p:spPr>
      </p:pic>
      <p:pic>
        <p:nvPicPr>
          <p:cNvPr id="6" name="Picture 5">
            <a:extLst>
              <a:ext uri="{FF2B5EF4-FFF2-40B4-BE49-F238E27FC236}">
                <a16:creationId xmlns:a16="http://schemas.microsoft.com/office/drawing/2014/main" id="{2544AAC0-912D-4543-BC47-489F9C4D071D}"/>
              </a:ext>
            </a:extLst>
          </p:cNvPr>
          <p:cNvPicPr>
            <a:picLocks noChangeAspect="1"/>
          </p:cNvPicPr>
          <p:nvPr/>
        </p:nvPicPr>
        <p:blipFill>
          <a:blip r:embed="rId4"/>
          <a:stretch>
            <a:fillRect/>
          </a:stretch>
        </p:blipFill>
        <p:spPr>
          <a:xfrm>
            <a:off x="8109648" y="4543435"/>
            <a:ext cx="1227153" cy="1636204"/>
          </a:xfrm>
          <a:prstGeom prst="rect">
            <a:avLst/>
          </a:prstGeom>
        </p:spPr>
      </p:pic>
      <p:pic>
        <p:nvPicPr>
          <p:cNvPr id="7" name="Picture 6">
            <a:extLst>
              <a:ext uri="{FF2B5EF4-FFF2-40B4-BE49-F238E27FC236}">
                <a16:creationId xmlns:a16="http://schemas.microsoft.com/office/drawing/2014/main" id="{0BA84273-CF6E-7D4B-8815-9DBAB9D6AC1E}"/>
              </a:ext>
            </a:extLst>
          </p:cNvPr>
          <p:cNvPicPr>
            <a:picLocks noChangeAspect="1"/>
          </p:cNvPicPr>
          <p:nvPr/>
        </p:nvPicPr>
        <p:blipFill>
          <a:blip r:embed="rId5"/>
          <a:stretch>
            <a:fillRect/>
          </a:stretch>
        </p:blipFill>
        <p:spPr>
          <a:xfrm>
            <a:off x="647902" y="1202636"/>
            <a:ext cx="2371782" cy="2846763"/>
          </a:xfrm>
          <a:prstGeom prst="rect">
            <a:avLst/>
          </a:prstGeom>
        </p:spPr>
      </p:pic>
      <p:pic>
        <p:nvPicPr>
          <p:cNvPr id="14" name="Picture 13">
            <a:extLst>
              <a:ext uri="{FF2B5EF4-FFF2-40B4-BE49-F238E27FC236}">
                <a16:creationId xmlns:a16="http://schemas.microsoft.com/office/drawing/2014/main" id="{F95B29EB-B445-DB46-BDC2-56646E18525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4166"/>
          <a:stretch/>
        </p:blipFill>
        <p:spPr>
          <a:xfrm>
            <a:off x="3174486" y="1148381"/>
            <a:ext cx="2371781" cy="2714371"/>
          </a:xfrm>
          <a:prstGeom prst="rect">
            <a:avLst/>
          </a:prstGeom>
          <a:ln>
            <a:noFill/>
          </a:ln>
          <a:effectLst>
            <a:softEdge rad="112500"/>
          </a:effectLst>
        </p:spPr>
      </p:pic>
      <p:pic>
        <p:nvPicPr>
          <p:cNvPr id="8" name="Picture 7">
            <a:extLst>
              <a:ext uri="{FF2B5EF4-FFF2-40B4-BE49-F238E27FC236}">
                <a16:creationId xmlns:a16="http://schemas.microsoft.com/office/drawing/2014/main" id="{96BB84F8-6F15-1A4F-A8C7-783A091F1A20}"/>
              </a:ext>
            </a:extLst>
          </p:cNvPr>
          <p:cNvPicPr>
            <a:picLocks noChangeAspect="1"/>
          </p:cNvPicPr>
          <p:nvPr/>
        </p:nvPicPr>
        <p:blipFill>
          <a:blip r:embed="rId7"/>
          <a:stretch>
            <a:fillRect/>
          </a:stretch>
        </p:blipFill>
        <p:spPr>
          <a:xfrm>
            <a:off x="6827423" y="4562487"/>
            <a:ext cx="1088210" cy="1636204"/>
          </a:xfrm>
          <a:prstGeom prst="rect">
            <a:avLst/>
          </a:prstGeom>
        </p:spPr>
      </p:pic>
      <p:pic>
        <p:nvPicPr>
          <p:cNvPr id="9" name="Picture 8">
            <a:extLst>
              <a:ext uri="{FF2B5EF4-FFF2-40B4-BE49-F238E27FC236}">
                <a16:creationId xmlns:a16="http://schemas.microsoft.com/office/drawing/2014/main" id="{2893B3BA-57FE-D648-B9F9-7ACCD770715E}"/>
              </a:ext>
            </a:extLst>
          </p:cNvPr>
          <p:cNvPicPr>
            <a:picLocks noChangeAspect="1"/>
          </p:cNvPicPr>
          <p:nvPr/>
        </p:nvPicPr>
        <p:blipFill>
          <a:blip r:embed="rId8"/>
          <a:stretch>
            <a:fillRect/>
          </a:stretch>
        </p:blipFill>
        <p:spPr>
          <a:xfrm>
            <a:off x="3463675" y="3970599"/>
            <a:ext cx="1807076" cy="2275880"/>
          </a:xfrm>
          <a:prstGeom prst="rect">
            <a:avLst/>
          </a:prstGeom>
        </p:spPr>
      </p:pic>
      <p:pic>
        <p:nvPicPr>
          <p:cNvPr id="10" name="Picture 9">
            <a:extLst>
              <a:ext uri="{FF2B5EF4-FFF2-40B4-BE49-F238E27FC236}">
                <a16:creationId xmlns:a16="http://schemas.microsoft.com/office/drawing/2014/main" id="{4FAE56FB-FD1B-3549-ADB7-7041DA528F8F}"/>
              </a:ext>
            </a:extLst>
          </p:cNvPr>
          <p:cNvPicPr>
            <a:picLocks noChangeAspect="1"/>
          </p:cNvPicPr>
          <p:nvPr/>
        </p:nvPicPr>
        <p:blipFill>
          <a:blip r:embed="rId9"/>
          <a:stretch>
            <a:fillRect/>
          </a:stretch>
        </p:blipFill>
        <p:spPr>
          <a:xfrm>
            <a:off x="9522184" y="4543435"/>
            <a:ext cx="2574566" cy="1636204"/>
          </a:xfrm>
          <a:prstGeom prst="rect">
            <a:avLst/>
          </a:prstGeom>
        </p:spPr>
      </p:pic>
      <p:pic>
        <p:nvPicPr>
          <p:cNvPr id="11" name="Picture 10">
            <a:extLst>
              <a:ext uri="{FF2B5EF4-FFF2-40B4-BE49-F238E27FC236}">
                <a16:creationId xmlns:a16="http://schemas.microsoft.com/office/drawing/2014/main" id="{7C659C80-0FC0-314A-B4E5-A8A8B5D0429F}"/>
              </a:ext>
            </a:extLst>
          </p:cNvPr>
          <p:cNvPicPr>
            <a:picLocks noChangeAspect="1"/>
          </p:cNvPicPr>
          <p:nvPr/>
        </p:nvPicPr>
        <p:blipFill>
          <a:blip r:embed="rId10"/>
          <a:stretch>
            <a:fillRect/>
          </a:stretch>
        </p:blipFill>
        <p:spPr>
          <a:xfrm>
            <a:off x="270897" y="4230829"/>
            <a:ext cx="2943854" cy="1967662"/>
          </a:xfrm>
          <a:prstGeom prst="rect">
            <a:avLst/>
          </a:prstGeom>
        </p:spPr>
      </p:pic>
      <p:sp>
        <p:nvSpPr>
          <p:cNvPr id="12" name="Rectangle 11">
            <a:extLst>
              <a:ext uri="{FF2B5EF4-FFF2-40B4-BE49-F238E27FC236}">
                <a16:creationId xmlns:a16="http://schemas.microsoft.com/office/drawing/2014/main" id="{B7C8138A-368F-4EAC-BD5F-C1F193BD581D}"/>
              </a:ext>
            </a:extLst>
          </p:cNvPr>
          <p:cNvSpPr/>
          <p:nvPr/>
        </p:nvSpPr>
        <p:spPr>
          <a:xfrm>
            <a:off x="-18678" y="6338169"/>
            <a:ext cx="12210678" cy="139137"/>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Tree>
    <p:extLst>
      <p:ext uri="{BB962C8B-B14F-4D97-AF65-F5344CB8AC3E}">
        <p14:creationId xmlns:p14="http://schemas.microsoft.com/office/powerpoint/2010/main" val="2811365937"/>
      </p:ext>
    </p:extLst>
  </p:cSld>
  <p:clrMapOvr>
    <a:masterClrMapping/>
  </p:clrMapOvr>
  <p:transition spd="med">
    <p:wipe dir="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Shape 209"/>
          <p:cNvSpPr txBox="1">
            <a:spLocks noGrp="1"/>
          </p:cNvSpPr>
          <p:nvPr>
            <p:ph type="title"/>
          </p:nvPr>
        </p:nvSpPr>
        <p:spPr>
          <a:xfrm>
            <a:off x="5888403" y="1061784"/>
            <a:ext cx="6312936" cy="1032510"/>
          </a:xfrm>
          <a:prstGeom prst="rect">
            <a:avLst/>
          </a:prstGeom>
          <a:noFill/>
          <a:ln>
            <a:noFill/>
          </a:ln>
        </p:spPr>
        <p:txBody>
          <a:bodyPr lIns="91433" tIns="45700" rIns="91433" bIns="45700" anchor="t" anchorCtr="0">
            <a:noAutofit/>
          </a:bodyPr>
          <a:lstStyle/>
          <a:p>
            <a:pPr indent="-67732">
              <a:spcBef>
                <a:spcPts val="0"/>
              </a:spcBef>
              <a:buClr>
                <a:schemeClr val="dk1"/>
              </a:buClr>
              <a:buSzPct val="29629"/>
            </a:pPr>
            <a:r>
              <a:rPr lang="en-US" sz="2800" b="1" dirty="0">
                <a:solidFill>
                  <a:schemeClr val="dk1"/>
                </a:solidFill>
                <a:latin typeface="Times New Roman" panose="02020603050405020304" pitchFamily="18" charset="0"/>
                <a:ea typeface="Quattrocento"/>
                <a:cs typeface="Times New Roman" panose="02020603050405020304" pitchFamily="18" charset="0"/>
                <a:sym typeface="Quattrocento"/>
              </a:rPr>
              <a:t>8 Buildings with 164 Units</a:t>
            </a:r>
            <a:endParaRPr lang="en" sz="2800" b="1" dirty="0">
              <a:solidFill>
                <a:schemeClr val="dk1"/>
              </a:solidFill>
              <a:latin typeface="Times New Roman" panose="02020603050405020304" pitchFamily="18" charset="0"/>
              <a:ea typeface="Quattrocento"/>
              <a:cs typeface="Times New Roman" panose="02020603050405020304" pitchFamily="18" charset="0"/>
              <a:sym typeface="Quattrocento"/>
            </a:endParaRPr>
          </a:p>
        </p:txBody>
      </p:sp>
      <p:cxnSp>
        <p:nvCxnSpPr>
          <p:cNvPr id="4" name="Straight Connector 3"/>
          <p:cNvCxnSpPr/>
          <p:nvPr/>
        </p:nvCxnSpPr>
        <p:spPr>
          <a:xfrm flipV="1">
            <a:off x="6613739" y="6602219"/>
            <a:ext cx="2986991" cy="9237"/>
          </a:xfrm>
          <a:prstGeom prst="line">
            <a:avLst/>
          </a:prstGeom>
          <a:ln w="12700">
            <a:solidFill>
              <a:schemeClr val="accent1"/>
            </a:solidFill>
          </a:ln>
        </p:spPr>
        <p:style>
          <a:lnRef idx="1">
            <a:schemeClr val="dk1"/>
          </a:lnRef>
          <a:fillRef idx="0">
            <a:schemeClr val="dk1"/>
          </a:fillRef>
          <a:effectRef idx="0">
            <a:schemeClr val="dk1"/>
          </a:effectRef>
          <a:fontRef idx="minor">
            <a:schemeClr val="tx1"/>
          </a:fontRef>
        </p:style>
      </p:cxnSp>
      <p:sp>
        <p:nvSpPr>
          <p:cNvPr id="3" name="Rectangle 2">
            <a:extLst>
              <a:ext uri="{FF2B5EF4-FFF2-40B4-BE49-F238E27FC236}">
                <a16:creationId xmlns:a16="http://schemas.microsoft.com/office/drawing/2014/main" id="{7731BE3C-3B60-624F-933C-2ACD762C3EDA}"/>
              </a:ext>
            </a:extLst>
          </p:cNvPr>
          <p:cNvSpPr/>
          <p:nvPr/>
        </p:nvSpPr>
        <p:spPr>
          <a:xfrm>
            <a:off x="5795079" y="1683023"/>
            <a:ext cx="6633411" cy="5047536"/>
          </a:xfrm>
          <a:prstGeom prst="rect">
            <a:avLst/>
          </a:prstGeom>
        </p:spPr>
        <p:txBody>
          <a:bodyPr wrap="square">
            <a:spAutoFit/>
          </a:bodyPr>
          <a:lstStyle/>
          <a:p>
            <a:r>
              <a:rPr lang="en-US" b="1" u="sng" dirty="0">
                <a:solidFill>
                  <a:schemeClr val="accent6"/>
                </a:solidFill>
                <a:latin typeface="Times New Roman" panose="02020603050405020304" pitchFamily="18" charset="0"/>
              </a:rPr>
              <a:t>Executive Summary:</a:t>
            </a:r>
            <a:br>
              <a:rPr lang="en-US" dirty="0">
                <a:solidFill>
                  <a:schemeClr val="accent6"/>
                </a:solidFill>
                <a:latin typeface="Times New Roman" panose="02020603050405020304" pitchFamily="18" charset="0"/>
              </a:rPr>
            </a:br>
            <a:br>
              <a:rPr lang="en-US" dirty="0">
                <a:solidFill>
                  <a:schemeClr val="accent6"/>
                </a:solidFill>
                <a:latin typeface="Times New Roman" panose="02020603050405020304" pitchFamily="18" charset="0"/>
              </a:rPr>
            </a:br>
            <a:r>
              <a:rPr lang="en-US" dirty="0">
                <a:solidFill>
                  <a:schemeClr val="accent6"/>
                </a:solidFill>
                <a:latin typeface="Times New Roman" panose="02020603050405020304" pitchFamily="18" charset="0"/>
              </a:rPr>
              <a:t>Purchase Price…	$9.2M</a:t>
            </a:r>
            <a:br>
              <a:rPr lang="en-US" dirty="0">
                <a:solidFill>
                  <a:schemeClr val="accent6"/>
                </a:solidFill>
                <a:latin typeface="Times New Roman" panose="02020603050405020304" pitchFamily="18" charset="0"/>
              </a:rPr>
            </a:br>
            <a:r>
              <a:rPr lang="en-US" dirty="0">
                <a:solidFill>
                  <a:schemeClr val="accent6"/>
                </a:solidFill>
                <a:latin typeface="Times New Roman" panose="02020603050405020304" pitchFamily="18" charset="0"/>
              </a:rPr>
              <a:t>Improvements…	$410k</a:t>
            </a:r>
            <a:br>
              <a:rPr lang="en-US" dirty="0">
                <a:solidFill>
                  <a:schemeClr val="accent6"/>
                </a:solidFill>
                <a:latin typeface="Times New Roman" panose="02020603050405020304" pitchFamily="18" charset="0"/>
              </a:rPr>
            </a:br>
            <a:r>
              <a:rPr lang="en-US" dirty="0">
                <a:solidFill>
                  <a:schemeClr val="accent6"/>
                </a:solidFill>
                <a:latin typeface="Times New Roman" panose="02020603050405020304" pitchFamily="18" charset="0"/>
              </a:rPr>
              <a:t>Soft Costs…	$260k</a:t>
            </a:r>
            <a:br>
              <a:rPr lang="en-US" b="1" dirty="0">
                <a:solidFill>
                  <a:schemeClr val="accent6"/>
                </a:solidFill>
                <a:latin typeface="Times New Roman" panose="02020603050405020304" pitchFamily="18" charset="0"/>
              </a:rPr>
            </a:br>
            <a:r>
              <a:rPr lang="en-US" b="1" dirty="0">
                <a:solidFill>
                  <a:schemeClr val="accent6"/>
                </a:solidFill>
                <a:latin typeface="Times New Roman" panose="02020603050405020304" pitchFamily="18" charset="0"/>
              </a:rPr>
              <a:t>All In…		$9.86M</a:t>
            </a:r>
          </a:p>
          <a:p>
            <a:r>
              <a:rPr lang="en-US" b="1" dirty="0">
                <a:solidFill>
                  <a:schemeClr val="accent6"/>
                </a:solidFill>
                <a:latin typeface="Times New Roman" panose="02020603050405020304" pitchFamily="18" charset="0"/>
              </a:rPr>
              <a:t>Current NOI…	$803k	</a:t>
            </a:r>
            <a:br>
              <a:rPr lang="en-US" b="1" dirty="0">
                <a:solidFill>
                  <a:schemeClr val="accent6"/>
                </a:solidFill>
                <a:latin typeface="Times New Roman" panose="02020603050405020304" pitchFamily="18" charset="0"/>
              </a:rPr>
            </a:br>
            <a:br>
              <a:rPr lang="en-US" b="1" dirty="0">
                <a:solidFill>
                  <a:schemeClr val="accent6"/>
                </a:solidFill>
                <a:latin typeface="Times New Roman" panose="02020603050405020304" pitchFamily="18" charset="0"/>
              </a:rPr>
            </a:br>
            <a:r>
              <a:rPr lang="en-US" b="1" dirty="0">
                <a:solidFill>
                  <a:schemeClr val="accent6"/>
                </a:solidFill>
                <a:latin typeface="Times New Roman" panose="02020603050405020304" pitchFamily="18" charset="0"/>
              </a:rPr>
              <a:t>Stabilized NOI…	$924k </a:t>
            </a:r>
            <a:r>
              <a:rPr lang="en-US" b="1" dirty="0">
                <a:solidFill>
                  <a:schemeClr val="tx2"/>
                </a:solidFill>
                <a:latin typeface="Times New Roman" panose="02020603050405020304" pitchFamily="18" charset="0"/>
              </a:rPr>
              <a:t>(divide by .065 = CAP RATE</a:t>
            </a:r>
            <a:r>
              <a:rPr lang="en-US" b="1" dirty="0">
                <a:solidFill>
                  <a:schemeClr val="accent6"/>
                </a:solidFill>
                <a:latin typeface="Times New Roman" panose="02020603050405020304" pitchFamily="18" charset="0"/>
              </a:rPr>
              <a:t>)</a:t>
            </a:r>
            <a:br>
              <a:rPr lang="en-US" b="1" dirty="0">
                <a:solidFill>
                  <a:schemeClr val="accent6"/>
                </a:solidFill>
                <a:latin typeface="Times New Roman" panose="02020603050405020304" pitchFamily="18" charset="0"/>
              </a:rPr>
            </a:br>
            <a:endParaRPr lang="en-US" b="1" dirty="0">
              <a:solidFill>
                <a:schemeClr val="accent6"/>
              </a:solidFill>
              <a:latin typeface="Times New Roman" panose="02020603050405020304" pitchFamily="18" charset="0"/>
            </a:endParaRPr>
          </a:p>
          <a:p>
            <a:r>
              <a:rPr lang="en-US" dirty="0">
                <a:solidFill>
                  <a:schemeClr val="accent6"/>
                </a:solidFill>
                <a:latin typeface="Times New Roman" panose="02020603050405020304" pitchFamily="18" charset="0"/>
              </a:rPr>
              <a:t>Stabilized Cap…	</a:t>
            </a:r>
            <a:r>
              <a:rPr lang="en-US" dirty="0">
                <a:solidFill>
                  <a:schemeClr val="tx2"/>
                </a:solidFill>
                <a:latin typeface="Times New Roman" panose="02020603050405020304" pitchFamily="18" charset="0"/>
              </a:rPr>
              <a:t>9.4%</a:t>
            </a:r>
            <a:br>
              <a:rPr lang="en-US" dirty="0">
                <a:solidFill>
                  <a:schemeClr val="accent6"/>
                </a:solidFill>
                <a:latin typeface="Times New Roman" panose="02020603050405020304" pitchFamily="18" charset="0"/>
              </a:rPr>
            </a:br>
            <a:r>
              <a:rPr lang="en-US" dirty="0">
                <a:solidFill>
                  <a:schemeClr val="accent6"/>
                </a:solidFill>
                <a:latin typeface="Times New Roman" panose="02020603050405020304" pitchFamily="18" charset="0"/>
              </a:rPr>
              <a:t>Stabilized Value…	$14.23M </a:t>
            </a:r>
            <a:r>
              <a:rPr lang="en-US" dirty="0">
                <a:solidFill>
                  <a:schemeClr val="tx2"/>
                </a:solidFill>
                <a:latin typeface="Times New Roman" panose="02020603050405020304" pitchFamily="18" charset="0"/>
              </a:rPr>
              <a:t>(75% perm loan) </a:t>
            </a:r>
            <a:br>
              <a:rPr lang="en-US" b="1" dirty="0">
                <a:solidFill>
                  <a:schemeClr val="accent6"/>
                </a:solidFill>
                <a:latin typeface="Times New Roman" panose="02020603050405020304" pitchFamily="18" charset="0"/>
              </a:rPr>
            </a:br>
            <a:r>
              <a:rPr lang="en-US" b="1" dirty="0">
                <a:solidFill>
                  <a:schemeClr val="accent6"/>
                </a:solidFill>
                <a:latin typeface="Times New Roman" panose="02020603050405020304" pitchFamily="18" charset="0"/>
              </a:rPr>
              <a:t>Equity Created…	$4.4M</a:t>
            </a:r>
            <a:br>
              <a:rPr lang="en-US" b="1" dirty="0">
                <a:solidFill>
                  <a:schemeClr val="accent6"/>
                </a:solidFill>
                <a:latin typeface="Times New Roman" panose="02020603050405020304" pitchFamily="18" charset="0"/>
              </a:rPr>
            </a:br>
            <a:br>
              <a:rPr lang="en-US" b="1" dirty="0">
                <a:solidFill>
                  <a:schemeClr val="accent6"/>
                </a:solidFill>
                <a:latin typeface="Times New Roman" panose="02020603050405020304" pitchFamily="18" charset="0"/>
              </a:rPr>
            </a:br>
            <a:r>
              <a:rPr lang="en-US" b="1" u="sng" dirty="0">
                <a:solidFill>
                  <a:schemeClr val="accent6"/>
                </a:solidFill>
                <a:latin typeface="Times New Roman" panose="02020603050405020304" pitchFamily="18" charset="0"/>
              </a:rPr>
              <a:t>Profit Centers</a:t>
            </a:r>
            <a:br>
              <a:rPr lang="en-US" b="1" dirty="0">
                <a:solidFill>
                  <a:schemeClr val="accent6"/>
                </a:solidFill>
                <a:latin typeface="Times New Roman" panose="02020603050405020304" pitchFamily="18" charset="0"/>
              </a:rPr>
            </a:br>
            <a:r>
              <a:rPr lang="en-US" b="1" dirty="0">
                <a:solidFill>
                  <a:schemeClr val="accent6"/>
                </a:solidFill>
                <a:latin typeface="Times New Roman" panose="02020603050405020304" pitchFamily="18" charset="0"/>
              </a:rPr>
              <a:t>Refinance Proceeds…    $800k</a:t>
            </a:r>
            <a:br>
              <a:rPr lang="en-US" b="1" dirty="0">
                <a:solidFill>
                  <a:schemeClr val="accent6"/>
                </a:solidFill>
                <a:latin typeface="Times New Roman" panose="02020603050405020304" pitchFamily="18" charset="0"/>
              </a:rPr>
            </a:br>
            <a:r>
              <a:rPr lang="en-US" b="1" dirty="0">
                <a:solidFill>
                  <a:schemeClr val="accent6"/>
                </a:solidFill>
                <a:latin typeface="Times New Roman" panose="02020603050405020304" pitchFamily="18" charset="0"/>
              </a:rPr>
              <a:t>Cash Flow…	         $217k</a:t>
            </a:r>
            <a:endParaRPr lang="en-US" b="1" dirty="0">
              <a:solidFill>
                <a:schemeClr val="accent6"/>
              </a:solidFill>
              <a:highlight>
                <a:srgbClr val="FFFF00"/>
              </a:highlight>
              <a:latin typeface="Calibri" panose="020F0502020204030204" pitchFamily="34" charset="0"/>
            </a:endParaRPr>
          </a:p>
          <a:p>
            <a:r>
              <a:rPr lang="en-US" sz="1600" dirty="0">
                <a:solidFill>
                  <a:srgbClr val="000000"/>
                </a:solidFill>
                <a:latin typeface="Times New Roman" panose="02020603050405020304" pitchFamily="18" charset="0"/>
              </a:rPr>
              <a:t> </a:t>
            </a:r>
            <a:endParaRPr lang="en-US" sz="1400" b="0" i="0" u="none" strike="noStrike" dirty="0">
              <a:solidFill>
                <a:srgbClr val="000000"/>
              </a:solidFill>
              <a:effectLst/>
              <a:latin typeface="Calibri" panose="020F0502020204030204" pitchFamily="34" charset="0"/>
            </a:endParaRPr>
          </a:p>
        </p:txBody>
      </p:sp>
      <p:sp>
        <p:nvSpPr>
          <p:cNvPr id="9" name="Rectangle 8">
            <a:extLst>
              <a:ext uri="{FF2B5EF4-FFF2-40B4-BE49-F238E27FC236}">
                <a16:creationId xmlns:a16="http://schemas.microsoft.com/office/drawing/2014/main" id="{F952B160-467D-4D5F-99FB-CF0A1B1A8566}"/>
              </a:ext>
            </a:extLst>
          </p:cNvPr>
          <p:cNvSpPr/>
          <p:nvPr/>
        </p:nvSpPr>
        <p:spPr>
          <a:xfrm>
            <a:off x="-9339" y="0"/>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latin typeface="Times New Roman" panose="02020603050405020304" pitchFamily="18" charset="0"/>
              </a:rPr>
              <a:t>Equity Investor: Heights Portfolio</a:t>
            </a:r>
          </a:p>
        </p:txBody>
      </p:sp>
      <p:pic>
        <p:nvPicPr>
          <p:cNvPr id="8" name="Picture 7">
            <a:extLst>
              <a:ext uri="{FF2B5EF4-FFF2-40B4-BE49-F238E27FC236}">
                <a16:creationId xmlns:a16="http://schemas.microsoft.com/office/drawing/2014/main" id="{A0ED2817-FC61-4B35-AF9A-2002860788BC}"/>
              </a:ext>
            </a:extLst>
          </p:cNvPr>
          <p:cNvPicPr>
            <a:picLocks noChangeAspect="1"/>
          </p:cNvPicPr>
          <p:nvPr/>
        </p:nvPicPr>
        <p:blipFill>
          <a:blip r:embed="rId3"/>
          <a:stretch>
            <a:fillRect/>
          </a:stretch>
        </p:blipFill>
        <p:spPr>
          <a:xfrm>
            <a:off x="0" y="882375"/>
            <a:ext cx="3125456" cy="1927745"/>
          </a:xfrm>
          <a:prstGeom prst="rect">
            <a:avLst/>
          </a:prstGeom>
        </p:spPr>
      </p:pic>
      <p:pic>
        <p:nvPicPr>
          <p:cNvPr id="11" name="Picture 10">
            <a:extLst>
              <a:ext uri="{FF2B5EF4-FFF2-40B4-BE49-F238E27FC236}">
                <a16:creationId xmlns:a16="http://schemas.microsoft.com/office/drawing/2014/main" id="{59DC75AC-FE4F-4FFA-B7BA-10D3D6D9B948}"/>
              </a:ext>
            </a:extLst>
          </p:cNvPr>
          <p:cNvPicPr>
            <a:picLocks noChangeAspect="1"/>
          </p:cNvPicPr>
          <p:nvPr/>
        </p:nvPicPr>
        <p:blipFill>
          <a:blip r:embed="rId4"/>
          <a:stretch>
            <a:fillRect/>
          </a:stretch>
        </p:blipFill>
        <p:spPr>
          <a:xfrm>
            <a:off x="2846899" y="1537664"/>
            <a:ext cx="2879784" cy="1781888"/>
          </a:xfrm>
          <a:prstGeom prst="rect">
            <a:avLst/>
          </a:prstGeom>
        </p:spPr>
      </p:pic>
      <p:pic>
        <p:nvPicPr>
          <p:cNvPr id="12" name="Picture 11">
            <a:extLst>
              <a:ext uri="{FF2B5EF4-FFF2-40B4-BE49-F238E27FC236}">
                <a16:creationId xmlns:a16="http://schemas.microsoft.com/office/drawing/2014/main" id="{5DF89E15-23FC-4DC0-BB23-9020772405E0}"/>
              </a:ext>
            </a:extLst>
          </p:cNvPr>
          <p:cNvPicPr>
            <a:picLocks noChangeAspect="1"/>
          </p:cNvPicPr>
          <p:nvPr/>
        </p:nvPicPr>
        <p:blipFill rotWithShape="1">
          <a:blip r:embed="rId5"/>
          <a:srcRect r="4985"/>
          <a:stretch/>
        </p:blipFill>
        <p:spPr>
          <a:xfrm>
            <a:off x="2931512" y="4576531"/>
            <a:ext cx="2863567" cy="1781887"/>
          </a:xfrm>
          <a:prstGeom prst="rect">
            <a:avLst/>
          </a:prstGeom>
        </p:spPr>
      </p:pic>
      <p:pic>
        <p:nvPicPr>
          <p:cNvPr id="10" name="Picture 9">
            <a:extLst>
              <a:ext uri="{FF2B5EF4-FFF2-40B4-BE49-F238E27FC236}">
                <a16:creationId xmlns:a16="http://schemas.microsoft.com/office/drawing/2014/main" id="{20EE8732-4F85-4A3D-A9BD-ED2684F2E314}"/>
              </a:ext>
            </a:extLst>
          </p:cNvPr>
          <p:cNvPicPr>
            <a:picLocks noChangeAspect="1"/>
          </p:cNvPicPr>
          <p:nvPr/>
        </p:nvPicPr>
        <p:blipFill rotWithShape="1">
          <a:blip r:embed="rId6"/>
          <a:srcRect l="5044" r="6857"/>
          <a:stretch/>
        </p:blipFill>
        <p:spPr>
          <a:xfrm>
            <a:off x="6932" y="3140685"/>
            <a:ext cx="3905427" cy="2432727"/>
          </a:xfrm>
          <a:prstGeom prst="rect">
            <a:avLst/>
          </a:prstGeom>
        </p:spPr>
      </p:pic>
    </p:spTree>
    <p:extLst>
      <p:ext uri="{BB962C8B-B14F-4D97-AF65-F5344CB8AC3E}">
        <p14:creationId xmlns:p14="http://schemas.microsoft.com/office/powerpoint/2010/main" val="35464619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Shape 209"/>
          <p:cNvSpPr txBox="1">
            <a:spLocks noGrp="1"/>
          </p:cNvSpPr>
          <p:nvPr>
            <p:ph type="title"/>
          </p:nvPr>
        </p:nvSpPr>
        <p:spPr>
          <a:xfrm>
            <a:off x="369518" y="84466"/>
            <a:ext cx="10851029" cy="1023200"/>
          </a:xfrm>
          <a:prstGeom prst="rect">
            <a:avLst/>
          </a:prstGeom>
          <a:noFill/>
          <a:ln>
            <a:noFill/>
          </a:ln>
        </p:spPr>
        <p:txBody>
          <a:bodyPr lIns="91433" tIns="45700" rIns="91433" bIns="45700" anchor="t" anchorCtr="0">
            <a:noAutofit/>
          </a:bodyPr>
          <a:lstStyle/>
          <a:p>
            <a:pPr indent="-67732">
              <a:spcBef>
                <a:spcPts val="0"/>
              </a:spcBef>
              <a:buClr>
                <a:schemeClr val="dk1"/>
              </a:buClr>
              <a:buSzPct val="29629"/>
            </a:pPr>
            <a:r>
              <a:rPr lang="en-US" sz="3600" dirty="0">
                <a:solidFill>
                  <a:schemeClr val="dk1"/>
                </a:solidFill>
                <a:latin typeface="Garamond" panose="02020404030301010803" pitchFamily="18" charset="0"/>
                <a:ea typeface="Quattrocento"/>
                <a:cs typeface="Quattrocento"/>
                <a:sym typeface="Quattrocento"/>
              </a:rPr>
              <a:t>3 Buildings with 407 Units in Albany, Georgia</a:t>
            </a:r>
            <a:endParaRPr lang="en" sz="3600" dirty="0">
              <a:solidFill>
                <a:schemeClr val="dk1"/>
              </a:solidFill>
              <a:latin typeface="Garamond" panose="02020404030301010803" pitchFamily="18" charset="0"/>
              <a:ea typeface="Quattrocento"/>
              <a:cs typeface="Quattrocento"/>
              <a:sym typeface="Quattrocento"/>
            </a:endParaRPr>
          </a:p>
        </p:txBody>
      </p:sp>
      <p:sp>
        <p:nvSpPr>
          <p:cNvPr id="15" name="TextBox 14">
            <a:extLst>
              <a:ext uri="{FF2B5EF4-FFF2-40B4-BE49-F238E27FC236}">
                <a16:creationId xmlns:a16="http://schemas.microsoft.com/office/drawing/2014/main" id="{33FB2FCE-280B-2C43-93B9-DD8A7A5A3087}"/>
              </a:ext>
            </a:extLst>
          </p:cNvPr>
          <p:cNvSpPr txBox="1"/>
          <p:nvPr/>
        </p:nvSpPr>
        <p:spPr>
          <a:xfrm>
            <a:off x="5356822" y="1264909"/>
            <a:ext cx="5863725" cy="4093428"/>
          </a:xfrm>
          <a:prstGeom prst="rect">
            <a:avLst/>
          </a:prstGeom>
          <a:noFill/>
          <a:scene3d>
            <a:camera prst="orthographicFront"/>
            <a:lightRig rig="threePt" dir="t"/>
          </a:scene3d>
          <a:sp3d>
            <a:bevelT/>
          </a:sp3d>
        </p:spPr>
        <p:txBody>
          <a:bodyPr wrap="square" rtlCol="0">
            <a:spAutoFit/>
          </a:bodyPr>
          <a:lstStyle/>
          <a:p>
            <a:r>
              <a:rPr lang="en-US" sz="2000" b="1" u="sng" dirty="0">
                <a:solidFill>
                  <a:schemeClr val="accent6"/>
                </a:solidFill>
                <a:latin typeface="Times New Roman" panose="02020603050405020304" pitchFamily="18" charset="0"/>
                <a:cs typeface="Times New Roman" panose="02020603050405020304" pitchFamily="18" charset="0"/>
              </a:rPr>
              <a:t>Investment Summary:</a:t>
            </a:r>
          </a:p>
          <a:p>
            <a:r>
              <a:rPr lang="en-US" sz="2000" u="sng" dirty="0">
                <a:solidFill>
                  <a:schemeClr val="accent6"/>
                </a:solidFill>
                <a:latin typeface="Times New Roman" panose="02020603050405020304" pitchFamily="18" charset="0"/>
                <a:cs typeface="Times New Roman" panose="02020603050405020304" pitchFamily="18" charset="0"/>
              </a:rPr>
              <a:t> </a:t>
            </a:r>
          </a:p>
          <a:p>
            <a:pPr marL="285750" indent="-285750">
              <a:spcAft>
                <a:spcPts val="600"/>
              </a:spcAft>
              <a:buFont typeface="Arial" panose="020B0604020202020204" pitchFamily="34" charset="0"/>
              <a:buChar char="•"/>
            </a:pPr>
            <a:r>
              <a:rPr lang="en-US" sz="2000" dirty="0">
                <a:solidFill>
                  <a:schemeClr val="accent6"/>
                </a:solidFill>
                <a:latin typeface="Times New Roman" panose="02020603050405020304" pitchFamily="18" charset="0"/>
                <a:cs typeface="Times New Roman" panose="02020603050405020304" pitchFamily="18" charset="0"/>
              </a:rPr>
              <a:t>Closed: July 2019 </a:t>
            </a:r>
          </a:p>
          <a:p>
            <a:pPr marL="285750" indent="-285750">
              <a:spcAft>
                <a:spcPts val="600"/>
              </a:spcAft>
              <a:buFont typeface="Arial" panose="020B0604020202020204" pitchFamily="34" charset="0"/>
              <a:buChar char="•"/>
            </a:pPr>
            <a:r>
              <a:rPr lang="en-US" sz="2000" dirty="0">
                <a:solidFill>
                  <a:schemeClr val="tx2"/>
                </a:solidFill>
                <a:latin typeface="Times New Roman" panose="02020603050405020304" pitchFamily="18" charset="0"/>
                <a:cs typeface="Times New Roman" panose="02020603050405020304" pitchFamily="18" charset="0"/>
              </a:rPr>
              <a:t>22</a:t>
            </a:r>
            <a:r>
              <a:rPr lang="en-US" sz="2000" dirty="0">
                <a:solidFill>
                  <a:schemeClr val="accent6"/>
                </a:solidFill>
                <a:latin typeface="Times New Roman" panose="02020603050405020304" pitchFamily="18" charset="0"/>
                <a:cs typeface="Times New Roman" panose="02020603050405020304" pitchFamily="18" charset="0"/>
              </a:rPr>
              <a:t> units @ </a:t>
            </a:r>
            <a:r>
              <a:rPr lang="en-US" sz="2000" b="1" dirty="0">
                <a:solidFill>
                  <a:schemeClr val="accent6"/>
                </a:solidFill>
                <a:latin typeface="Times New Roman" panose="02020603050405020304" pitchFamily="18" charset="0"/>
                <a:cs typeface="Times New Roman" panose="02020603050405020304" pitchFamily="18" charset="0"/>
              </a:rPr>
              <a:t>$100K </a:t>
            </a:r>
            <a:r>
              <a:rPr lang="en-US" sz="2000" dirty="0">
                <a:solidFill>
                  <a:schemeClr val="accent6"/>
                </a:solidFill>
                <a:latin typeface="Times New Roman" panose="02020603050405020304" pitchFamily="18" charset="0"/>
                <a:cs typeface="Times New Roman" panose="02020603050405020304" pitchFamily="18" charset="0"/>
              </a:rPr>
              <a:t>each</a:t>
            </a:r>
          </a:p>
          <a:p>
            <a:pPr marL="285750" indent="-285750">
              <a:spcAft>
                <a:spcPts val="600"/>
              </a:spcAft>
              <a:buFont typeface="Arial" panose="020B0604020202020204" pitchFamily="34" charset="0"/>
              <a:buChar char="•"/>
            </a:pPr>
            <a:r>
              <a:rPr lang="en-US" sz="2000" dirty="0">
                <a:solidFill>
                  <a:schemeClr val="accent6"/>
                </a:solidFill>
                <a:latin typeface="Times New Roman" panose="02020603050405020304" pitchFamily="18" charset="0"/>
                <a:cs typeface="Times New Roman" panose="02020603050405020304" pitchFamily="18" charset="0"/>
              </a:rPr>
              <a:t>18 month stabilization</a:t>
            </a:r>
          </a:p>
          <a:p>
            <a:pPr marL="742950" lvl="1" indent="-285750">
              <a:spcAft>
                <a:spcPts val="600"/>
              </a:spcAft>
              <a:buFont typeface="Arial" panose="020B0604020202020204" pitchFamily="34" charset="0"/>
              <a:buChar char="•"/>
            </a:pPr>
            <a:r>
              <a:rPr lang="en-US" sz="2000" b="1" dirty="0">
                <a:solidFill>
                  <a:schemeClr val="accent6"/>
                </a:solidFill>
                <a:latin typeface="Times New Roman" panose="02020603050405020304" pitchFamily="18" charset="0"/>
                <a:cs typeface="Times New Roman" panose="02020603050405020304" pitchFamily="18" charset="0"/>
              </a:rPr>
              <a:t>10%</a:t>
            </a:r>
            <a:r>
              <a:rPr lang="en-US" sz="2000" dirty="0">
                <a:solidFill>
                  <a:schemeClr val="accent6"/>
                </a:solidFill>
                <a:latin typeface="Times New Roman" panose="02020603050405020304" pitchFamily="18" charset="0"/>
                <a:cs typeface="Times New Roman" panose="02020603050405020304" pitchFamily="18" charset="0"/>
              </a:rPr>
              <a:t> fixed annual return</a:t>
            </a:r>
          </a:p>
          <a:p>
            <a:pPr marL="285750" indent="-285750">
              <a:spcAft>
                <a:spcPts val="600"/>
              </a:spcAft>
              <a:buFont typeface="Arial" panose="020B0604020202020204" pitchFamily="34" charset="0"/>
              <a:buChar char="•"/>
            </a:pPr>
            <a:r>
              <a:rPr lang="en-US" sz="2000" dirty="0">
                <a:solidFill>
                  <a:schemeClr val="accent6"/>
                </a:solidFill>
                <a:latin typeface="Times New Roman" panose="02020603050405020304" pitchFamily="18" charset="0"/>
                <a:cs typeface="Times New Roman" panose="02020603050405020304" pitchFamily="18" charset="0"/>
              </a:rPr>
              <a:t>Post stabilization:</a:t>
            </a:r>
          </a:p>
          <a:p>
            <a:pPr marL="742950" lvl="1" indent="-285750">
              <a:spcAft>
                <a:spcPts val="600"/>
              </a:spcAft>
              <a:buFont typeface="Arial" panose="020B0604020202020204" pitchFamily="34" charset="0"/>
              <a:buChar char="•"/>
            </a:pPr>
            <a:r>
              <a:rPr lang="en-US" sz="2000" dirty="0">
                <a:solidFill>
                  <a:schemeClr val="accent6"/>
                </a:solidFill>
                <a:latin typeface="Times New Roman" panose="02020603050405020304" pitchFamily="18" charset="0"/>
                <a:cs typeface="Times New Roman" panose="02020603050405020304" pitchFamily="18" charset="0"/>
              </a:rPr>
              <a:t>Principal returned</a:t>
            </a:r>
          </a:p>
          <a:p>
            <a:pPr marL="742950" lvl="1" indent="-285750">
              <a:spcAft>
                <a:spcPts val="600"/>
              </a:spcAft>
              <a:buFont typeface="Arial" panose="020B0604020202020204" pitchFamily="34" charset="0"/>
              <a:buChar char="•"/>
            </a:pPr>
            <a:r>
              <a:rPr lang="en-US" sz="2000" dirty="0">
                <a:solidFill>
                  <a:schemeClr val="accent6"/>
                </a:solidFill>
                <a:latin typeface="Times New Roman" panose="02020603050405020304" pitchFamily="18" charset="0"/>
                <a:cs typeface="Times New Roman" panose="02020603050405020304" pitchFamily="18" charset="0"/>
              </a:rPr>
              <a:t>Refi Proceeds: Approx. </a:t>
            </a:r>
            <a:r>
              <a:rPr lang="en-US" sz="2000" b="1" dirty="0">
                <a:solidFill>
                  <a:schemeClr val="accent6"/>
                </a:solidFill>
                <a:latin typeface="Times New Roman" panose="02020603050405020304" pitchFamily="18" charset="0"/>
                <a:cs typeface="Times New Roman" panose="02020603050405020304" pitchFamily="18" charset="0"/>
              </a:rPr>
              <a:t>$12K</a:t>
            </a:r>
          </a:p>
          <a:p>
            <a:pPr marL="742950" lvl="1" indent="-285750">
              <a:spcAft>
                <a:spcPts val="600"/>
              </a:spcAft>
              <a:buFont typeface="Arial" panose="020B0604020202020204" pitchFamily="34" charset="0"/>
              <a:buChar char="•"/>
            </a:pPr>
            <a:r>
              <a:rPr lang="en-US" sz="2000" dirty="0">
                <a:solidFill>
                  <a:schemeClr val="accent6"/>
                </a:solidFill>
                <a:latin typeface="Times New Roman" panose="02020603050405020304" pitchFamily="18" charset="0"/>
                <a:cs typeface="Times New Roman" panose="02020603050405020304" pitchFamily="18" charset="0"/>
              </a:rPr>
              <a:t>1.5% Equity ownership: Approx. </a:t>
            </a:r>
            <a:r>
              <a:rPr lang="en-US" sz="2000" b="1" dirty="0">
                <a:solidFill>
                  <a:schemeClr val="accent6"/>
                </a:solidFill>
                <a:latin typeface="Times New Roman" panose="02020603050405020304" pitchFamily="18" charset="0"/>
                <a:cs typeface="Times New Roman" panose="02020603050405020304" pitchFamily="18" charset="0"/>
              </a:rPr>
              <a:t>$53K </a:t>
            </a:r>
            <a:r>
              <a:rPr lang="en-US" sz="2000" dirty="0">
                <a:solidFill>
                  <a:schemeClr val="accent6"/>
                </a:solidFill>
                <a:latin typeface="Times New Roman" panose="02020603050405020304" pitchFamily="18" charset="0"/>
                <a:cs typeface="Times New Roman" panose="02020603050405020304" pitchFamily="18" charset="0"/>
              </a:rPr>
              <a:t>value</a:t>
            </a:r>
          </a:p>
          <a:p>
            <a:pPr marL="742950" lvl="1" indent="-285750">
              <a:spcAft>
                <a:spcPts val="600"/>
              </a:spcAft>
              <a:buFont typeface="Arial" panose="020B0604020202020204" pitchFamily="34" charset="0"/>
              <a:buChar char="•"/>
            </a:pPr>
            <a:r>
              <a:rPr lang="en-US" sz="2000" dirty="0">
                <a:solidFill>
                  <a:schemeClr val="accent6"/>
                </a:solidFill>
                <a:latin typeface="Times New Roman" panose="02020603050405020304" pitchFamily="18" charset="0"/>
                <a:cs typeface="Times New Roman" panose="02020603050405020304" pitchFamily="18" charset="0"/>
              </a:rPr>
              <a:t>Projected Cashflow: Approx. </a:t>
            </a:r>
            <a:r>
              <a:rPr lang="en-US" sz="2000" b="1" dirty="0">
                <a:solidFill>
                  <a:schemeClr val="accent6"/>
                </a:solidFill>
                <a:latin typeface="Times New Roman" panose="02020603050405020304" pitchFamily="18" charset="0"/>
                <a:cs typeface="Times New Roman" panose="02020603050405020304" pitchFamily="18" charset="0"/>
              </a:rPr>
              <a:t>$3,261/year</a:t>
            </a:r>
          </a:p>
        </p:txBody>
      </p:sp>
      <p:sp>
        <p:nvSpPr>
          <p:cNvPr id="9" name="TextBox 8">
            <a:extLst>
              <a:ext uri="{FF2B5EF4-FFF2-40B4-BE49-F238E27FC236}">
                <a16:creationId xmlns:a16="http://schemas.microsoft.com/office/drawing/2014/main" id="{84151E4A-0459-014E-9E13-B04F741DF835}"/>
              </a:ext>
            </a:extLst>
          </p:cNvPr>
          <p:cNvSpPr txBox="1"/>
          <p:nvPr/>
        </p:nvSpPr>
        <p:spPr>
          <a:xfrm>
            <a:off x="8868427" y="84466"/>
            <a:ext cx="3695178"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**Equity Investor** </a:t>
            </a:r>
          </a:p>
        </p:txBody>
      </p:sp>
      <p:sp>
        <p:nvSpPr>
          <p:cNvPr id="10" name="Rectangle 9">
            <a:extLst>
              <a:ext uri="{FF2B5EF4-FFF2-40B4-BE49-F238E27FC236}">
                <a16:creationId xmlns:a16="http://schemas.microsoft.com/office/drawing/2014/main" id="{9F3DFABB-2E61-4FFB-99DC-3D32C9011AB0}"/>
              </a:ext>
            </a:extLst>
          </p:cNvPr>
          <p:cNvSpPr/>
          <p:nvPr/>
        </p:nvSpPr>
        <p:spPr>
          <a:xfrm>
            <a:off x="-9339" y="0"/>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latin typeface="Times New Roman" panose="02020603050405020304" pitchFamily="18" charset="0"/>
              </a:rPr>
              <a:t>Equity Investor: Heights Portfolio</a:t>
            </a:r>
          </a:p>
        </p:txBody>
      </p:sp>
      <p:pic>
        <p:nvPicPr>
          <p:cNvPr id="12" name="Picture 1" descr="page33image52822800">
            <a:extLst>
              <a:ext uri="{FF2B5EF4-FFF2-40B4-BE49-F238E27FC236}">
                <a16:creationId xmlns:a16="http://schemas.microsoft.com/office/drawing/2014/main" id="{20E0DB9F-DAD7-4E9A-A119-7632EFD524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803" y="989427"/>
            <a:ext cx="3842490" cy="242433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page33image52822240">
            <a:extLst>
              <a:ext uri="{FF2B5EF4-FFF2-40B4-BE49-F238E27FC236}">
                <a16:creationId xmlns:a16="http://schemas.microsoft.com/office/drawing/2014/main" id="{FB291A01-EFF0-4D99-850D-1EDD8AB2F4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761" y="3889164"/>
            <a:ext cx="3872946" cy="2420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81859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Shape 209"/>
          <p:cNvSpPr txBox="1">
            <a:spLocks noGrp="1"/>
          </p:cNvSpPr>
          <p:nvPr>
            <p:ph type="title"/>
          </p:nvPr>
        </p:nvSpPr>
        <p:spPr>
          <a:xfrm>
            <a:off x="1171518" y="4063900"/>
            <a:ext cx="9830286" cy="791809"/>
          </a:xfrm>
          <a:prstGeom prst="rect">
            <a:avLst/>
          </a:prstGeom>
          <a:noFill/>
          <a:ln>
            <a:noFill/>
          </a:ln>
        </p:spPr>
        <p:txBody>
          <a:bodyPr lIns="91433" tIns="45700" rIns="91433" bIns="45700" anchor="t" anchorCtr="0">
            <a:noAutofit/>
          </a:bodyPr>
          <a:lstStyle/>
          <a:p>
            <a:pPr indent="-67732" algn="ctr">
              <a:spcBef>
                <a:spcPts val="0"/>
              </a:spcBef>
              <a:buClr>
                <a:schemeClr val="dk1"/>
              </a:buClr>
              <a:buSzPct val="29629"/>
            </a:pPr>
            <a:r>
              <a:rPr lang="en-US" sz="3600" b="1" dirty="0">
                <a:solidFill>
                  <a:schemeClr val="accent6"/>
                </a:solidFill>
                <a:latin typeface="Times New Roman" panose="02020603050405020304" pitchFamily="18" charset="0"/>
                <a:ea typeface="Quattrocento"/>
                <a:cs typeface="Times New Roman" panose="02020603050405020304" pitchFamily="18" charset="0"/>
                <a:sym typeface="Quattrocento"/>
              </a:rPr>
              <a:t>36 Unit Apartment Building • Baton Rouge, LA</a:t>
            </a:r>
            <a:endParaRPr lang="en" sz="3600" b="1" dirty="0">
              <a:solidFill>
                <a:schemeClr val="accent6"/>
              </a:solidFill>
              <a:latin typeface="Times New Roman" panose="02020603050405020304" pitchFamily="18" charset="0"/>
              <a:ea typeface="Quattrocento"/>
              <a:cs typeface="Times New Roman" panose="02020603050405020304" pitchFamily="18" charset="0"/>
              <a:sym typeface="Quattrocento"/>
            </a:endParaRPr>
          </a:p>
        </p:txBody>
      </p:sp>
      <p:pic>
        <p:nvPicPr>
          <p:cNvPr id="5" name="Picture 4">
            <a:extLst>
              <a:ext uri="{FF2B5EF4-FFF2-40B4-BE49-F238E27FC236}">
                <a16:creationId xmlns:a16="http://schemas.microsoft.com/office/drawing/2014/main" id="{594B311B-EB87-4110-B741-F96E7D83777E}"/>
              </a:ext>
            </a:extLst>
          </p:cNvPr>
          <p:cNvPicPr>
            <a:picLocks noChangeAspect="1"/>
          </p:cNvPicPr>
          <p:nvPr/>
        </p:nvPicPr>
        <p:blipFill>
          <a:blip r:embed="rId3"/>
          <a:stretch>
            <a:fillRect/>
          </a:stretch>
        </p:blipFill>
        <p:spPr>
          <a:xfrm>
            <a:off x="2419486" y="1104413"/>
            <a:ext cx="7101588" cy="28265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6429EF0A-39F0-4FC6-90DC-F20121CF174E}"/>
              </a:ext>
            </a:extLst>
          </p:cNvPr>
          <p:cNvSpPr txBox="1"/>
          <p:nvPr/>
        </p:nvSpPr>
        <p:spPr>
          <a:xfrm>
            <a:off x="2139104" y="4737924"/>
            <a:ext cx="8552261" cy="2031325"/>
          </a:xfrm>
          <a:prstGeom prst="rect">
            <a:avLst/>
          </a:prstGeom>
          <a:noFill/>
        </p:spPr>
        <p:txBody>
          <a:bodyPr wrap="square" rtlCol="0">
            <a:spAutoFit/>
          </a:bodyPr>
          <a:lstStyle/>
          <a:p>
            <a:r>
              <a:rPr lang="en-US" sz="2800" dirty="0">
                <a:solidFill>
                  <a:schemeClr val="accent6"/>
                </a:solidFill>
              </a:rPr>
              <a:t>                        </a:t>
            </a:r>
            <a:r>
              <a:rPr lang="en-US" sz="2800" u="sng" dirty="0">
                <a:solidFill>
                  <a:schemeClr val="accent6"/>
                </a:solidFill>
                <a:latin typeface="Times New Roman" panose="02020603050405020304" pitchFamily="18" charset="0"/>
                <a:cs typeface="Times New Roman" panose="02020603050405020304" pitchFamily="18" charset="0"/>
              </a:rPr>
              <a:t>CASH OUT REFINANCE</a:t>
            </a:r>
          </a:p>
          <a:p>
            <a:pPr algn="ctr"/>
            <a:endParaRPr lang="en-US" sz="800" dirty="0">
              <a:solidFill>
                <a:schemeClr val="accent6"/>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solidFill>
                  <a:schemeClr val="accent6"/>
                </a:solidFill>
                <a:latin typeface="Times New Roman" panose="02020603050405020304" pitchFamily="18" charset="0"/>
                <a:cs typeface="Times New Roman" panose="02020603050405020304" pitchFamily="18" charset="0"/>
              </a:rPr>
              <a:t>24 Month Bridge Loan			•    10% - Interest Only 		</a:t>
            </a:r>
          </a:p>
          <a:p>
            <a:pPr marL="285750" indent="-285750">
              <a:buFont typeface="Arial" panose="020B0604020202020204" pitchFamily="34" charset="0"/>
              <a:buChar char="•"/>
            </a:pPr>
            <a:r>
              <a:rPr lang="en-US" dirty="0">
                <a:solidFill>
                  <a:schemeClr val="accent6"/>
                </a:solidFill>
                <a:latin typeface="Times New Roman" panose="02020603050405020304" pitchFamily="18" charset="0"/>
                <a:cs typeface="Times New Roman" panose="02020603050405020304" pitchFamily="18" charset="0"/>
              </a:rPr>
              <a:t>Refinance of Existing 1</a:t>
            </a:r>
            <a:r>
              <a:rPr lang="en-US" baseline="30000" dirty="0">
                <a:solidFill>
                  <a:schemeClr val="accent6"/>
                </a:solidFill>
                <a:latin typeface="Times New Roman" panose="02020603050405020304" pitchFamily="18" charset="0"/>
                <a:cs typeface="Times New Roman" panose="02020603050405020304" pitchFamily="18" charset="0"/>
              </a:rPr>
              <a:t>st</a:t>
            </a:r>
            <a:r>
              <a:rPr lang="en-US" dirty="0">
                <a:solidFill>
                  <a:schemeClr val="accent6"/>
                </a:solidFill>
                <a:latin typeface="Times New Roman" panose="02020603050405020304" pitchFamily="18" charset="0"/>
                <a:cs typeface="Times New Roman" panose="02020603050405020304" pitchFamily="18" charset="0"/>
              </a:rPr>
              <a:t> Lien: $385,000	•     2 Points (sold to institutional buyer) </a:t>
            </a:r>
          </a:p>
          <a:p>
            <a:pPr marL="285750" indent="-285750">
              <a:buFont typeface="Arial" panose="020B0604020202020204" pitchFamily="34" charset="0"/>
              <a:buChar char="•"/>
            </a:pPr>
            <a:r>
              <a:rPr lang="en-US" dirty="0">
                <a:solidFill>
                  <a:schemeClr val="accent6"/>
                </a:solidFill>
                <a:latin typeface="Times New Roman" panose="02020603050405020304" pitchFamily="18" charset="0"/>
                <a:cs typeface="Times New Roman" panose="02020603050405020304" pitchFamily="18" charset="0"/>
              </a:rPr>
              <a:t>Cash out new 2</a:t>
            </a:r>
            <a:r>
              <a:rPr lang="en-US" baseline="30000" dirty="0">
                <a:solidFill>
                  <a:schemeClr val="accent6"/>
                </a:solidFill>
                <a:latin typeface="Times New Roman" panose="02020603050405020304" pitchFamily="18" charset="0"/>
                <a:cs typeface="Times New Roman" panose="02020603050405020304" pitchFamily="18" charset="0"/>
              </a:rPr>
              <a:t>nd</a:t>
            </a:r>
            <a:r>
              <a:rPr lang="en-US" dirty="0">
                <a:solidFill>
                  <a:schemeClr val="accent6"/>
                </a:solidFill>
                <a:latin typeface="Times New Roman" panose="02020603050405020304" pitchFamily="18" charset="0"/>
                <a:cs typeface="Times New Roman" panose="02020603050405020304" pitchFamily="18" charset="0"/>
              </a:rPr>
              <a:t> Lien: $235,000  		•     Fire Damaged Building</a:t>
            </a:r>
          </a:p>
          <a:p>
            <a:pPr marL="285750" indent="-285750">
              <a:buFont typeface="Arial" panose="020B0604020202020204" pitchFamily="34" charset="0"/>
              <a:buChar char="•"/>
            </a:pPr>
            <a:r>
              <a:rPr lang="en-US" dirty="0">
                <a:solidFill>
                  <a:schemeClr val="accent6"/>
                </a:solidFill>
                <a:latin typeface="Times New Roman" panose="02020603050405020304" pitchFamily="18" charset="0"/>
                <a:cs typeface="Times New Roman" panose="02020603050405020304" pitchFamily="18" charset="0"/>
              </a:rPr>
              <a:t>Closed Nov 2018 </a:t>
            </a:r>
          </a:p>
          <a:p>
            <a:endParaRPr lang="en-US" dirty="0"/>
          </a:p>
        </p:txBody>
      </p:sp>
      <p:sp>
        <p:nvSpPr>
          <p:cNvPr id="8" name="Rectangle 7">
            <a:extLst>
              <a:ext uri="{FF2B5EF4-FFF2-40B4-BE49-F238E27FC236}">
                <a16:creationId xmlns:a16="http://schemas.microsoft.com/office/drawing/2014/main" id="{0572F20C-31BA-401B-9C38-73FA673D1031}"/>
              </a:ext>
            </a:extLst>
          </p:cNvPr>
          <p:cNvSpPr/>
          <p:nvPr/>
        </p:nvSpPr>
        <p:spPr>
          <a:xfrm>
            <a:off x="-18678" y="0"/>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latin typeface="Times New Roman" panose="02020603050405020304" pitchFamily="18" charset="0"/>
              </a:rPr>
              <a:t>Debt Lender: 1</a:t>
            </a:r>
            <a:r>
              <a:rPr lang="en-US" sz="4800" b="1" baseline="30000" dirty="0">
                <a:latin typeface="Times New Roman" panose="02020603050405020304" pitchFamily="18" charset="0"/>
              </a:rPr>
              <a:t>st</a:t>
            </a:r>
            <a:r>
              <a:rPr lang="en-US" sz="4800" b="1" dirty="0">
                <a:latin typeface="Times New Roman" panose="02020603050405020304" pitchFamily="18" charset="0"/>
              </a:rPr>
              <a:t> &amp; 2</a:t>
            </a:r>
            <a:r>
              <a:rPr lang="en-US" sz="4800" b="1" baseline="30000" dirty="0">
                <a:latin typeface="Times New Roman" panose="02020603050405020304" pitchFamily="18" charset="0"/>
              </a:rPr>
              <a:t>nd</a:t>
            </a:r>
            <a:r>
              <a:rPr lang="en-US" sz="4800" b="1" dirty="0">
                <a:latin typeface="Times New Roman" panose="02020603050405020304" pitchFamily="18" charset="0"/>
              </a:rPr>
              <a:t> Position</a:t>
            </a:r>
          </a:p>
        </p:txBody>
      </p:sp>
    </p:spTree>
    <p:extLst>
      <p:ext uri="{BB962C8B-B14F-4D97-AF65-F5344CB8AC3E}">
        <p14:creationId xmlns:p14="http://schemas.microsoft.com/office/powerpoint/2010/main" val="9319418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6" name="TextBox 5">
            <a:extLst>
              <a:ext uri="{FF2B5EF4-FFF2-40B4-BE49-F238E27FC236}">
                <a16:creationId xmlns:a16="http://schemas.microsoft.com/office/drawing/2014/main" id="{6429EF0A-39F0-4FC6-90DC-F20121CF174E}"/>
              </a:ext>
            </a:extLst>
          </p:cNvPr>
          <p:cNvSpPr txBox="1"/>
          <p:nvPr/>
        </p:nvSpPr>
        <p:spPr>
          <a:xfrm>
            <a:off x="5399044" y="886036"/>
            <a:ext cx="6329778" cy="2569934"/>
          </a:xfrm>
          <a:prstGeom prst="rect">
            <a:avLst/>
          </a:prstGeom>
          <a:noFill/>
        </p:spPr>
        <p:txBody>
          <a:bodyPr wrap="square" rtlCol="0">
            <a:spAutoFit/>
          </a:bodyPr>
          <a:lstStyle/>
          <a:p>
            <a:r>
              <a:rPr lang="en-US" sz="2800" b="1" dirty="0">
                <a:solidFill>
                  <a:schemeClr val="accent6"/>
                </a:solidFill>
              </a:rPr>
              <a:t>  </a:t>
            </a:r>
            <a:r>
              <a:rPr lang="en-US" sz="2400" b="1" dirty="0">
                <a:solidFill>
                  <a:schemeClr val="accent6"/>
                </a:solidFill>
                <a:latin typeface="Times New Roman" panose="02020603050405020304" pitchFamily="18" charset="0"/>
                <a:cs typeface="Times New Roman" panose="02020603050405020304" pitchFamily="18" charset="0"/>
              </a:rPr>
              <a:t>PURCHASE AND RENOVATION FUNDED</a:t>
            </a:r>
          </a:p>
          <a:p>
            <a:pPr algn="ctr"/>
            <a:endParaRPr lang="en-US" sz="700" dirty="0">
              <a:solidFill>
                <a:schemeClr val="accent6"/>
              </a:solidFill>
              <a:latin typeface="Times New Roman" panose="02020603050405020304" pitchFamily="18" charset="0"/>
              <a:cs typeface="Times New Roman" panose="02020603050405020304" pitchFamily="18" charset="0"/>
            </a:endParaRPr>
          </a:p>
          <a:p>
            <a:r>
              <a:rPr lang="en-US" dirty="0">
                <a:solidFill>
                  <a:schemeClr val="accent6"/>
                </a:solidFill>
                <a:latin typeface="Times New Roman" panose="02020603050405020304" pitchFamily="18" charset="0"/>
                <a:cs typeface="Times New Roman" panose="02020603050405020304" pitchFamily="18" charset="0"/>
              </a:rPr>
              <a:t>    Berea, OH</a:t>
            </a:r>
          </a:p>
          <a:p>
            <a:r>
              <a:rPr lang="en-US" dirty="0">
                <a:solidFill>
                  <a:schemeClr val="accent6"/>
                </a:solidFill>
                <a:latin typeface="Times New Roman" panose="02020603050405020304" pitchFamily="18" charset="0"/>
                <a:cs typeface="Times New Roman" panose="02020603050405020304" pitchFamily="18" charset="0"/>
              </a:rPr>
              <a:t>    36 Month Bridge Loan</a:t>
            </a:r>
          </a:p>
          <a:p>
            <a:r>
              <a:rPr lang="en-US" dirty="0">
                <a:solidFill>
                  <a:schemeClr val="accent6"/>
                </a:solidFill>
                <a:latin typeface="Times New Roman" panose="02020603050405020304" pitchFamily="18" charset="0"/>
                <a:cs typeface="Times New Roman" panose="02020603050405020304" pitchFamily="18" charset="0"/>
              </a:rPr>
              <a:t>    10%  - Interest Only / 2 Points</a:t>
            </a:r>
          </a:p>
          <a:p>
            <a:r>
              <a:rPr lang="en-US" dirty="0">
                <a:solidFill>
                  <a:schemeClr val="accent6"/>
                </a:solidFill>
                <a:latin typeface="Times New Roman" panose="02020603050405020304" pitchFamily="18" charset="0"/>
                <a:cs typeface="Times New Roman" panose="02020603050405020304" pitchFamily="18" charset="0"/>
              </a:rPr>
              <a:t>    85% of Purchase Price Funded</a:t>
            </a:r>
          </a:p>
          <a:p>
            <a:r>
              <a:rPr lang="en-US" dirty="0">
                <a:solidFill>
                  <a:schemeClr val="accent6"/>
                </a:solidFill>
                <a:latin typeface="Times New Roman" panose="02020603050405020304" pitchFamily="18" charset="0"/>
                <a:cs typeface="Times New Roman" panose="02020603050405020304" pitchFamily="18" charset="0"/>
              </a:rPr>
              <a:t>    100% of Renovation Cost Funded</a:t>
            </a:r>
          </a:p>
          <a:p>
            <a:r>
              <a:rPr lang="en-US" dirty="0">
                <a:solidFill>
                  <a:schemeClr val="accent6"/>
                </a:solidFill>
                <a:latin typeface="Times New Roman" panose="02020603050405020304" pitchFamily="18" charset="0"/>
                <a:cs typeface="Times New Roman" panose="02020603050405020304" pitchFamily="18" charset="0"/>
              </a:rPr>
              <a:t>    Total Loan Amount $775,000 – *Sold to Institutional Buyer </a:t>
            </a:r>
          </a:p>
          <a:p>
            <a:r>
              <a:rPr lang="en-US" dirty="0">
                <a:solidFill>
                  <a:schemeClr val="accent6"/>
                </a:solidFill>
                <a:latin typeface="Times New Roman" panose="02020603050405020304" pitchFamily="18" charset="0"/>
                <a:cs typeface="Times New Roman" panose="02020603050405020304" pitchFamily="18" charset="0"/>
              </a:rPr>
              <a:t>    Seasoned Investor / No Docs required – Closed Jan 2019             </a:t>
            </a:r>
          </a:p>
        </p:txBody>
      </p:sp>
      <p:pic>
        <p:nvPicPr>
          <p:cNvPr id="1028" name="Picture 4" descr="https://www.stoufferrealty.com/shared/get/aphoto.php?lid=99595877">
            <a:extLst>
              <a:ext uri="{FF2B5EF4-FFF2-40B4-BE49-F238E27FC236}">
                <a16:creationId xmlns:a16="http://schemas.microsoft.com/office/drawing/2014/main" id="{8BAFA8DC-97B2-4FA9-AB53-EFF454B426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990" y="1101738"/>
            <a:ext cx="5156053" cy="5139940"/>
          </a:xfrm>
          <a:prstGeom prst="rect">
            <a:avLst/>
          </a:prstGeom>
          <a:solidFill>
            <a:srgbClr val="FFFFFF">
              <a:shade val="85000"/>
            </a:srgbClr>
          </a:solidFill>
          <a:ln w="1905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A215857E-CB67-4DA0-9639-CA0AC6F2B14D}"/>
              </a:ext>
            </a:extLst>
          </p:cNvPr>
          <p:cNvPicPr>
            <a:picLocks noChangeAspect="1"/>
          </p:cNvPicPr>
          <p:nvPr/>
        </p:nvPicPr>
        <p:blipFill>
          <a:blip r:embed="rId4"/>
          <a:stretch>
            <a:fillRect/>
          </a:stretch>
        </p:blipFill>
        <p:spPr>
          <a:xfrm>
            <a:off x="5628683" y="3455970"/>
            <a:ext cx="6147786" cy="1098184"/>
          </a:xfrm>
          <a:prstGeom prst="rect">
            <a:avLst/>
          </a:prstGeom>
        </p:spPr>
      </p:pic>
      <p:pic>
        <p:nvPicPr>
          <p:cNvPr id="4" name="Picture 3">
            <a:extLst>
              <a:ext uri="{FF2B5EF4-FFF2-40B4-BE49-F238E27FC236}">
                <a16:creationId xmlns:a16="http://schemas.microsoft.com/office/drawing/2014/main" id="{E677F557-75AB-4FC5-BC4F-7BD8955C961F}"/>
              </a:ext>
            </a:extLst>
          </p:cNvPr>
          <p:cNvPicPr>
            <a:picLocks noChangeAspect="1"/>
          </p:cNvPicPr>
          <p:nvPr/>
        </p:nvPicPr>
        <p:blipFill>
          <a:blip r:embed="rId5"/>
          <a:stretch>
            <a:fillRect/>
          </a:stretch>
        </p:blipFill>
        <p:spPr>
          <a:xfrm>
            <a:off x="5628443" y="4793940"/>
            <a:ext cx="1913243" cy="1431491"/>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41CE6772-C479-4E35-AFB6-2D69C064F4E1}"/>
              </a:ext>
            </a:extLst>
          </p:cNvPr>
          <p:cNvPicPr>
            <a:picLocks noChangeAspect="1"/>
          </p:cNvPicPr>
          <p:nvPr/>
        </p:nvPicPr>
        <p:blipFill>
          <a:blip r:embed="rId6"/>
          <a:stretch>
            <a:fillRect/>
          </a:stretch>
        </p:blipFill>
        <p:spPr>
          <a:xfrm>
            <a:off x="7748507" y="4810188"/>
            <a:ext cx="1906843" cy="1431491"/>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B0AB3A34-0930-418C-B64A-33097FA4C0EA}"/>
              </a:ext>
            </a:extLst>
          </p:cNvPr>
          <p:cNvPicPr>
            <a:picLocks noChangeAspect="1"/>
          </p:cNvPicPr>
          <p:nvPr/>
        </p:nvPicPr>
        <p:blipFill>
          <a:blip r:embed="rId7"/>
          <a:stretch>
            <a:fillRect/>
          </a:stretch>
        </p:blipFill>
        <p:spPr>
          <a:xfrm>
            <a:off x="9832624" y="4785062"/>
            <a:ext cx="1953865" cy="147588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0" name="Straight Connector 9">
            <a:extLst>
              <a:ext uri="{FF2B5EF4-FFF2-40B4-BE49-F238E27FC236}">
                <a16:creationId xmlns:a16="http://schemas.microsoft.com/office/drawing/2014/main" id="{3084F0C4-A3A6-4DC9-BA4D-D8889C7DF49F}"/>
              </a:ext>
            </a:extLst>
          </p:cNvPr>
          <p:cNvCxnSpPr>
            <a:cxnSpLocks/>
          </p:cNvCxnSpPr>
          <p:nvPr/>
        </p:nvCxnSpPr>
        <p:spPr>
          <a:xfrm>
            <a:off x="5694000" y="3374038"/>
            <a:ext cx="5969265"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878D7B6-D00C-43D5-8E13-F2AB27A02DD1}"/>
              </a:ext>
            </a:extLst>
          </p:cNvPr>
          <p:cNvCxnSpPr>
            <a:cxnSpLocks/>
          </p:cNvCxnSpPr>
          <p:nvPr/>
        </p:nvCxnSpPr>
        <p:spPr>
          <a:xfrm>
            <a:off x="5581036" y="4582147"/>
            <a:ext cx="6147786"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66C7BF71-268E-4732-99C6-56145FC9BECB}"/>
              </a:ext>
            </a:extLst>
          </p:cNvPr>
          <p:cNvSpPr/>
          <p:nvPr/>
        </p:nvSpPr>
        <p:spPr>
          <a:xfrm>
            <a:off x="-9339" y="18798"/>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latin typeface="Times New Roman" panose="02020603050405020304" pitchFamily="18" charset="0"/>
              </a:rPr>
              <a:t>Debt Lender: Commercial Office Building</a:t>
            </a:r>
          </a:p>
        </p:txBody>
      </p:sp>
    </p:spTree>
    <p:extLst>
      <p:ext uri="{BB962C8B-B14F-4D97-AF65-F5344CB8AC3E}">
        <p14:creationId xmlns:p14="http://schemas.microsoft.com/office/powerpoint/2010/main" val="11723866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6" name="TextBox 5">
            <a:extLst>
              <a:ext uri="{FF2B5EF4-FFF2-40B4-BE49-F238E27FC236}">
                <a16:creationId xmlns:a16="http://schemas.microsoft.com/office/drawing/2014/main" id="{6429EF0A-39F0-4FC6-90DC-F20121CF174E}"/>
              </a:ext>
            </a:extLst>
          </p:cNvPr>
          <p:cNvSpPr txBox="1"/>
          <p:nvPr/>
        </p:nvSpPr>
        <p:spPr>
          <a:xfrm>
            <a:off x="5466919" y="1586334"/>
            <a:ext cx="6329778" cy="2569934"/>
          </a:xfrm>
          <a:prstGeom prst="rect">
            <a:avLst/>
          </a:prstGeom>
          <a:noFill/>
        </p:spPr>
        <p:txBody>
          <a:bodyPr wrap="square" rtlCol="0">
            <a:spAutoFit/>
          </a:bodyPr>
          <a:lstStyle/>
          <a:p>
            <a:r>
              <a:rPr lang="en-US" sz="2800" b="1" dirty="0">
                <a:solidFill>
                  <a:schemeClr val="accent6"/>
                </a:solidFill>
              </a:rPr>
              <a:t>  </a:t>
            </a:r>
            <a:r>
              <a:rPr lang="en-US" sz="2400" b="1" dirty="0">
                <a:solidFill>
                  <a:schemeClr val="accent6"/>
                </a:solidFill>
                <a:latin typeface="Times New Roman" panose="02020603050405020304" pitchFamily="18" charset="0"/>
                <a:cs typeface="Times New Roman" panose="02020603050405020304" pitchFamily="18" charset="0"/>
              </a:rPr>
              <a:t>PURCHASE AND RENOVATION FUNDED</a:t>
            </a:r>
          </a:p>
          <a:p>
            <a:pPr algn="ctr"/>
            <a:endParaRPr lang="en-US" sz="700" dirty="0">
              <a:solidFill>
                <a:schemeClr val="accent6"/>
              </a:solidFill>
              <a:latin typeface="Times New Roman" panose="02020603050405020304" pitchFamily="18" charset="0"/>
              <a:cs typeface="Times New Roman" panose="02020603050405020304" pitchFamily="18" charset="0"/>
            </a:endParaRPr>
          </a:p>
          <a:p>
            <a:r>
              <a:rPr lang="en-US" dirty="0">
                <a:solidFill>
                  <a:schemeClr val="accent6"/>
                </a:solidFill>
                <a:latin typeface="Times New Roman" panose="02020603050405020304" pitchFamily="18" charset="0"/>
                <a:cs typeface="Times New Roman" panose="02020603050405020304" pitchFamily="18" charset="0"/>
              </a:rPr>
              <a:t>    2 Buildings</a:t>
            </a:r>
          </a:p>
          <a:p>
            <a:r>
              <a:rPr lang="en-US" dirty="0">
                <a:solidFill>
                  <a:schemeClr val="accent6"/>
                </a:solidFill>
                <a:latin typeface="Times New Roman" panose="02020603050405020304" pitchFamily="18" charset="0"/>
                <a:cs typeface="Times New Roman" panose="02020603050405020304" pitchFamily="18" charset="0"/>
              </a:rPr>
              <a:t>    18 Month Bridge Loan</a:t>
            </a:r>
          </a:p>
          <a:p>
            <a:r>
              <a:rPr lang="en-US" dirty="0">
                <a:solidFill>
                  <a:schemeClr val="accent6"/>
                </a:solidFill>
                <a:latin typeface="Times New Roman" panose="02020603050405020304" pitchFamily="18" charset="0"/>
                <a:cs typeface="Times New Roman" panose="02020603050405020304" pitchFamily="18" charset="0"/>
              </a:rPr>
              <a:t>    10%  - Interest Only / 2 Points</a:t>
            </a:r>
          </a:p>
          <a:p>
            <a:r>
              <a:rPr lang="en-US" dirty="0">
                <a:solidFill>
                  <a:schemeClr val="accent6"/>
                </a:solidFill>
                <a:latin typeface="Times New Roman" panose="02020603050405020304" pitchFamily="18" charset="0"/>
                <a:cs typeface="Times New Roman" panose="02020603050405020304" pitchFamily="18" charset="0"/>
              </a:rPr>
              <a:t>    85% of Purchase Price Funded</a:t>
            </a:r>
          </a:p>
          <a:p>
            <a:r>
              <a:rPr lang="en-US" dirty="0">
                <a:solidFill>
                  <a:schemeClr val="accent6"/>
                </a:solidFill>
                <a:latin typeface="Times New Roman" panose="02020603050405020304" pitchFamily="18" charset="0"/>
                <a:cs typeface="Times New Roman" panose="02020603050405020304" pitchFamily="18" charset="0"/>
              </a:rPr>
              <a:t>    100% of Renovation Cost Funded</a:t>
            </a:r>
          </a:p>
          <a:p>
            <a:r>
              <a:rPr lang="en-US" dirty="0">
                <a:solidFill>
                  <a:schemeClr val="accent6"/>
                </a:solidFill>
                <a:latin typeface="Times New Roman" panose="02020603050405020304" pitchFamily="18" charset="0"/>
                <a:cs typeface="Times New Roman" panose="02020603050405020304" pitchFamily="18" charset="0"/>
              </a:rPr>
              <a:t>    Total Loan Amount $477,000</a:t>
            </a:r>
          </a:p>
          <a:p>
            <a:r>
              <a:rPr lang="en-US" dirty="0">
                <a:solidFill>
                  <a:schemeClr val="accent6"/>
                </a:solidFill>
                <a:latin typeface="Times New Roman" panose="02020603050405020304" pitchFamily="18" charset="0"/>
                <a:cs typeface="Times New Roman" panose="02020603050405020304" pitchFamily="18" charset="0"/>
              </a:rPr>
              <a:t>    Seasoned Investor / No Docs required            </a:t>
            </a:r>
          </a:p>
        </p:txBody>
      </p:sp>
      <p:pic>
        <p:nvPicPr>
          <p:cNvPr id="11" name="Picture 10">
            <a:extLst>
              <a:ext uri="{FF2B5EF4-FFF2-40B4-BE49-F238E27FC236}">
                <a16:creationId xmlns:a16="http://schemas.microsoft.com/office/drawing/2014/main" id="{C3E6E312-F565-4FED-8816-1EEE6997E59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1" y="1044132"/>
            <a:ext cx="4224712" cy="2980444"/>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A84B8D7E-0BB2-4A6A-B673-C78BD87FADF6}"/>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80263" y="4243575"/>
            <a:ext cx="2615737" cy="197107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a:extLst>
              <a:ext uri="{FF2B5EF4-FFF2-40B4-BE49-F238E27FC236}">
                <a16:creationId xmlns:a16="http://schemas.microsoft.com/office/drawing/2014/main" id="{67563A49-3063-46C4-A3F3-A48194194467}"/>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0774" y="4243575"/>
            <a:ext cx="2501493" cy="1914584"/>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85CDD2C8-5E19-48E1-8F2D-7609D1185A39}"/>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33788" y="4215332"/>
            <a:ext cx="2705100" cy="2027555"/>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a:extLst>
              <a:ext uri="{FF2B5EF4-FFF2-40B4-BE49-F238E27FC236}">
                <a16:creationId xmlns:a16="http://schemas.microsoft.com/office/drawing/2014/main" id="{781F4FC7-BD9B-41C7-883C-BC48BE8BD076}"/>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65293" y="4215331"/>
            <a:ext cx="2639662" cy="2027555"/>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B32B92CF-0AF2-4297-BFAE-EE3CAFB0A62D}"/>
              </a:ext>
            </a:extLst>
          </p:cNvPr>
          <p:cNvSpPr txBox="1"/>
          <p:nvPr/>
        </p:nvSpPr>
        <p:spPr>
          <a:xfrm>
            <a:off x="5622369" y="940003"/>
            <a:ext cx="4376691" cy="584775"/>
          </a:xfrm>
          <a:prstGeom prst="rect">
            <a:avLst/>
          </a:prstGeom>
          <a:noFill/>
        </p:spPr>
        <p:txBody>
          <a:bodyPr wrap="square" rtlCol="0">
            <a:spAutoFit/>
          </a:bodyPr>
          <a:lstStyle/>
          <a:p>
            <a:r>
              <a:rPr lang="en-US" sz="3200" b="1" dirty="0">
                <a:solidFill>
                  <a:schemeClr val="accent6"/>
                </a:solidFill>
                <a:latin typeface="Times New Roman" panose="02020603050405020304" pitchFamily="18" charset="0"/>
                <a:cs typeface="Times New Roman" panose="02020603050405020304" pitchFamily="18" charset="0"/>
              </a:rPr>
              <a:t>Value Add Transaction</a:t>
            </a:r>
          </a:p>
        </p:txBody>
      </p:sp>
      <p:cxnSp>
        <p:nvCxnSpPr>
          <p:cNvPr id="9" name="Straight Connector 8">
            <a:extLst>
              <a:ext uri="{FF2B5EF4-FFF2-40B4-BE49-F238E27FC236}">
                <a16:creationId xmlns:a16="http://schemas.microsoft.com/office/drawing/2014/main" id="{90CE6F98-7E62-4920-8501-D5CFAE13FC69}"/>
              </a:ext>
            </a:extLst>
          </p:cNvPr>
          <p:cNvCxnSpPr/>
          <p:nvPr/>
        </p:nvCxnSpPr>
        <p:spPr>
          <a:xfrm>
            <a:off x="5466919" y="1044132"/>
            <a:ext cx="0" cy="298044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ED5C4062-6A48-45AC-8BE0-64715DC11239}"/>
              </a:ext>
            </a:extLst>
          </p:cNvPr>
          <p:cNvSpPr/>
          <p:nvPr/>
        </p:nvSpPr>
        <p:spPr>
          <a:xfrm>
            <a:off x="0" y="-23384"/>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latin typeface="Times New Roman" panose="02020603050405020304" pitchFamily="18" charset="0"/>
              </a:rPr>
              <a:t>Debt Lender: 16 Unit Multi-Family</a:t>
            </a:r>
          </a:p>
        </p:txBody>
      </p:sp>
    </p:spTree>
    <p:extLst>
      <p:ext uri="{BB962C8B-B14F-4D97-AF65-F5344CB8AC3E}">
        <p14:creationId xmlns:p14="http://schemas.microsoft.com/office/powerpoint/2010/main" val="41274839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6" name="TextBox 5">
            <a:extLst>
              <a:ext uri="{FF2B5EF4-FFF2-40B4-BE49-F238E27FC236}">
                <a16:creationId xmlns:a16="http://schemas.microsoft.com/office/drawing/2014/main" id="{6429EF0A-39F0-4FC6-90DC-F20121CF174E}"/>
              </a:ext>
            </a:extLst>
          </p:cNvPr>
          <p:cNvSpPr txBox="1"/>
          <p:nvPr/>
        </p:nvSpPr>
        <p:spPr>
          <a:xfrm>
            <a:off x="5636602" y="1065636"/>
            <a:ext cx="6329778" cy="4924425"/>
          </a:xfrm>
          <a:prstGeom prst="rect">
            <a:avLst/>
          </a:prstGeom>
          <a:noFill/>
        </p:spPr>
        <p:txBody>
          <a:bodyPr wrap="square" rtlCol="0">
            <a:spAutoFit/>
          </a:bodyPr>
          <a:lstStyle/>
          <a:p>
            <a:pPr algn="ctr"/>
            <a:endParaRPr lang="en-US" sz="800" dirty="0">
              <a:solidFill>
                <a:schemeClr val="accent6"/>
              </a:solidFill>
              <a:latin typeface="Times New Roman" panose="02020603050405020304" pitchFamily="18" charset="0"/>
              <a:cs typeface="Times New Roman" panose="02020603050405020304" pitchFamily="18" charset="0"/>
            </a:endParaRPr>
          </a:p>
          <a:p>
            <a:r>
              <a:rPr lang="en-US" dirty="0">
                <a:solidFill>
                  <a:schemeClr val="accent6"/>
                </a:solidFill>
                <a:latin typeface="Times New Roman" panose="02020603050405020304" pitchFamily="18" charset="0"/>
                <a:cs typeface="Times New Roman" panose="02020603050405020304" pitchFamily="18" charset="0"/>
              </a:rPr>
              <a:t>Medina, OH</a:t>
            </a:r>
          </a:p>
          <a:p>
            <a:endParaRPr lang="en-US" dirty="0">
              <a:solidFill>
                <a:schemeClr val="accent6"/>
              </a:solidFill>
              <a:latin typeface="Times New Roman" panose="02020603050405020304" pitchFamily="18" charset="0"/>
              <a:cs typeface="Times New Roman" panose="02020603050405020304" pitchFamily="18" charset="0"/>
            </a:endParaRPr>
          </a:p>
          <a:p>
            <a:r>
              <a:rPr lang="en-US" b="1" dirty="0">
                <a:solidFill>
                  <a:schemeClr val="accent6"/>
                </a:solidFill>
                <a:latin typeface="Times New Roman" panose="02020603050405020304" pitchFamily="18" charset="0"/>
                <a:cs typeface="Times New Roman" panose="02020603050405020304" pitchFamily="18" charset="0"/>
              </a:rPr>
              <a:t>Property Details</a:t>
            </a:r>
          </a:p>
          <a:p>
            <a:pPr marL="285750" indent="-285750">
              <a:buFont typeface="Arial" panose="020B0604020202020204" pitchFamily="34" charset="0"/>
              <a:buChar char="•"/>
            </a:pPr>
            <a:r>
              <a:rPr lang="en-US" dirty="0">
                <a:solidFill>
                  <a:schemeClr val="accent6"/>
                </a:solidFill>
                <a:latin typeface="Times New Roman" panose="02020603050405020304" pitchFamily="18" charset="0"/>
                <a:cs typeface="Times New Roman" panose="02020603050405020304" pitchFamily="18" charset="0"/>
              </a:rPr>
              <a:t>Purchase Price: $700,000</a:t>
            </a:r>
          </a:p>
          <a:p>
            <a:pPr marL="285750" indent="-285750">
              <a:buFont typeface="Arial" panose="020B0604020202020204" pitchFamily="34" charset="0"/>
              <a:buChar char="•"/>
            </a:pPr>
            <a:r>
              <a:rPr lang="en-US" dirty="0">
                <a:solidFill>
                  <a:schemeClr val="accent6"/>
                </a:solidFill>
                <a:latin typeface="Times New Roman" panose="02020603050405020304" pitchFamily="18" charset="0"/>
                <a:cs typeface="Times New Roman" panose="02020603050405020304" pitchFamily="18" charset="0"/>
              </a:rPr>
              <a:t>Rehab Costs: $460,000</a:t>
            </a:r>
          </a:p>
          <a:p>
            <a:pPr marL="285750" indent="-285750">
              <a:buFont typeface="Arial" panose="020B0604020202020204" pitchFamily="34" charset="0"/>
              <a:buChar char="•"/>
            </a:pPr>
            <a:r>
              <a:rPr lang="en-US" dirty="0">
                <a:solidFill>
                  <a:schemeClr val="accent6"/>
                </a:solidFill>
                <a:latin typeface="Times New Roman" panose="02020603050405020304" pitchFamily="18" charset="0"/>
                <a:cs typeface="Times New Roman" panose="02020603050405020304" pitchFamily="18" charset="0"/>
              </a:rPr>
              <a:t>Freeland Funded: </a:t>
            </a:r>
            <a:r>
              <a:rPr lang="en-US" b="1" dirty="0">
                <a:solidFill>
                  <a:schemeClr val="accent6"/>
                </a:solidFill>
                <a:latin typeface="Times New Roman" panose="02020603050405020304" pitchFamily="18" charset="0"/>
                <a:cs typeface="Times New Roman" panose="02020603050405020304" pitchFamily="18" charset="0"/>
              </a:rPr>
              <a:t>$1,074,000</a:t>
            </a:r>
          </a:p>
          <a:p>
            <a:pPr marL="742950" lvl="1" indent="-285750">
              <a:buFont typeface="Arial" panose="020B0604020202020204" pitchFamily="34" charset="0"/>
              <a:buChar char="•"/>
            </a:pPr>
            <a:r>
              <a:rPr lang="en-US" dirty="0">
                <a:solidFill>
                  <a:schemeClr val="accent6"/>
                </a:solidFill>
                <a:latin typeface="Times New Roman" panose="02020603050405020304" pitchFamily="18" charset="0"/>
                <a:cs typeface="Times New Roman" panose="02020603050405020304" pitchFamily="18" charset="0"/>
              </a:rPr>
              <a:t>1</a:t>
            </a:r>
            <a:r>
              <a:rPr lang="en-US" baseline="30000" dirty="0">
                <a:solidFill>
                  <a:schemeClr val="accent6"/>
                </a:solidFill>
                <a:latin typeface="Times New Roman" panose="02020603050405020304" pitchFamily="18" charset="0"/>
                <a:cs typeface="Times New Roman" panose="02020603050405020304" pitchFamily="18" charset="0"/>
              </a:rPr>
              <a:t>st</a:t>
            </a:r>
            <a:r>
              <a:rPr lang="en-US" dirty="0">
                <a:solidFill>
                  <a:schemeClr val="accent6"/>
                </a:solidFill>
                <a:latin typeface="Times New Roman" panose="02020603050405020304" pitchFamily="18" charset="0"/>
                <a:cs typeface="Times New Roman" panose="02020603050405020304" pitchFamily="18" charset="0"/>
              </a:rPr>
              <a:t> Mortgage senior debt &amp; portion of down payment</a:t>
            </a:r>
          </a:p>
          <a:p>
            <a:endParaRPr lang="en-US" dirty="0">
              <a:solidFill>
                <a:schemeClr val="accent6"/>
              </a:solidFill>
              <a:latin typeface="Times New Roman" panose="02020603050405020304" pitchFamily="18" charset="0"/>
              <a:cs typeface="Times New Roman" panose="02020603050405020304" pitchFamily="18" charset="0"/>
            </a:endParaRPr>
          </a:p>
          <a:p>
            <a:endParaRPr lang="en-US" dirty="0">
              <a:solidFill>
                <a:schemeClr val="accent6"/>
              </a:solidFill>
              <a:latin typeface="Times New Roman" panose="02020603050405020304" pitchFamily="18" charset="0"/>
              <a:cs typeface="Times New Roman" panose="02020603050405020304" pitchFamily="18" charset="0"/>
            </a:endParaRPr>
          </a:p>
          <a:p>
            <a:r>
              <a:rPr lang="en-US" b="1" dirty="0">
                <a:solidFill>
                  <a:schemeClr val="accent6"/>
                </a:solidFill>
                <a:latin typeface="Times New Roman" panose="02020603050405020304" pitchFamily="18" charset="0"/>
                <a:cs typeface="Times New Roman" panose="02020603050405020304" pitchFamily="18" charset="0"/>
              </a:rPr>
              <a:t>Stabilized Proforma</a:t>
            </a:r>
          </a:p>
          <a:p>
            <a:pPr marL="285750" indent="-285750">
              <a:buFont typeface="Arial" panose="020B0604020202020204" pitchFamily="34" charset="0"/>
              <a:buChar char="•"/>
            </a:pPr>
            <a:r>
              <a:rPr lang="en-US" dirty="0">
                <a:solidFill>
                  <a:schemeClr val="accent6"/>
                </a:solidFill>
                <a:latin typeface="Times New Roman" panose="02020603050405020304" pitchFamily="18" charset="0"/>
                <a:cs typeface="Times New Roman" panose="02020603050405020304" pitchFamily="18" charset="0"/>
              </a:rPr>
              <a:t>NOI: $116k</a:t>
            </a:r>
          </a:p>
          <a:p>
            <a:pPr marL="285750" indent="-285750">
              <a:buFont typeface="Arial" panose="020B0604020202020204" pitchFamily="34" charset="0"/>
              <a:buChar char="•"/>
            </a:pPr>
            <a:r>
              <a:rPr lang="en-US" dirty="0">
                <a:solidFill>
                  <a:schemeClr val="accent6"/>
                </a:solidFill>
                <a:latin typeface="Times New Roman" panose="02020603050405020304" pitchFamily="18" charset="0"/>
                <a:cs typeface="Times New Roman" panose="02020603050405020304" pitchFamily="18" charset="0"/>
              </a:rPr>
              <a:t>Cap Rate: 9.7%</a:t>
            </a:r>
          </a:p>
          <a:p>
            <a:pPr marL="285750" indent="-285750">
              <a:buFont typeface="Arial" panose="020B0604020202020204" pitchFamily="34" charset="0"/>
              <a:buChar char="•"/>
            </a:pPr>
            <a:r>
              <a:rPr lang="en-US" dirty="0">
                <a:solidFill>
                  <a:schemeClr val="accent6"/>
                </a:solidFill>
                <a:latin typeface="Times New Roman" panose="02020603050405020304" pitchFamily="18" charset="0"/>
                <a:cs typeface="Times New Roman" panose="02020603050405020304" pitchFamily="18" charset="0"/>
              </a:rPr>
              <a:t>ARV: $1,660,000</a:t>
            </a:r>
          </a:p>
          <a:p>
            <a:endParaRPr lang="en-US" dirty="0">
              <a:solidFill>
                <a:schemeClr val="accent6"/>
              </a:solidFill>
              <a:latin typeface="Times New Roman" panose="02020603050405020304" pitchFamily="18" charset="0"/>
              <a:cs typeface="Times New Roman" panose="02020603050405020304" pitchFamily="18" charset="0"/>
            </a:endParaRPr>
          </a:p>
          <a:p>
            <a:r>
              <a:rPr lang="en-US" b="1" dirty="0">
                <a:solidFill>
                  <a:schemeClr val="accent6"/>
                </a:solidFill>
                <a:latin typeface="Times New Roman" panose="02020603050405020304" pitchFamily="18" charset="0"/>
                <a:cs typeface="Times New Roman" panose="02020603050405020304" pitchFamily="18" charset="0"/>
              </a:rPr>
              <a:t>Equity/Profit: $460k</a:t>
            </a:r>
          </a:p>
          <a:p>
            <a:endParaRPr lang="en-US" dirty="0">
              <a:solidFill>
                <a:schemeClr val="accent6"/>
              </a:solidFill>
              <a:latin typeface="Times New Roman" panose="02020603050405020304" pitchFamily="18" charset="0"/>
              <a:cs typeface="Times New Roman" panose="02020603050405020304" pitchFamily="18" charset="0"/>
            </a:endParaRPr>
          </a:p>
          <a:p>
            <a:r>
              <a:rPr lang="en-US" b="1" dirty="0">
                <a:solidFill>
                  <a:schemeClr val="accent6"/>
                </a:solidFill>
                <a:latin typeface="Times New Roman" panose="02020603050405020304" pitchFamily="18" charset="0"/>
                <a:cs typeface="Times New Roman" panose="02020603050405020304" pitchFamily="18" charset="0"/>
              </a:rPr>
              <a:t>$20k per month – gross cash flow</a:t>
            </a:r>
          </a:p>
        </p:txBody>
      </p:sp>
      <p:cxnSp>
        <p:nvCxnSpPr>
          <p:cNvPr id="9" name="Straight Connector 8">
            <a:extLst>
              <a:ext uri="{FF2B5EF4-FFF2-40B4-BE49-F238E27FC236}">
                <a16:creationId xmlns:a16="http://schemas.microsoft.com/office/drawing/2014/main" id="{90CE6F98-7E62-4920-8501-D5CFAE13FC69}"/>
              </a:ext>
            </a:extLst>
          </p:cNvPr>
          <p:cNvCxnSpPr>
            <a:cxnSpLocks/>
          </p:cNvCxnSpPr>
          <p:nvPr/>
        </p:nvCxnSpPr>
        <p:spPr>
          <a:xfrm>
            <a:off x="5488184" y="1207936"/>
            <a:ext cx="0" cy="354481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35B40A17-BAEB-4C76-A224-BA602CDDEE14}"/>
              </a:ext>
            </a:extLst>
          </p:cNvPr>
          <p:cNvSpPr>
            <a:spLocks noChangeArrowheads="1"/>
          </p:cNvSpPr>
          <p:nvPr/>
        </p:nvSpPr>
        <p:spPr bwMode="auto">
          <a:xfrm>
            <a:off x="763480" y="51490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3">
            <a:extLst>
              <a:ext uri="{FF2B5EF4-FFF2-40B4-BE49-F238E27FC236}">
                <a16:creationId xmlns:a16="http://schemas.microsoft.com/office/drawing/2014/main" id="{5C7F01CF-23A1-4AEA-A912-9C283186461C}"/>
              </a:ext>
            </a:extLst>
          </p:cNvPr>
          <p:cNvSpPr>
            <a:spLocks noChangeArrowheads="1"/>
          </p:cNvSpPr>
          <p:nvPr/>
        </p:nvSpPr>
        <p:spPr bwMode="auto">
          <a:xfrm>
            <a:off x="763480" y="395978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10">
            <a:extLst>
              <a:ext uri="{FF2B5EF4-FFF2-40B4-BE49-F238E27FC236}">
                <a16:creationId xmlns:a16="http://schemas.microsoft.com/office/drawing/2014/main" id="{9473F974-EB12-4697-873E-40D3AE22E2AD}"/>
              </a:ext>
            </a:extLst>
          </p:cNvPr>
          <p:cNvSpPr/>
          <p:nvPr/>
        </p:nvSpPr>
        <p:spPr>
          <a:xfrm>
            <a:off x="0" y="-30011"/>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latin typeface="Times New Roman" panose="02020603050405020304" pitchFamily="18" charset="0"/>
              </a:rPr>
              <a:t>Debt Lender: 19 Unit Multi-Family</a:t>
            </a:r>
          </a:p>
        </p:txBody>
      </p:sp>
      <p:pic>
        <p:nvPicPr>
          <p:cNvPr id="1028" name="Picture 4" descr="https://lh4.googleusercontent.com/zEmJiWaKKZ5hbeKHQHB2taXYjsaYyBnVelvZjIPE5zlaWvs6Ju8UB4tVyog-52z-OBQEYt_mLGuq0pWdgs7Ny-zDLVr14ViXj0DLSuf4-QLwINQyX3k8dR3gGHngk3DlKQgtz3oPFDQ">
            <a:extLst>
              <a:ext uri="{FF2B5EF4-FFF2-40B4-BE49-F238E27FC236}">
                <a16:creationId xmlns:a16="http://schemas.microsoft.com/office/drawing/2014/main" id="{BFD8EBD6-2E47-4DCE-9529-4DF617C0B5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35" y="1656591"/>
            <a:ext cx="4555616" cy="35448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608961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6" name="TextBox 5">
            <a:extLst>
              <a:ext uri="{FF2B5EF4-FFF2-40B4-BE49-F238E27FC236}">
                <a16:creationId xmlns:a16="http://schemas.microsoft.com/office/drawing/2014/main" id="{6429EF0A-39F0-4FC6-90DC-F20121CF174E}"/>
              </a:ext>
            </a:extLst>
          </p:cNvPr>
          <p:cNvSpPr txBox="1"/>
          <p:nvPr/>
        </p:nvSpPr>
        <p:spPr>
          <a:xfrm>
            <a:off x="5636602" y="1065636"/>
            <a:ext cx="6329778" cy="4647426"/>
          </a:xfrm>
          <a:prstGeom prst="rect">
            <a:avLst/>
          </a:prstGeom>
          <a:noFill/>
        </p:spPr>
        <p:txBody>
          <a:bodyPr wrap="square" rtlCol="0">
            <a:spAutoFit/>
          </a:bodyPr>
          <a:lstStyle/>
          <a:p>
            <a:pPr algn="ctr"/>
            <a:endParaRPr lang="en-US" sz="800" dirty="0">
              <a:solidFill>
                <a:schemeClr val="accent6"/>
              </a:solidFill>
              <a:latin typeface="Times New Roman" panose="02020603050405020304" pitchFamily="18" charset="0"/>
              <a:cs typeface="Times New Roman" panose="02020603050405020304" pitchFamily="18" charset="0"/>
            </a:endParaRPr>
          </a:p>
          <a:p>
            <a:r>
              <a:rPr lang="en-US" dirty="0">
                <a:solidFill>
                  <a:schemeClr val="accent6"/>
                </a:solidFill>
                <a:latin typeface="Times New Roman" panose="02020603050405020304" pitchFamily="18" charset="0"/>
                <a:cs typeface="Times New Roman" panose="02020603050405020304" pitchFamily="18" charset="0"/>
              </a:rPr>
              <a:t>Lakewood, OH</a:t>
            </a:r>
          </a:p>
          <a:p>
            <a:endParaRPr lang="en-US" dirty="0">
              <a:solidFill>
                <a:schemeClr val="accent6"/>
              </a:solidFill>
              <a:latin typeface="Times New Roman" panose="02020603050405020304" pitchFamily="18" charset="0"/>
              <a:cs typeface="Times New Roman" panose="02020603050405020304" pitchFamily="18" charset="0"/>
            </a:endParaRPr>
          </a:p>
          <a:p>
            <a:r>
              <a:rPr lang="en-US" b="1" dirty="0">
                <a:solidFill>
                  <a:schemeClr val="accent6"/>
                </a:solidFill>
                <a:latin typeface="Times New Roman" panose="02020603050405020304" pitchFamily="18" charset="0"/>
                <a:cs typeface="Times New Roman" panose="02020603050405020304" pitchFamily="18" charset="0"/>
              </a:rPr>
              <a:t>Property Details</a:t>
            </a:r>
            <a:endParaRPr lang="en-US" dirty="0">
              <a:solidFill>
                <a:schemeClr val="accent6"/>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solidFill>
                  <a:schemeClr val="accent6"/>
                </a:solidFill>
                <a:latin typeface="Times New Roman" panose="02020603050405020304" pitchFamily="18" charset="0"/>
                <a:cs typeface="Times New Roman" panose="02020603050405020304" pitchFamily="18" charset="0"/>
              </a:rPr>
              <a:t>Purchase Price: $563,000</a:t>
            </a:r>
          </a:p>
          <a:p>
            <a:pPr marL="285750" indent="-285750">
              <a:buFont typeface="Arial" panose="020B0604020202020204" pitchFamily="34" charset="0"/>
              <a:buChar char="•"/>
            </a:pPr>
            <a:r>
              <a:rPr lang="en-US" dirty="0">
                <a:solidFill>
                  <a:schemeClr val="accent6"/>
                </a:solidFill>
                <a:latin typeface="Times New Roman" panose="02020603050405020304" pitchFamily="18" charset="0"/>
                <a:cs typeface="Times New Roman" panose="02020603050405020304" pitchFamily="18" charset="0"/>
              </a:rPr>
              <a:t>Rehab Costs: $150,700</a:t>
            </a:r>
          </a:p>
          <a:p>
            <a:pPr marL="285750" indent="-285750">
              <a:buFont typeface="Arial" panose="020B0604020202020204" pitchFamily="34" charset="0"/>
              <a:buChar char="•"/>
            </a:pPr>
            <a:r>
              <a:rPr lang="en-US" dirty="0">
                <a:solidFill>
                  <a:schemeClr val="accent6"/>
                </a:solidFill>
                <a:latin typeface="Times New Roman" panose="02020603050405020304" pitchFamily="18" charset="0"/>
                <a:cs typeface="Times New Roman" panose="02020603050405020304" pitchFamily="18" charset="0"/>
              </a:rPr>
              <a:t>Freeland Funded: $671,950</a:t>
            </a:r>
          </a:p>
          <a:p>
            <a:pPr marL="742950" lvl="1" indent="-285750">
              <a:buFont typeface="Arial" panose="020B0604020202020204" pitchFamily="34" charset="0"/>
              <a:buChar char="•"/>
            </a:pPr>
            <a:r>
              <a:rPr lang="en-US" dirty="0">
                <a:solidFill>
                  <a:schemeClr val="accent6"/>
                </a:solidFill>
                <a:latin typeface="Times New Roman" panose="02020603050405020304" pitchFamily="18" charset="0"/>
                <a:cs typeface="Times New Roman" panose="02020603050405020304" pitchFamily="18" charset="0"/>
              </a:rPr>
              <a:t>1</a:t>
            </a:r>
            <a:r>
              <a:rPr lang="en-US" baseline="30000" dirty="0">
                <a:solidFill>
                  <a:schemeClr val="accent6"/>
                </a:solidFill>
                <a:latin typeface="Times New Roman" panose="02020603050405020304" pitchFamily="18" charset="0"/>
                <a:cs typeface="Times New Roman" panose="02020603050405020304" pitchFamily="18" charset="0"/>
              </a:rPr>
              <a:t>st</a:t>
            </a:r>
            <a:r>
              <a:rPr lang="en-US" dirty="0">
                <a:solidFill>
                  <a:schemeClr val="accent6"/>
                </a:solidFill>
                <a:latin typeface="Times New Roman" panose="02020603050405020304" pitchFamily="18" charset="0"/>
                <a:cs typeface="Times New Roman" panose="02020603050405020304" pitchFamily="18" charset="0"/>
              </a:rPr>
              <a:t> Mortgage senior debt</a:t>
            </a:r>
          </a:p>
          <a:p>
            <a:endParaRPr lang="en-US" dirty="0">
              <a:solidFill>
                <a:schemeClr val="accent6"/>
              </a:solidFill>
              <a:latin typeface="Times New Roman" panose="02020603050405020304" pitchFamily="18" charset="0"/>
              <a:cs typeface="Times New Roman" panose="02020603050405020304" pitchFamily="18" charset="0"/>
            </a:endParaRPr>
          </a:p>
          <a:p>
            <a:r>
              <a:rPr lang="en-US" b="1" dirty="0">
                <a:solidFill>
                  <a:schemeClr val="accent6"/>
                </a:solidFill>
                <a:latin typeface="Times New Roman" panose="02020603050405020304" pitchFamily="18" charset="0"/>
                <a:cs typeface="Times New Roman" panose="02020603050405020304" pitchFamily="18" charset="0"/>
              </a:rPr>
              <a:t>Stabilized Proforma</a:t>
            </a:r>
            <a:endParaRPr lang="en-US" dirty="0">
              <a:solidFill>
                <a:schemeClr val="accent6"/>
              </a:solidFill>
              <a:latin typeface="Times New Roman" panose="02020603050405020304" pitchFamily="18" charset="0"/>
              <a:cs typeface="Times New Roman" panose="02020603050405020304" pitchFamily="18" charset="0"/>
            </a:endParaRPr>
          </a:p>
          <a:p>
            <a:r>
              <a:rPr lang="en-US" dirty="0">
                <a:solidFill>
                  <a:schemeClr val="accent6"/>
                </a:solidFill>
                <a:latin typeface="Times New Roman" panose="02020603050405020304" pitchFamily="18" charset="0"/>
                <a:cs typeface="Times New Roman" panose="02020603050405020304" pitchFamily="18" charset="0"/>
              </a:rPr>
              <a:t>ARV: $1,083,000</a:t>
            </a:r>
          </a:p>
          <a:p>
            <a:endParaRPr lang="en-US" dirty="0">
              <a:solidFill>
                <a:schemeClr val="accent6"/>
              </a:solidFill>
              <a:latin typeface="Times New Roman" panose="02020603050405020304" pitchFamily="18" charset="0"/>
              <a:cs typeface="Times New Roman" panose="02020603050405020304" pitchFamily="18" charset="0"/>
            </a:endParaRPr>
          </a:p>
          <a:p>
            <a:r>
              <a:rPr lang="en-US" b="1" dirty="0">
                <a:solidFill>
                  <a:schemeClr val="accent6"/>
                </a:solidFill>
                <a:latin typeface="Times New Roman" panose="02020603050405020304" pitchFamily="18" charset="0"/>
                <a:cs typeface="Times New Roman" panose="02020603050405020304" pitchFamily="18" charset="0"/>
              </a:rPr>
              <a:t>Equity/Profit: $300k</a:t>
            </a:r>
          </a:p>
          <a:p>
            <a:endParaRPr lang="en-US" dirty="0">
              <a:solidFill>
                <a:schemeClr val="accent6"/>
              </a:solidFill>
              <a:latin typeface="Times New Roman" panose="02020603050405020304" pitchFamily="18" charset="0"/>
              <a:cs typeface="Times New Roman" panose="02020603050405020304" pitchFamily="18" charset="0"/>
            </a:endParaRPr>
          </a:p>
          <a:p>
            <a:r>
              <a:rPr lang="en-US" b="1" dirty="0">
                <a:solidFill>
                  <a:schemeClr val="accent6"/>
                </a:solidFill>
                <a:latin typeface="Times New Roman" panose="02020603050405020304" pitchFamily="18" charset="0"/>
                <a:cs typeface="Times New Roman" panose="02020603050405020304" pitchFamily="18" charset="0"/>
              </a:rPr>
              <a:t>$20k per month – gross cash flow</a:t>
            </a:r>
          </a:p>
          <a:p>
            <a:endParaRPr lang="en-US" b="1" dirty="0">
              <a:solidFill>
                <a:schemeClr val="accent6"/>
              </a:solidFill>
              <a:latin typeface="Times New Roman" panose="02020603050405020304" pitchFamily="18" charset="0"/>
              <a:cs typeface="Times New Roman" panose="02020603050405020304" pitchFamily="18" charset="0"/>
            </a:endParaRPr>
          </a:p>
          <a:p>
            <a:r>
              <a:rPr lang="en-US" b="1" dirty="0">
                <a:solidFill>
                  <a:schemeClr val="accent6"/>
                </a:solidFill>
                <a:latin typeface="Times New Roman" panose="02020603050405020304" pitchFamily="18" charset="0"/>
                <a:cs typeface="Times New Roman" panose="02020603050405020304" pitchFamily="18" charset="0"/>
              </a:rPr>
              <a:t>$6k per month – net passive cash flow</a:t>
            </a:r>
          </a:p>
        </p:txBody>
      </p:sp>
      <p:cxnSp>
        <p:nvCxnSpPr>
          <p:cNvPr id="9" name="Straight Connector 8">
            <a:extLst>
              <a:ext uri="{FF2B5EF4-FFF2-40B4-BE49-F238E27FC236}">
                <a16:creationId xmlns:a16="http://schemas.microsoft.com/office/drawing/2014/main" id="{90CE6F98-7E62-4920-8501-D5CFAE13FC69}"/>
              </a:ext>
            </a:extLst>
          </p:cNvPr>
          <p:cNvCxnSpPr>
            <a:cxnSpLocks/>
          </p:cNvCxnSpPr>
          <p:nvPr/>
        </p:nvCxnSpPr>
        <p:spPr>
          <a:xfrm>
            <a:off x="5488184" y="1207936"/>
            <a:ext cx="0" cy="354481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35B40A17-BAEB-4C76-A224-BA602CDDEE14}"/>
              </a:ext>
            </a:extLst>
          </p:cNvPr>
          <p:cNvSpPr>
            <a:spLocks noChangeArrowheads="1"/>
          </p:cNvSpPr>
          <p:nvPr/>
        </p:nvSpPr>
        <p:spPr bwMode="auto">
          <a:xfrm>
            <a:off x="763480" y="51490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3">
            <a:extLst>
              <a:ext uri="{FF2B5EF4-FFF2-40B4-BE49-F238E27FC236}">
                <a16:creationId xmlns:a16="http://schemas.microsoft.com/office/drawing/2014/main" id="{5C7F01CF-23A1-4AEA-A912-9C283186461C}"/>
              </a:ext>
            </a:extLst>
          </p:cNvPr>
          <p:cNvSpPr>
            <a:spLocks noChangeArrowheads="1"/>
          </p:cNvSpPr>
          <p:nvPr/>
        </p:nvSpPr>
        <p:spPr bwMode="auto">
          <a:xfrm>
            <a:off x="763480" y="395978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10">
            <a:extLst>
              <a:ext uri="{FF2B5EF4-FFF2-40B4-BE49-F238E27FC236}">
                <a16:creationId xmlns:a16="http://schemas.microsoft.com/office/drawing/2014/main" id="{9473F974-EB12-4697-873E-40D3AE22E2AD}"/>
              </a:ext>
            </a:extLst>
          </p:cNvPr>
          <p:cNvSpPr/>
          <p:nvPr/>
        </p:nvSpPr>
        <p:spPr>
          <a:xfrm>
            <a:off x="0" y="-30011"/>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latin typeface="Times New Roman" panose="02020603050405020304" pitchFamily="18" charset="0"/>
              </a:rPr>
              <a:t>Debt Lender: 19 Unit Multi-Family</a:t>
            </a:r>
          </a:p>
        </p:txBody>
      </p:sp>
      <p:pic>
        <p:nvPicPr>
          <p:cNvPr id="1026" name="Picture 2" descr="https://lh5.googleusercontent.com/QFSPyGdLZYC45NyQMZe4DVNo6DKevovI5ycAclVBNIT3GhV5VSRCSSt96jojXnwWbkxDPAIlP_TdxMB1n0na06SG1YlCpC_uDuSCa-3c4NTGh8VfmnsnGhboeEze63uYFuKyoxDRvnU">
            <a:extLst>
              <a:ext uri="{FF2B5EF4-FFF2-40B4-BE49-F238E27FC236}">
                <a16:creationId xmlns:a16="http://schemas.microsoft.com/office/drawing/2014/main" id="{913A2613-8577-4B14-BF3F-5911E26381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948" y="1397280"/>
            <a:ext cx="3886063" cy="37133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749992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6" name="TextBox 5">
            <a:extLst>
              <a:ext uri="{FF2B5EF4-FFF2-40B4-BE49-F238E27FC236}">
                <a16:creationId xmlns:a16="http://schemas.microsoft.com/office/drawing/2014/main" id="{6429EF0A-39F0-4FC6-90DC-F20121CF174E}"/>
              </a:ext>
            </a:extLst>
          </p:cNvPr>
          <p:cNvSpPr txBox="1"/>
          <p:nvPr/>
        </p:nvSpPr>
        <p:spPr>
          <a:xfrm>
            <a:off x="5636602" y="1065636"/>
            <a:ext cx="6329778" cy="4370427"/>
          </a:xfrm>
          <a:prstGeom prst="rect">
            <a:avLst/>
          </a:prstGeom>
          <a:noFill/>
        </p:spPr>
        <p:txBody>
          <a:bodyPr wrap="square" rtlCol="0">
            <a:spAutoFit/>
          </a:bodyPr>
          <a:lstStyle/>
          <a:p>
            <a:pPr algn="ctr"/>
            <a:endParaRPr lang="en-US" sz="800" dirty="0">
              <a:solidFill>
                <a:schemeClr val="accent6"/>
              </a:solidFill>
              <a:latin typeface="Times New Roman" panose="02020603050405020304" pitchFamily="18" charset="0"/>
              <a:cs typeface="Times New Roman" panose="02020603050405020304" pitchFamily="18" charset="0"/>
            </a:endParaRPr>
          </a:p>
          <a:p>
            <a:r>
              <a:rPr lang="en-US" dirty="0">
                <a:solidFill>
                  <a:schemeClr val="accent6"/>
                </a:solidFill>
                <a:latin typeface="Times New Roman" panose="02020603050405020304" pitchFamily="18" charset="0"/>
                <a:cs typeface="Times New Roman" panose="02020603050405020304" pitchFamily="18" charset="0"/>
              </a:rPr>
              <a:t>Lakewood, OH</a:t>
            </a:r>
          </a:p>
          <a:p>
            <a:endParaRPr lang="en-US" dirty="0">
              <a:solidFill>
                <a:schemeClr val="accent6"/>
              </a:solidFill>
              <a:latin typeface="Times New Roman" panose="02020603050405020304" pitchFamily="18" charset="0"/>
              <a:cs typeface="Times New Roman" panose="02020603050405020304" pitchFamily="18" charset="0"/>
            </a:endParaRPr>
          </a:p>
          <a:p>
            <a:r>
              <a:rPr lang="en-US" b="1" dirty="0">
                <a:solidFill>
                  <a:schemeClr val="accent6"/>
                </a:solidFill>
                <a:latin typeface="Times New Roman" panose="02020603050405020304" pitchFamily="18" charset="0"/>
                <a:cs typeface="Times New Roman" panose="02020603050405020304" pitchFamily="18" charset="0"/>
              </a:rPr>
              <a:t>Property Details</a:t>
            </a:r>
            <a:endParaRPr lang="en-US" dirty="0">
              <a:solidFill>
                <a:schemeClr val="accent6"/>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solidFill>
                  <a:schemeClr val="accent6"/>
                </a:solidFill>
                <a:latin typeface="Times New Roman" panose="02020603050405020304" pitchFamily="18" charset="0"/>
                <a:cs typeface="Times New Roman" panose="02020603050405020304" pitchFamily="18" charset="0"/>
              </a:rPr>
              <a:t>Purchase Price: $290,000</a:t>
            </a:r>
          </a:p>
          <a:p>
            <a:pPr marL="285750" indent="-285750">
              <a:buFont typeface="Arial" panose="020B0604020202020204" pitchFamily="34" charset="0"/>
              <a:buChar char="•"/>
            </a:pPr>
            <a:r>
              <a:rPr lang="en-US" dirty="0">
                <a:solidFill>
                  <a:schemeClr val="accent6"/>
                </a:solidFill>
                <a:latin typeface="Times New Roman" panose="02020603050405020304" pitchFamily="18" charset="0"/>
                <a:cs typeface="Times New Roman" panose="02020603050405020304" pitchFamily="18" charset="0"/>
              </a:rPr>
              <a:t>Rehab Costs: $125,000</a:t>
            </a:r>
          </a:p>
          <a:p>
            <a:pPr marL="285750" indent="-285750">
              <a:buFont typeface="Arial" panose="020B0604020202020204" pitchFamily="34" charset="0"/>
              <a:buChar char="•"/>
            </a:pPr>
            <a:r>
              <a:rPr lang="en-US" dirty="0">
                <a:solidFill>
                  <a:schemeClr val="accent6"/>
                </a:solidFill>
                <a:latin typeface="Times New Roman" panose="02020603050405020304" pitchFamily="18" charset="0"/>
                <a:cs typeface="Times New Roman" panose="02020603050405020304" pitchFamily="18" charset="0"/>
              </a:rPr>
              <a:t>Freeland Funded: $342,500</a:t>
            </a:r>
          </a:p>
          <a:p>
            <a:pPr marL="742950" lvl="1" indent="-285750">
              <a:buFont typeface="Arial" panose="020B0604020202020204" pitchFamily="34" charset="0"/>
              <a:buChar char="•"/>
            </a:pPr>
            <a:r>
              <a:rPr lang="en-US" dirty="0">
                <a:solidFill>
                  <a:schemeClr val="accent6"/>
                </a:solidFill>
                <a:latin typeface="Times New Roman" panose="02020603050405020304" pitchFamily="18" charset="0"/>
                <a:cs typeface="Times New Roman" panose="02020603050405020304" pitchFamily="18" charset="0"/>
              </a:rPr>
              <a:t>1</a:t>
            </a:r>
            <a:r>
              <a:rPr lang="en-US" baseline="30000" dirty="0">
                <a:solidFill>
                  <a:schemeClr val="accent6"/>
                </a:solidFill>
                <a:latin typeface="Times New Roman" panose="02020603050405020304" pitchFamily="18" charset="0"/>
                <a:cs typeface="Times New Roman" panose="02020603050405020304" pitchFamily="18" charset="0"/>
              </a:rPr>
              <a:t>st</a:t>
            </a:r>
            <a:r>
              <a:rPr lang="en-US" dirty="0">
                <a:solidFill>
                  <a:schemeClr val="accent6"/>
                </a:solidFill>
                <a:latin typeface="Times New Roman" panose="02020603050405020304" pitchFamily="18" charset="0"/>
                <a:cs typeface="Times New Roman" panose="02020603050405020304" pitchFamily="18" charset="0"/>
              </a:rPr>
              <a:t> Mortgage senior debt</a:t>
            </a:r>
          </a:p>
          <a:p>
            <a:pPr marL="742950" lvl="1" indent="-285750">
              <a:buFont typeface="Arial" panose="020B0604020202020204" pitchFamily="34" charset="0"/>
              <a:buChar char="•"/>
            </a:pPr>
            <a:r>
              <a:rPr lang="en-US" dirty="0">
                <a:solidFill>
                  <a:schemeClr val="accent6"/>
                </a:solidFill>
                <a:latin typeface="Times New Roman" panose="02020603050405020304" pitchFamily="18" charset="0"/>
                <a:cs typeface="Times New Roman" panose="02020603050405020304" pitchFamily="18" charset="0"/>
              </a:rPr>
              <a:t>2 pts + 7-10% </a:t>
            </a:r>
          </a:p>
          <a:p>
            <a:endParaRPr lang="en-US" dirty="0">
              <a:solidFill>
                <a:schemeClr val="accent6"/>
              </a:solidFill>
              <a:latin typeface="Times New Roman" panose="02020603050405020304" pitchFamily="18" charset="0"/>
              <a:cs typeface="Times New Roman" panose="02020603050405020304" pitchFamily="18" charset="0"/>
            </a:endParaRPr>
          </a:p>
          <a:p>
            <a:r>
              <a:rPr lang="en-US" b="1" dirty="0">
                <a:solidFill>
                  <a:schemeClr val="accent6"/>
                </a:solidFill>
                <a:latin typeface="Times New Roman" panose="02020603050405020304" pitchFamily="18" charset="0"/>
                <a:cs typeface="Times New Roman" panose="02020603050405020304" pitchFamily="18" charset="0"/>
              </a:rPr>
              <a:t>Stabilized Proforma</a:t>
            </a:r>
            <a:endParaRPr lang="en-US" dirty="0">
              <a:solidFill>
                <a:schemeClr val="accent6"/>
              </a:solidFill>
              <a:latin typeface="Times New Roman" panose="02020603050405020304" pitchFamily="18" charset="0"/>
              <a:cs typeface="Times New Roman" panose="02020603050405020304" pitchFamily="18" charset="0"/>
            </a:endParaRPr>
          </a:p>
          <a:p>
            <a:r>
              <a:rPr lang="en-US" dirty="0">
                <a:solidFill>
                  <a:schemeClr val="accent6"/>
                </a:solidFill>
                <a:latin typeface="Times New Roman" panose="02020603050405020304" pitchFamily="18" charset="0"/>
                <a:cs typeface="Times New Roman" panose="02020603050405020304" pitchFamily="18" charset="0"/>
              </a:rPr>
              <a:t>ARV: $683,000</a:t>
            </a:r>
          </a:p>
          <a:p>
            <a:endParaRPr lang="en-US" dirty="0">
              <a:solidFill>
                <a:schemeClr val="accent6"/>
              </a:solidFill>
              <a:latin typeface="Times New Roman" panose="02020603050405020304" pitchFamily="18" charset="0"/>
              <a:cs typeface="Times New Roman" panose="02020603050405020304" pitchFamily="18" charset="0"/>
            </a:endParaRPr>
          </a:p>
          <a:p>
            <a:r>
              <a:rPr lang="en-US" b="1" dirty="0">
                <a:solidFill>
                  <a:schemeClr val="accent6"/>
                </a:solidFill>
                <a:latin typeface="Times New Roman" panose="02020603050405020304" pitchFamily="18" charset="0"/>
                <a:cs typeface="Times New Roman" panose="02020603050405020304" pitchFamily="18" charset="0"/>
              </a:rPr>
              <a:t>Equity/Profit: $270k</a:t>
            </a:r>
          </a:p>
          <a:p>
            <a:endParaRPr lang="en-US" dirty="0">
              <a:solidFill>
                <a:schemeClr val="accent6"/>
              </a:solidFill>
              <a:latin typeface="Times New Roman" panose="02020603050405020304" pitchFamily="18" charset="0"/>
              <a:cs typeface="Times New Roman" panose="02020603050405020304" pitchFamily="18" charset="0"/>
            </a:endParaRPr>
          </a:p>
          <a:p>
            <a:r>
              <a:rPr lang="en-US" b="1" dirty="0">
                <a:solidFill>
                  <a:schemeClr val="accent6"/>
                </a:solidFill>
                <a:latin typeface="Times New Roman" panose="02020603050405020304" pitchFamily="18" charset="0"/>
                <a:cs typeface="Times New Roman" panose="02020603050405020304" pitchFamily="18" charset="0"/>
              </a:rPr>
              <a:t>$8k per month – gross cash flow</a:t>
            </a:r>
          </a:p>
        </p:txBody>
      </p:sp>
      <p:cxnSp>
        <p:nvCxnSpPr>
          <p:cNvPr id="9" name="Straight Connector 8">
            <a:extLst>
              <a:ext uri="{FF2B5EF4-FFF2-40B4-BE49-F238E27FC236}">
                <a16:creationId xmlns:a16="http://schemas.microsoft.com/office/drawing/2014/main" id="{90CE6F98-7E62-4920-8501-D5CFAE13FC69}"/>
              </a:ext>
            </a:extLst>
          </p:cNvPr>
          <p:cNvCxnSpPr>
            <a:cxnSpLocks/>
          </p:cNvCxnSpPr>
          <p:nvPr/>
        </p:nvCxnSpPr>
        <p:spPr>
          <a:xfrm>
            <a:off x="5488184" y="1207936"/>
            <a:ext cx="0" cy="354481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35B40A17-BAEB-4C76-A224-BA602CDDEE14}"/>
              </a:ext>
            </a:extLst>
          </p:cNvPr>
          <p:cNvSpPr>
            <a:spLocks noChangeArrowheads="1"/>
          </p:cNvSpPr>
          <p:nvPr/>
        </p:nvSpPr>
        <p:spPr bwMode="auto">
          <a:xfrm>
            <a:off x="763480" y="51490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3">
            <a:extLst>
              <a:ext uri="{FF2B5EF4-FFF2-40B4-BE49-F238E27FC236}">
                <a16:creationId xmlns:a16="http://schemas.microsoft.com/office/drawing/2014/main" id="{5C7F01CF-23A1-4AEA-A912-9C283186461C}"/>
              </a:ext>
            </a:extLst>
          </p:cNvPr>
          <p:cNvSpPr>
            <a:spLocks noChangeArrowheads="1"/>
          </p:cNvSpPr>
          <p:nvPr/>
        </p:nvSpPr>
        <p:spPr bwMode="auto">
          <a:xfrm>
            <a:off x="763480" y="395978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10">
            <a:extLst>
              <a:ext uri="{FF2B5EF4-FFF2-40B4-BE49-F238E27FC236}">
                <a16:creationId xmlns:a16="http://schemas.microsoft.com/office/drawing/2014/main" id="{9473F974-EB12-4697-873E-40D3AE22E2AD}"/>
              </a:ext>
            </a:extLst>
          </p:cNvPr>
          <p:cNvSpPr/>
          <p:nvPr/>
        </p:nvSpPr>
        <p:spPr>
          <a:xfrm>
            <a:off x="0" y="-30011"/>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latin typeface="Times New Roman" panose="02020603050405020304" pitchFamily="18" charset="0"/>
              </a:rPr>
              <a:t>Debt Lender: 11 Unit Multi-Family</a:t>
            </a:r>
          </a:p>
        </p:txBody>
      </p:sp>
      <p:pic>
        <p:nvPicPr>
          <p:cNvPr id="2050" name="Picture 2" descr="https://lh5.googleusercontent.com/q1o7xY3WDjFvR1k7DTGP-qKhXV6sbZ1HJc1bGVIormbrWLtPm29aMAfIGMI4VMEIO4Hg-MA1m_ljmhnEATOJQthid5HN6Ny8_9Hd8pJfe4VKGNylVQ9efP38ZVRCX1gfy0-N43Ij5HI">
            <a:extLst>
              <a:ext uri="{FF2B5EF4-FFF2-40B4-BE49-F238E27FC236}">
                <a16:creationId xmlns:a16="http://schemas.microsoft.com/office/drawing/2014/main" id="{4BADA89A-D12A-47EA-9089-EC070D05D4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668" y="2059454"/>
            <a:ext cx="4516178" cy="28226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24721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89D64A-0D32-0D4C-92F5-9052A3AA18D2}"/>
              </a:ext>
            </a:extLst>
          </p:cNvPr>
          <p:cNvSpPr txBox="1"/>
          <p:nvPr/>
        </p:nvSpPr>
        <p:spPr>
          <a:xfrm>
            <a:off x="6263048" y="380694"/>
            <a:ext cx="5857832" cy="6288901"/>
          </a:xfrm>
          <a:prstGeom prst="rect">
            <a:avLst/>
          </a:prstGeom>
          <a:noFill/>
        </p:spPr>
        <p:txBody>
          <a:bodyPr wrap="square" rtlCol="0">
            <a:spAutoFit/>
          </a:bodyPr>
          <a:lstStyle/>
          <a:p>
            <a:pPr>
              <a:spcBef>
                <a:spcPts val="1600"/>
              </a:spcBef>
            </a:pPr>
            <a:r>
              <a:rPr lang="en-US" sz="2800" dirty="0">
                <a:solidFill>
                  <a:schemeClr val="accent6"/>
                </a:solidFill>
                <a:cs typeface="Times New Roman" panose="02020603050405020304" pitchFamily="18" charset="0"/>
              </a:rPr>
              <a:t>Irresistible Offer </a:t>
            </a:r>
          </a:p>
          <a:p>
            <a:pPr>
              <a:spcBef>
                <a:spcPts val="1600"/>
              </a:spcBef>
            </a:pPr>
            <a:r>
              <a:rPr lang="en-US" sz="2800" dirty="0">
                <a:solidFill>
                  <a:schemeClr val="accent6"/>
                </a:solidFill>
                <a:cs typeface="Times New Roman" panose="02020603050405020304" pitchFamily="18" charset="0"/>
              </a:rPr>
              <a:t>Identify Your Ideal Investor = AVATAR</a:t>
            </a:r>
          </a:p>
          <a:p>
            <a:pPr>
              <a:spcBef>
                <a:spcPts val="1600"/>
              </a:spcBef>
            </a:pPr>
            <a:r>
              <a:rPr lang="en-US" sz="2800" dirty="0">
                <a:solidFill>
                  <a:schemeClr val="accent6"/>
                </a:solidFill>
                <a:cs typeface="Times New Roman" panose="02020603050405020304" pitchFamily="18" charset="0"/>
              </a:rPr>
              <a:t>Where Can Your Ideal Investor Be Found?</a:t>
            </a:r>
          </a:p>
          <a:p>
            <a:pPr>
              <a:spcBef>
                <a:spcPts val="1600"/>
              </a:spcBef>
            </a:pPr>
            <a:r>
              <a:rPr lang="en-US" sz="2800" dirty="0">
                <a:solidFill>
                  <a:schemeClr val="accent6"/>
                </a:solidFill>
                <a:cs typeface="Times New Roman" panose="02020603050405020304" pitchFamily="18" charset="0"/>
              </a:rPr>
              <a:t>Recurring Multimedium Marketing Plan = Top Of Mind Reference </a:t>
            </a:r>
          </a:p>
          <a:p>
            <a:pPr>
              <a:spcBef>
                <a:spcPts val="1600"/>
              </a:spcBef>
            </a:pPr>
            <a:r>
              <a:rPr lang="en-US" sz="2800" dirty="0">
                <a:solidFill>
                  <a:schemeClr val="accent6"/>
                </a:solidFill>
                <a:cs typeface="Times New Roman" panose="02020603050405020304" pitchFamily="18" charset="0"/>
              </a:rPr>
              <a:t>Follow Proven Sales and Follow Up Process </a:t>
            </a:r>
          </a:p>
          <a:p>
            <a:pPr>
              <a:spcBef>
                <a:spcPts val="1600"/>
              </a:spcBef>
            </a:pPr>
            <a:endParaRPr lang="en-US" b="1" dirty="0"/>
          </a:p>
          <a:p>
            <a:pPr>
              <a:spcBef>
                <a:spcPts val="1600"/>
              </a:spcBef>
            </a:pPr>
            <a:endParaRPr lang="en-US" b="1" dirty="0"/>
          </a:p>
          <a:p>
            <a:pPr>
              <a:spcBef>
                <a:spcPts val="1600"/>
              </a:spcBef>
            </a:pPr>
            <a:endParaRPr lang="en-US" dirty="0"/>
          </a:p>
          <a:p>
            <a:pPr>
              <a:spcBef>
                <a:spcPts val="1600"/>
              </a:spcBef>
            </a:pPr>
            <a:r>
              <a:rPr lang="en-US" dirty="0"/>
              <a:t> </a:t>
            </a:r>
          </a:p>
        </p:txBody>
      </p:sp>
      <p:sp>
        <p:nvSpPr>
          <p:cNvPr id="4" name="Rectangle 3">
            <a:extLst>
              <a:ext uri="{FF2B5EF4-FFF2-40B4-BE49-F238E27FC236}">
                <a16:creationId xmlns:a16="http://schemas.microsoft.com/office/drawing/2014/main" id="{F28B5697-EE7B-4EB1-A648-893AF251C700}"/>
              </a:ext>
            </a:extLst>
          </p:cNvPr>
          <p:cNvSpPr/>
          <p:nvPr/>
        </p:nvSpPr>
        <p:spPr>
          <a:xfrm>
            <a:off x="-18678" y="-71760"/>
            <a:ext cx="4837672" cy="64099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lumMod val="65000"/>
                </a:schemeClr>
              </a:solidFill>
              <a:latin typeface="Lato" panose="020F0502020204030203" pitchFamily="34" charset="0"/>
            </a:endParaRPr>
          </a:p>
        </p:txBody>
      </p:sp>
      <p:sp>
        <p:nvSpPr>
          <p:cNvPr id="5" name="Rectangle 4">
            <a:extLst>
              <a:ext uri="{FF2B5EF4-FFF2-40B4-BE49-F238E27FC236}">
                <a16:creationId xmlns:a16="http://schemas.microsoft.com/office/drawing/2014/main" id="{85BCE0F5-5E56-438B-80EB-D8D45882A875}"/>
              </a:ext>
            </a:extLst>
          </p:cNvPr>
          <p:cNvSpPr/>
          <p:nvPr/>
        </p:nvSpPr>
        <p:spPr>
          <a:xfrm>
            <a:off x="-45996" y="1009545"/>
            <a:ext cx="4876799" cy="3416320"/>
          </a:xfrm>
          <a:prstGeom prst="rect">
            <a:avLst/>
          </a:prstGeom>
        </p:spPr>
        <p:txBody>
          <a:bodyPr wrap="square">
            <a:spAutoFit/>
          </a:bodyPr>
          <a:lstStyle/>
          <a:p>
            <a:pPr marL="0" lvl="3" indent="152396" algn="ctr"/>
            <a:r>
              <a:rPr lang="en-US" sz="5400" b="1" dirty="0">
                <a:solidFill>
                  <a:schemeClr val="bg1"/>
                </a:solidFill>
                <a:latin typeface="Times New Roman" panose="02020603050405020304" pitchFamily="18" charset="0"/>
                <a:cs typeface="Times New Roman" panose="02020603050405020304" pitchFamily="18" charset="0"/>
              </a:rPr>
              <a:t>5 Steps: Getting Capital You Need for Deals You Want</a:t>
            </a:r>
          </a:p>
        </p:txBody>
      </p:sp>
      <p:sp>
        <p:nvSpPr>
          <p:cNvPr id="6" name="Rectangle 5">
            <a:extLst>
              <a:ext uri="{FF2B5EF4-FFF2-40B4-BE49-F238E27FC236}">
                <a16:creationId xmlns:a16="http://schemas.microsoft.com/office/drawing/2014/main" id="{2FB26042-7326-4973-BD28-BECF9CF13E47}"/>
              </a:ext>
            </a:extLst>
          </p:cNvPr>
          <p:cNvSpPr/>
          <p:nvPr/>
        </p:nvSpPr>
        <p:spPr>
          <a:xfrm>
            <a:off x="-18678" y="6338169"/>
            <a:ext cx="12210678" cy="139137"/>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8" name="Oval 7">
            <a:extLst>
              <a:ext uri="{FF2B5EF4-FFF2-40B4-BE49-F238E27FC236}">
                <a16:creationId xmlns:a16="http://schemas.microsoft.com/office/drawing/2014/main" id="{2215A536-52ED-4E4B-ABA3-CDFA5097A240}"/>
              </a:ext>
            </a:extLst>
          </p:cNvPr>
          <p:cNvSpPr/>
          <p:nvPr/>
        </p:nvSpPr>
        <p:spPr>
          <a:xfrm>
            <a:off x="7679020" y="4426253"/>
            <a:ext cx="1652953" cy="1608925"/>
          </a:xfrm>
          <a:prstGeom prst="ellipse">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10" name="Picture 9">
            <a:extLst>
              <a:ext uri="{FF2B5EF4-FFF2-40B4-BE49-F238E27FC236}">
                <a16:creationId xmlns:a16="http://schemas.microsoft.com/office/drawing/2014/main" id="{E1EE5A2D-645E-47DA-BDFA-3C9A4664C0A5}"/>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7867181" y="4575133"/>
            <a:ext cx="1133027" cy="1133027"/>
          </a:xfrm>
          <a:prstGeom prst="rect">
            <a:avLst/>
          </a:prstGeom>
        </p:spPr>
      </p:pic>
      <p:sp>
        <p:nvSpPr>
          <p:cNvPr id="7" name="Oval 6">
            <a:extLst>
              <a:ext uri="{FF2B5EF4-FFF2-40B4-BE49-F238E27FC236}">
                <a16:creationId xmlns:a16="http://schemas.microsoft.com/office/drawing/2014/main" id="{06F83459-4059-4DD1-8215-A42CC6E16E70}"/>
              </a:ext>
            </a:extLst>
          </p:cNvPr>
          <p:cNvSpPr/>
          <p:nvPr/>
        </p:nvSpPr>
        <p:spPr>
          <a:xfrm>
            <a:off x="5344765" y="323706"/>
            <a:ext cx="656689" cy="615824"/>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accent6"/>
                </a:solidFill>
              </a:rPr>
              <a:t>1</a:t>
            </a:r>
          </a:p>
        </p:txBody>
      </p:sp>
      <p:sp>
        <p:nvSpPr>
          <p:cNvPr id="11" name="Oval 10">
            <a:extLst>
              <a:ext uri="{FF2B5EF4-FFF2-40B4-BE49-F238E27FC236}">
                <a16:creationId xmlns:a16="http://schemas.microsoft.com/office/drawing/2014/main" id="{9E35A00B-3DC1-4F7B-B338-7BCDEF70A4AE}"/>
              </a:ext>
            </a:extLst>
          </p:cNvPr>
          <p:cNvSpPr/>
          <p:nvPr/>
        </p:nvSpPr>
        <p:spPr>
          <a:xfrm>
            <a:off x="5344767" y="1107509"/>
            <a:ext cx="656689" cy="615824"/>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accent6"/>
                </a:solidFill>
              </a:rPr>
              <a:t>2</a:t>
            </a:r>
          </a:p>
        </p:txBody>
      </p:sp>
      <p:sp>
        <p:nvSpPr>
          <p:cNvPr id="12" name="Oval 11">
            <a:extLst>
              <a:ext uri="{FF2B5EF4-FFF2-40B4-BE49-F238E27FC236}">
                <a16:creationId xmlns:a16="http://schemas.microsoft.com/office/drawing/2014/main" id="{84624B3C-C4BB-4FBB-9414-41D401622FBB}"/>
              </a:ext>
            </a:extLst>
          </p:cNvPr>
          <p:cNvSpPr/>
          <p:nvPr/>
        </p:nvSpPr>
        <p:spPr>
          <a:xfrm>
            <a:off x="5344765" y="1923456"/>
            <a:ext cx="656689" cy="615824"/>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accent6"/>
                </a:solidFill>
              </a:rPr>
              <a:t>3</a:t>
            </a:r>
          </a:p>
        </p:txBody>
      </p:sp>
      <p:sp>
        <p:nvSpPr>
          <p:cNvPr id="13" name="Oval 12">
            <a:extLst>
              <a:ext uri="{FF2B5EF4-FFF2-40B4-BE49-F238E27FC236}">
                <a16:creationId xmlns:a16="http://schemas.microsoft.com/office/drawing/2014/main" id="{25B613A1-72D6-4AD5-9B8A-816AEC208DEA}"/>
              </a:ext>
            </a:extLst>
          </p:cNvPr>
          <p:cNvSpPr/>
          <p:nvPr/>
        </p:nvSpPr>
        <p:spPr>
          <a:xfrm>
            <a:off x="5344765" y="2829465"/>
            <a:ext cx="656689" cy="615824"/>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accent6"/>
                </a:solidFill>
              </a:rPr>
              <a:t>4</a:t>
            </a:r>
          </a:p>
        </p:txBody>
      </p:sp>
      <p:sp>
        <p:nvSpPr>
          <p:cNvPr id="14" name="Oval 13">
            <a:extLst>
              <a:ext uri="{FF2B5EF4-FFF2-40B4-BE49-F238E27FC236}">
                <a16:creationId xmlns:a16="http://schemas.microsoft.com/office/drawing/2014/main" id="{E516233D-134E-4BCA-A4D8-84D87644F36A}"/>
              </a:ext>
            </a:extLst>
          </p:cNvPr>
          <p:cNvSpPr/>
          <p:nvPr/>
        </p:nvSpPr>
        <p:spPr>
          <a:xfrm>
            <a:off x="5344765" y="3733688"/>
            <a:ext cx="656689" cy="615824"/>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accent6"/>
                </a:solidFill>
              </a:rPr>
              <a:t>5</a:t>
            </a:r>
          </a:p>
        </p:txBody>
      </p:sp>
    </p:spTree>
    <p:extLst>
      <p:ext uri="{BB962C8B-B14F-4D97-AF65-F5344CB8AC3E}">
        <p14:creationId xmlns:p14="http://schemas.microsoft.com/office/powerpoint/2010/main" val="30377660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553" y="365125"/>
            <a:ext cx="11779995" cy="1325563"/>
          </a:xfrm>
        </p:spPr>
        <p:txBody>
          <a:bodyPr>
            <a:normAutofit fontScale="90000"/>
          </a:bodyPr>
          <a:lstStyle/>
          <a:p>
            <a:pPr algn="ctr"/>
            <a:r>
              <a:rPr lang="en-US" dirty="0">
                <a:latin typeface="Times New Roman" panose="02020603050405020304" pitchFamily="18" charset="0"/>
                <a:cs typeface="Times New Roman" panose="02020603050405020304" pitchFamily="18" charset="0"/>
              </a:rPr>
              <a:t>Step 4:  “R2M3”</a:t>
            </a:r>
            <a:br>
              <a:rPr lang="en-US" dirty="0">
                <a:latin typeface="Times New Roman" panose="02020603050405020304" pitchFamily="18" charset="0"/>
                <a:cs typeface="Times New Roman" panose="02020603050405020304" pitchFamily="18" charset="0"/>
              </a:rPr>
            </a:br>
            <a:r>
              <a:rPr lang="en-US" b="1" u="sng" dirty="0">
                <a:latin typeface="Times New Roman" panose="02020603050405020304" pitchFamily="18" charset="0"/>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egular </a:t>
            </a:r>
            <a:r>
              <a:rPr lang="en-US" b="1" u="sng" dirty="0">
                <a:latin typeface="Times New Roman" panose="02020603050405020304" pitchFamily="18" charset="0"/>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ecurring </a:t>
            </a:r>
            <a:r>
              <a:rPr lang="en-US" b="1" u="sng" dirty="0">
                <a:latin typeface="Times New Roman" panose="02020603050405020304" pitchFamily="18" charset="0"/>
                <a:cs typeface="Times New Roman" panose="02020603050405020304" pitchFamily="18" charset="0"/>
              </a:rPr>
              <a:t>M</a:t>
            </a:r>
            <a:r>
              <a:rPr lang="en-US" dirty="0">
                <a:latin typeface="Times New Roman" panose="02020603050405020304" pitchFamily="18" charset="0"/>
                <a:cs typeface="Times New Roman" panose="02020603050405020304" pitchFamily="18" charset="0"/>
              </a:rPr>
              <a:t>ulti-</a:t>
            </a:r>
            <a:r>
              <a:rPr lang="en-US" b="1" u="sng" dirty="0">
                <a:latin typeface="Times New Roman" panose="02020603050405020304" pitchFamily="18" charset="0"/>
                <a:cs typeface="Times New Roman" panose="02020603050405020304" pitchFamily="18" charset="0"/>
              </a:rPr>
              <a:t>M</a:t>
            </a:r>
            <a:r>
              <a:rPr lang="en-US" dirty="0">
                <a:latin typeface="Times New Roman" panose="02020603050405020304" pitchFamily="18" charset="0"/>
                <a:cs typeface="Times New Roman" panose="02020603050405020304" pitchFamily="18" charset="0"/>
              </a:rPr>
              <a:t>edium </a:t>
            </a:r>
            <a:r>
              <a:rPr lang="en-US" b="1" u="sng" dirty="0">
                <a:latin typeface="Times New Roman" panose="02020603050405020304" pitchFamily="18" charset="0"/>
                <a:cs typeface="Times New Roman" panose="02020603050405020304" pitchFamily="18" charset="0"/>
              </a:rPr>
              <a:t>M</a:t>
            </a:r>
            <a:r>
              <a:rPr lang="en-US" dirty="0">
                <a:latin typeface="Times New Roman" panose="02020603050405020304" pitchFamily="18" charset="0"/>
                <a:cs typeface="Times New Roman" panose="02020603050405020304" pitchFamily="18" charset="0"/>
              </a:rPr>
              <a:t>arketing </a:t>
            </a:r>
            <a:r>
              <a:rPr lang="en-US" b="1" u="sng"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pproach</a:t>
            </a:r>
          </a:p>
        </p:txBody>
      </p:sp>
      <p:sp>
        <p:nvSpPr>
          <p:cNvPr id="6" name="Content Placeholder 2"/>
          <p:cNvSpPr txBox="1">
            <a:spLocks/>
          </p:cNvSpPr>
          <p:nvPr/>
        </p:nvSpPr>
        <p:spPr>
          <a:xfrm>
            <a:off x="350111" y="1702226"/>
            <a:ext cx="7867756" cy="4102203"/>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a:buChar char="•"/>
              <a:defRPr sz="2400" kern="1200">
                <a:solidFill>
                  <a:srgbClr val="404040"/>
                </a:solidFill>
                <a:latin typeface="Candara" panose="020E0502030303020204" pitchFamily="34" charset="0"/>
                <a:ea typeface="+mn-ea"/>
                <a:cs typeface="Candara" panose="020E0502030303020204" pitchFamily="34" charset="0"/>
              </a:defRPr>
            </a:lvl1pPr>
            <a:lvl2pPr marL="742950" indent="-285750" algn="l" defTabSz="457200" rtl="0" eaLnBrk="1" latinLnBrk="0" hangingPunct="1">
              <a:spcBef>
                <a:spcPct val="20000"/>
              </a:spcBef>
              <a:buFont typeface="Arial"/>
              <a:buChar char="–"/>
              <a:defRPr sz="2000" kern="1200">
                <a:solidFill>
                  <a:srgbClr val="404040"/>
                </a:solidFill>
                <a:latin typeface="Candara" panose="020E0502030303020204" pitchFamily="34" charset="0"/>
                <a:ea typeface="+mn-ea"/>
                <a:cs typeface="Candara" panose="020E0502030303020204" pitchFamily="34" charset="0"/>
              </a:defRPr>
            </a:lvl2pPr>
            <a:lvl3pPr marL="1143000" indent="-228600" algn="l" defTabSz="457200" rtl="0" eaLnBrk="1" latinLnBrk="0" hangingPunct="1">
              <a:spcBef>
                <a:spcPct val="20000"/>
              </a:spcBef>
              <a:buFont typeface="Arial"/>
              <a:buChar char="•"/>
              <a:defRPr sz="1800" kern="1200">
                <a:solidFill>
                  <a:srgbClr val="404040"/>
                </a:solidFill>
                <a:latin typeface="Candara" panose="020E0502030303020204" pitchFamily="34" charset="0"/>
                <a:ea typeface="+mn-ea"/>
                <a:cs typeface="Candara" panose="020E0502030303020204" pitchFamily="34" charset="0"/>
              </a:defRPr>
            </a:lvl3pPr>
            <a:lvl4pPr marL="1600200" indent="-228600" algn="l" defTabSz="457200" rtl="0" eaLnBrk="1" latinLnBrk="0" hangingPunct="1">
              <a:spcBef>
                <a:spcPct val="20000"/>
              </a:spcBef>
              <a:buFont typeface="Arial"/>
              <a:buChar char="–"/>
              <a:defRPr sz="1600" kern="1200">
                <a:solidFill>
                  <a:srgbClr val="404040"/>
                </a:solidFill>
                <a:latin typeface="Candara" panose="020E0502030303020204" pitchFamily="34" charset="0"/>
                <a:ea typeface="+mn-ea"/>
                <a:cs typeface="Candara" panose="020E0502030303020204" pitchFamily="34" charset="0"/>
              </a:defRPr>
            </a:lvl4pPr>
            <a:lvl5pPr marL="2057400" indent="-228600" algn="l" defTabSz="457200" rtl="0" eaLnBrk="1" latinLnBrk="0" hangingPunct="1">
              <a:spcBef>
                <a:spcPct val="20000"/>
              </a:spcBef>
              <a:buFont typeface="Arial"/>
              <a:buChar char="»"/>
              <a:defRPr sz="1600" kern="1200">
                <a:solidFill>
                  <a:srgbClr val="404040"/>
                </a:solidFill>
                <a:latin typeface="Candara" panose="020E0502030303020204" pitchFamily="34" charset="0"/>
                <a:ea typeface="+mn-ea"/>
                <a:cs typeface="Candara" panose="020E05020303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09585" lvl="2" indent="0">
              <a:spcBef>
                <a:spcPts val="400"/>
              </a:spcBef>
              <a:buSzPct val="100000"/>
              <a:buNone/>
            </a:pPr>
            <a:endParaRPr lang="en-US" sz="2000" dirty="0">
              <a:solidFill>
                <a:srgbClr val="B71E42"/>
              </a:solidFill>
            </a:endParaRPr>
          </a:p>
          <a:p>
            <a:pPr marL="1676358" lvl="2">
              <a:spcBef>
                <a:spcPts val="400"/>
              </a:spcBef>
              <a:buSzPct val="100000"/>
              <a:buFont typeface="Candara" panose="020E0502030303020204" pitchFamily="34" charset="0"/>
              <a:buChar char="–"/>
            </a:pPr>
            <a:endParaRPr lang="en-US" sz="2000" dirty="0"/>
          </a:p>
          <a:p>
            <a:pPr marL="761981" lvl="1" indent="0">
              <a:spcBef>
                <a:spcPts val="400"/>
              </a:spcBef>
              <a:buSzPct val="100000"/>
              <a:buNone/>
            </a:pPr>
            <a:endParaRPr lang="en-US" sz="2800" dirty="0"/>
          </a:p>
        </p:txBody>
      </p:sp>
      <p:sp>
        <p:nvSpPr>
          <p:cNvPr id="3" name="TextBox 2">
            <a:extLst>
              <a:ext uri="{FF2B5EF4-FFF2-40B4-BE49-F238E27FC236}">
                <a16:creationId xmlns:a16="http://schemas.microsoft.com/office/drawing/2014/main" id="{594C2023-8769-7D45-BC52-FBA26FCD94F9}"/>
              </a:ext>
            </a:extLst>
          </p:cNvPr>
          <p:cNvSpPr txBox="1"/>
          <p:nvPr/>
        </p:nvSpPr>
        <p:spPr>
          <a:xfrm>
            <a:off x="5001904" y="2190466"/>
            <a:ext cx="2142699" cy="1200329"/>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2) Content: Podcast, </a:t>
            </a:r>
          </a:p>
          <a:p>
            <a:pPr algn="ctr"/>
            <a:r>
              <a:rPr lang="en-US" dirty="0">
                <a:latin typeface="Times New Roman" panose="02020603050405020304" pitchFamily="18" charset="0"/>
                <a:cs typeface="Times New Roman" panose="02020603050405020304" pitchFamily="18" charset="0"/>
              </a:rPr>
              <a:t>You Tube, Blog Posts, FB Lives, FB Posts, Linked In</a:t>
            </a:r>
          </a:p>
        </p:txBody>
      </p:sp>
      <p:sp>
        <p:nvSpPr>
          <p:cNvPr id="4" name="TextBox 3">
            <a:extLst>
              <a:ext uri="{FF2B5EF4-FFF2-40B4-BE49-F238E27FC236}">
                <a16:creationId xmlns:a16="http://schemas.microsoft.com/office/drawing/2014/main" id="{61636F50-1139-5442-97ED-7A8147433257}"/>
              </a:ext>
            </a:extLst>
          </p:cNvPr>
          <p:cNvSpPr txBox="1"/>
          <p:nvPr/>
        </p:nvSpPr>
        <p:spPr>
          <a:xfrm rot="751962">
            <a:off x="8161087" y="4573181"/>
            <a:ext cx="2313296" cy="646331"/>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4) Weekly Email Broadcasts </a:t>
            </a:r>
          </a:p>
        </p:txBody>
      </p:sp>
      <p:sp>
        <p:nvSpPr>
          <p:cNvPr id="5" name="TextBox 4">
            <a:extLst>
              <a:ext uri="{FF2B5EF4-FFF2-40B4-BE49-F238E27FC236}">
                <a16:creationId xmlns:a16="http://schemas.microsoft.com/office/drawing/2014/main" id="{935DBB09-3F47-964A-AED0-DF55C1ACC4B1}"/>
              </a:ext>
            </a:extLst>
          </p:cNvPr>
          <p:cNvSpPr txBox="1"/>
          <p:nvPr/>
        </p:nvSpPr>
        <p:spPr>
          <a:xfrm rot="20834645">
            <a:off x="742887" y="4737835"/>
            <a:ext cx="3685243"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6) Swag: Golf Shirts, Coffee Mugs, Birthday and Holiday Cards </a:t>
            </a:r>
          </a:p>
        </p:txBody>
      </p:sp>
      <p:sp>
        <p:nvSpPr>
          <p:cNvPr id="7" name="TextBox 6">
            <a:extLst>
              <a:ext uri="{FF2B5EF4-FFF2-40B4-BE49-F238E27FC236}">
                <a16:creationId xmlns:a16="http://schemas.microsoft.com/office/drawing/2014/main" id="{D28ECB8D-97B1-954B-B0DD-54B411A58BC5}"/>
              </a:ext>
            </a:extLst>
          </p:cNvPr>
          <p:cNvSpPr txBox="1"/>
          <p:nvPr/>
        </p:nvSpPr>
        <p:spPr>
          <a:xfrm>
            <a:off x="4948280" y="5672984"/>
            <a:ext cx="2181696"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5) Move to Step 5</a:t>
            </a:r>
          </a:p>
          <a:p>
            <a:r>
              <a:rPr lang="en-US" dirty="0">
                <a:latin typeface="Times New Roman" panose="02020603050405020304" pitchFamily="18" charset="0"/>
                <a:cs typeface="Times New Roman" panose="02020603050405020304" pitchFamily="18" charset="0"/>
              </a:rPr>
              <a:t>~ Webinars / Zoom</a:t>
            </a:r>
          </a:p>
        </p:txBody>
      </p:sp>
      <p:sp>
        <p:nvSpPr>
          <p:cNvPr id="8" name="TextBox 7">
            <a:extLst>
              <a:ext uri="{FF2B5EF4-FFF2-40B4-BE49-F238E27FC236}">
                <a16:creationId xmlns:a16="http://schemas.microsoft.com/office/drawing/2014/main" id="{7A87C412-EDC9-AB47-98D3-803088A4AA5F}"/>
              </a:ext>
            </a:extLst>
          </p:cNvPr>
          <p:cNvSpPr txBox="1"/>
          <p:nvPr/>
        </p:nvSpPr>
        <p:spPr>
          <a:xfrm rot="20781214">
            <a:off x="147810" y="2984371"/>
            <a:ext cx="358479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1) Meet Ups, FB Groups, Seminars   </a:t>
            </a:r>
          </a:p>
        </p:txBody>
      </p:sp>
      <p:sp>
        <p:nvSpPr>
          <p:cNvPr id="9" name="TextBox 8">
            <a:extLst>
              <a:ext uri="{FF2B5EF4-FFF2-40B4-BE49-F238E27FC236}">
                <a16:creationId xmlns:a16="http://schemas.microsoft.com/office/drawing/2014/main" id="{378ABAE8-4F60-324C-B696-E02B55A82678}"/>
              </a:ext>
            </a:extLst>
          </p:cNvPr>
          <p:cNvSpPr txBox="1"/>
          <p:nvPr/>
        </p:nvSpPr>
        <p:spPr>
          <a:xfrm rot="598601">
            <a:off x="8498790" y="2758572"/>
            <a:ext cx="1934979" cy="646331"/>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3) Physical Newsletter </a:t>
            </a:r>
          </a:p>
        </p:txBody>
      </p:sp>
      <p:sp>
        <p:nvSpPr>
          <p:cNvPr id="15" name="Down Arrow 14">
            <a:extLst>
              <a:ext uri="{FF2B5EF4-FFF2-40B4-BE49-F238E27FC236}">
                <a16:creationId xmlns:a16="http://schemas.microsoft.com/office/drawing/2014/main" id="{861B518A-A46C-9540-9DD9-57C145D6312A}"/>
              </a:ext>
            </a:extLst>
          </p:cNvPr>
          <p:cNvSpPr/>
          <p:nvPr/>
        </p:nvSpPr>
        <p:spPr>
          <a:xfrm rot="15638096">
            <a:off x="4023133" y="1969479"/>
            <a:ext cx="418645" cy="14384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a:extLst>
              <a:ext uri="{FF2B5EF4-FFF2-40B4-BE49-F238E27FC236}">
                <a16:creationId xmlns:a16="http://schemas.microsoft.com/office/drawing/2014/main" id="{69C636C4-A5CF-6047-AC81-5BE464F6C279}"/>
              </a:ext>
            </a:extLst>
          </p:cNvPr>
          <p:cNvSpPr/>
          <p:nvPr/>
        </p:nvSpPr>
        <p:spPr>
          <a:xfrm rot="16701702">
            <a:off x="7806355" y="2021509"/>
            <a:ext cx="418645" cy="14384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a:extLst>
              <a:ext uri="{FF2B5EF4-FFF2-40B4-BE49-F238E27FC236}">
                <a16:creationId xmlns:a16="http://schemas.microsoft.com/office/drawing/2014/main" id="{567DC215-8DDF-DE40-9433-3902D898CD17}"/>
              </a:ext>
            </a:extLst>
          </p:cNvPr>
          <p:cNvSpPr/>
          <p:nvPr/>
        </p:nvSpPr>
        <p:spPr>
          <a:xfrm rot="512470">
            <a:off x="9192093" y="3494785"/>
            <a:ext cx="419937" cy="9897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a:extLst>
              <a:ext uri="{FF2B5EF4-FFF2-40B4-BE49-F238E27FC236}">
                <a16:creationId xmlns:a16="http://schemas.microsoft.com/office/drawing/2014/main" id="{3480E8AE-16B1-EB45-B1A0-C07CFE8F3458}"/>
              </a:ext>
            </a:extLst>
          </p:cNvPr>
          <p:cNvSpPr/>
          <p:nvPr/>
        </p:nvSpPr>
        <p:spPr>
          <a:xfrm rot="3971732">
            <a:off x="7644300" y="4857930"/>
            <a:ext cx="418645" cy="13971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18">
            <a:extLst>
              <a:ext uri="{FF2B5EF4-FFF2-40B4-BE49-F238E27FC236}">
                <a16:creationId xmlns:a16="http://schemas.microsoft.com/office/drawing/2014/main" id="{59223CAC-920C-5F49-95BE-8F689C633330}"/>
              </a:ext>
            </a:extLst>
          </p:cNvPr>
          <p:cNvSpPr/>
          <p:nvPr/>
        </p:nvSpPr>
        <p:spPr>
          <a:xfrm rot="10800000">
            <a:off x="2082034" y="3530183"/>
            <a:ext cx="418645" cy="10321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wn Arrow 19">
            <a:extLst>
              <a:ext uri="{FF2B5EF4-FFF2-40B4-BE49-F238E27FC236}">
                <a16:creationId xmlns:a16="http://schemas.microsoft.com/office/drawing/2014/main" id="{4F3C1C32-2BB0-7E43-ADFE-31622E8F110E}"/>
              </a:ext>
            </a:extLst>
          </p:cNvPr>
          <p:cNvSpPr/>
          <p:nvPr/>
        </p:nvSpPr>
        <p:spPr>
          <a:xfrm rot="6037649">
            <a:off x="3759077" y="5062610"/>
            <a:ext cx="418645" cy="13200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74976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sosceles Triangle 3"/>
          <p:cNvSpPr/>
          <p:nvPr/>
        </p:nvSpPr>
        <p:spPr>
          <a:xfrm rot="5400000">
            <a:off x="423125" y="3713656"/>
            <a:ext cx="2378869" cy="1573826"/>
          </a:xfrm>
          <a:prstGeom prst="triangle">
            <a:avLst/>
          </a:prstGeom>
          <a:solidFill>
            <a:srgbClr val="EF4723">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Isosceles Triangle 4"/>
          <p:cNvSpPr/>
          <p:nvPr/>
        </p:nvSpPr>
        <p:spPr>
          <a:xfrm rot="16200000">
            <a:off x="10218225" y="1276215"/>
            <a:ext cx="2051714" cy="1282305"/>
          </a:xfrm>
          <a:prstGeom prst="triangle">
            <a:avLst/>
          </a:prstGeom>
          <a:solidFill>
            <a:srgbClr val="EF4723">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sosceles Triangle 5"/>
          <p:cNvSpPr/>
          <p:nvPr/>
        </p:nvSpPr>
        <p:spPr>
          <a:xfrm rot="16200000">
            <a:off x="10156655" y="2925832"/>
            <a:ext cx="2245314" cy="1218470"/>
          </a:xfrm>
          <a:prstGeom prst="triangle">
            <a:avLst/>
          </a:prstGeom>
          <a:solidFill>
            <a:srgbClr val="2E78BD">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29173EC-40B3-4874-9EF5-4E40459FC3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5999" y="352451"/>
            <a:ext cx="5339355" cy="3562325"/>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358F7BBD-1A6A-4836-8AAB-22D051B7C3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1930" y="352452"/>
            <a:ext cx="5554739" cy="3703158"/>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F9CB6A3D-D63D-48BE-BD0D-70F246363771}"/>
              </a:ext>
            </a:extLst>
          </p:cNvPr>
          <p:cNvSpPr/>
          <p:nvPr/>
        </p:nvSpPr>
        <p:spPr>
          <a:xfrm>
            <a:off x="-18678" y="6338169"/>
            <a:ext cx="12210678" cy="139137"/>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pic>
        <p:nvPicPr>
          <p:cNvPr id="11" name="Picture 10">
            <a:extLst>
              <a:ext uri="{FF2B5EF4-FFF2-40B4-BE49-F238E27FC236}">
                <a16:creationId xmlns:a16="http://schemas.microsoft.com/office/drawing/2014/main" id="{E728B59F-DCB3-452E-819A-23266BEF69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60808" y="3777670"/>
            <a:ext cx="4470383" cy="3013655"/>
          </a:xfrm>
          <a:prstGeom prst="rect">
            <a:avLst/>
          </a:prstGeom>
          <a:ln>
            <a:noFill/>
          </a:ln>
          <a:effectLst>
            <a:outerShdw blurRad="292100" dist="139700" dir="2700000" algn="tl" rotWithShape="0">
              <a:srgbClr val="333333">
                <a:alpha val="65000"/>
              </a:srgbClr>
            </a:outerShdw>
          </a:effectLst>
        </p:spPr>
      </p:pic>
      <p:pic>
        <p:nvPicPr>
          <p:cNvPr id="1026" name="Picture 2" descr="Image result for shark tank logo">
            <a:extLst>
              <a:ext uri="{FF2B5EF4-FFF2-40B4-BE49-F238E27FC236}">
                <a16:creationId xmlns:a16="http://schemas.microsoft.com/office/drawing/2014/main" id="{7EAB978E-A688-42D6-B327-A95EB9D7F16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44705" y="4831560"/>
            <a:ext cx="1640530" cy="150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245003"/>
      </p:ext>
    </p:extLst>
  </p:cSld>
  <p:clrMapOvr>
    <a:masterClrMapping/>
  </p:clrMapOvr>
  <p:transition spd="med">
    <p:wipe dir="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111" y="365125"/>
            <a:ext cx="11688437" cy="909927"/>
          </a:xfrm>
        </p:spPr>
        <p:txBody>
          <a:bodyPr>
            <a:normAutofit fontScale="90000"/>
          </a:bodyPr>
          <a:lstStyle/>
          <a:p>
            <a:pPr algn="ctr"/>
            <a:r>
              <a:rPr lang="en-US" dirty="0">
                <a:latin typeface="Times New Roman" panose="02020603050405020304" pitchFamily="18" charset="0"/>
                <a:cs typeface="Times New Roman" panose="02020603050405020304" pitchFamily="18" charset="0"/>
              </a:rPr>
              <a:t>Step 5:  Proven Sales Process</a:t>
            </a:r>
            <a:br>
              <a:rPr lang="en-US"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6" name="Content Placeholder 2"/>
          <p:cNvSpPr txBox="1">
            <a:spLocks/>
          </p:cNvSpPr>
          <p:nvPr/>
        </p:nvSpPr>
        <p:spPr>
          <a:xfrm>
            <a:off x="350111" y="1702226"/>
            <a:ext cx="7867756" cy="4102203"/>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a:buChar char="•"/>
              <a:defRPr sz="2400" kern="1200">
                <a:solidFill>
                  <a:srgbClr val="404040"/>
                </a:solidFill>
                <a:latin typeface="Candara" panose="020E0502030303020204" pitchFamily="34" charset="0"/>
                <a:ea typeface="+mn-ea"/>
                <a:cs typeface="Candara" panose="020E0502030303020204" pitchFamily="34" charset="0"/>
              </a:defRPr>
            </a:lvl1pPr>
            <a:lvl2pPr marL="742950" indent="-285750" algn="l" defTabSz="457200" rtl="0" eaLnBrk="1" latinLnBrk="0" hangingPunct="1">
              <a:spcBef>
                <a:spcPct val="20000"/>
              </a:spcBef>
              <a:buFont typeface="Arial"/>
              <a:buChar char="–"/>
              <a:defRPr sz="2000" kern="1200">
                <a:solidFill>
                  <a:srgbClr val="404040"/>
                </a:solidFill>
                <a:latin typeface="Candara" panose="020E0502030303020204" pitchFamily="34" charset="0"/>
                <a:ea typeface="+mn-ea"/>
                <a:cs typeface="Candara" panose="020E0502030303020204" pitchFamily="34" charset="0"/>
              </a:defRPr>
            </a:lvl2pPr>
            <a:lvl3pPr marL="1143000" indent="-228600" algn="l" defTabSz="457200" rtl="0" eaLnBrk="1" latinLnBrk="0" hangingPunct="1">
              <a:spcBef>
                <a:spcPct val="20000"/>
              </a:spcBef>
              <a:buFont typeface="Arial"/>
              <a:buChar char="•"/>
              <a:defRPr sz="1800" kern="1200">
                <a:solidFill>
                  <a:srgbClr val="404040"/>
                </a:solidFill>
                <a:latin typeface="Candara" panose="020E0502030303020204" pitchFamily="34" charset="0"/>
                <a:ea typeface="+mn-ea"/>
                <a:cs typeface="Candara" panose="020E0502030303020204" pitchFamily="34" charset="0"/>
              </a:defRPr>
            </a:lvl3pPr>
            <a:lvl4pPr marL="1600200" indent="-228600" algn="l" defTabSz="457200" rtl="0" eaLnBrk="1" latinLnBrk="0" hangingPunct="1">
              <a:spcBef>
                <a:spcPct val="20000"/>
              </a:spcBef>
              <a:buFont typeface="Arial"/>
              <a:buChar char="–"/>
              <a:defRPr sz="1600" kern="1200">
                <a:solidFill>
                  <a:srgbClr val="404040"/>
                </a:solidFill>
                <a:latin typeface="Candara" panose="020E0502030303020204" pitchFamily="34" charset="0"/>
                <a:ea typeface="+mn-ea"/>
                <a:cs typeface="Candara" panose="020E0502030303020204" pitchFamily="34" charset="0"/>
              </a:defRPr>
            </a:lvl4pPr>
            <a:lvl5pPr marL="2057400" indent="-228600" algn="l" defTabSz="457200" rtl="0" eaLnBrk="1" latinLnBrk="0" hangingPunct="1">
              <a:spcBef>
                <a:spcPct val="20000"/>
              </a:spcBef>
              <a:buFont typeface="Arial"/>
              <a:buChar char="»"/>
              <a:defRPr sz="1600" kern="1200">
                <a:solidFill>
                  <a:srgbClr val="404040"/>
                </a:solidFill>
                <a:latin typeface="Candara" panose="020E0502030303020204" pitchFamily="34" charset="0"/>
                <a:ea typeface="+mn-ea"/>
                <a:cs typeface="Candara" panose="020E05020303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09585" lvl="2" indent="0">
              <a:spcBef>
                <a:spcPts val="400"/>
              </a:spcBef>
              <a:buSzPct val="100000"/>
              <a:buNone/>
            </a:pPr>
            <a:endParaRPr lang="en-US" sz="2000" dirty="0">
              <a:solidFill>
                <a:srgbClr val="B71E42"/>
              </a:solidFill>
            </a:endParaRPr>
          </a:p>
          <a:p>
            <a:pPr marL="1676358" lvl="2">
              <a:spcBef>
                <a:spcPts val="400"/>
              </a:spcBef>
              <a:buSzPct val="100000"/>
              <a:buFont typeface="Candara" panose="020E0502030303020204" pitchFamily="34" charset="0"/>
              <a:buChar char="–"/>
            </a:pPr>
            <a:endParaRPr lang="en-US" sz="2000" dirty="0"/>
          </a:p>
          <a:p>
            <a:pPr marL="761981" lvl="1" indent="0">
              <a:spcBef>
                <a:spcPts val="400"/>
              </a:spcBef>
              <a:buSzPct val="100000"/>
              <a:buNone/>
            </a:pPr>
            <a:endParaRPr lang="en-US" sz="2800" dirty="0"/>
          </a:p>
        </p:txBody>
      </p:sp>
      <p:sp>
        <p:nvSpPr>
          <p:cNvPr id="10" name="TextBox 9">
            <a:extLst>
              <a:ext uri="{FF2B5EF4-FFF2-40B4-BE49-F238E27FC236}">
                <a16:creationId xmlns:a16="http://schemas.microsoft.com/office/drawing/2014/main" id="{9DC79AA3-1431-5B47-80F8-A564605DCD75}"/>
              </a:ext>
            </a:extLst>
          </p:cNvPr>
          <p:cNvSpPr txBox="1"/>
          <p:nvPr/>
        </p:nvSpPr>
        <p:spPr>
          <a:xfrm>
            <a:off x="473336" y="1153290"/>
            <a:ext cx="7744531" cy="5078313"/>
          </a:xfrm>
          <a:prstGeom prst="rect">
            <a:avLst/>
          </a:prstGeom>
          <a:noFill/>
        </p:spPr>
        <p:txBody>
          <a:bodyPr wrap="square" rtlCol="0">
            <a:spAutoFit/>
          </a:bodyPr>
          <a:lstStyle/>
          <a:p>
            <a:pPr marL="342900" indent="-342900">
              <a:buAutoNum type="arabicParenR"/>
            </a:pPr>
            <a:r>
              <a:rPr lang="en-US" dirty="0">
                <a:latin typeface="Times New Roman" panose="02020603050405020304" pitchFamily="18" charset="0"/>
                <a:cs typeface="Times New Roman" panose="02020603050405020304" pitchFamily="18" charset="0"/>
              </a:rPr>
              <a:t>Discovery / Fact Finding Appointment </a:t>
            </a:r>
          </a:p>
          <a:p>
            <a:pPr marL="800100" lvl="1" indent="-3429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High Level on Experience  </a:t>
            </a:r>
          </a:p>
          <a:p>
            <a:pPr marL="800100" lvl="1" indent="-3429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General Description of Syndication and Exit Strategies</a:t>
            </a:r>
          </a:p>
          <a:p>
            <a:pPr marL="800100" lvl="1" indent="-3429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Zoom Call or GoToMeeting</a:t>
            </a:r>
          </a:p>
          <a:p>
            <a:pPr marL="800100" lvl="1" indent="-3429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Audio Only </a:t>
            </a:r>
          </a:p>
          <a:p>
            <a:pPr marL="342900" indent="-342900">
              <a:buAutoNum type="arabicParenR"/>
            </a:pPr>
            <a:r>
              <a:rPr lang="en-US" dirty="0">
                <a:latin typeface="Times New Roman" panose="02020603050405020304" pitchFamily="18" charset="0"/>
                <a:cs typeface="Times New Roman" panose="02020603050405020304" pitchFamily="18" charset="0"/>
              </a:rPr>
              <a:t>Discovery / Fact Finding #2 + High Level Description of Previous Deal </a:t>
            </a:r>
          </a:p>
          <a:p>
            <a:pPr marL="800100" lvl="1" indent="-3429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Audio + Screen Share </a:t>
            </a:r>
          </a:p>
          <a:p>
            <a:pPr marL="342900" indent="-342900">
              <a:buAutoNum type="arabicParenR"/>
            </a:pPr>
            <a:r>
              <a:rPr lang="en-US" dirty="0">
                <a:latin typeface="Times New Roman" panose="02020603050405020304" pitchFamily="18" charset="0"/>
                <a:cs typeface="Times New Roman" panose="02020603050405020304" pitchFamily="18" charset="0"/>
              </a:rPr>
              <a:t>Past Deal Walk Thru: Deep Dive &amp; Q’s</a:t>
            </a:r>
          </a:p>
          <a:p>
            <a:pPr marL="800100" lvl="1" indent="-3429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Heavy Screen Share </a:t>
            </a:r>
          </a:p>
          <a:p>
            <a:pPr marL="342900" indent="-342900">
              <a:buAutoNum type="arabicParenR" startAt="4"/>
            </a:pPr>
            <a:r>
              <a:rPr lang="en-US" dirty="0">
                <a:latin typeface="Times New Roman" panose="02020603050405020304" pitchFamily="18" charset="0"/>
                <a:cs typeface="Times New Roman" panose="02020603050405020304" pitchFamily="18" charset="0"/>
              </a:rPr>
              <a:t>Show New Deal without pitch</a:t>
            </a:r>
          </a:p>
          <a:p>
            <a:pPr marL="800100" lvl="1" indent="-3429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Heavy Screen Share  </a:t>
            </a:r>
          </a:p>
          <a:p>
            <a:pPr marL="342900" indent="-342900">
              <a:buAutoNum type="arabicParenR" startAt="4"/>
            </a:pPr>
            <a:r>
              <a:rPr lang="en-US" dirty="0">
                <a:latin typeface="Times New Roman" panose="02020603050405020304" pitchFamily="18" charset="0"/>
                <a:cs typeface="Times New Roman" panose="02020603050405020304" pitchFamily="18" charset="0"/>
              </a:rPr>
              <a:t>Pitch and Ask for Money </a:t>
            </a:r>
          </a:p>
          <a:p>
            <a:pPr marL="800100" lvl="1" indent="-3429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Screen Share if Needed </a:t>
            </a:r>
          </a:p>
          <a:p>
            <a:pPr marL="342900" indent="-342900">
              <a:buAutoNum type="arabicParenR" startAt="4"/>
            </a:pPr>
            <a:r>
              <a:rPr lang="en-US" dirty="0">
                <a:latin typeface="Times New Roman" panose="02020603050405020304" pitchFamily="18" charset="0"/>
                <a:cs typeface="Times New Roman" panose="02020603050405020304" pitchFamily="18" charset="0"/>
              </a:rPr>
              <a:t>Group Call to Showcase and Pitch Deal with Scarcity</a:t>
            </a:r>
          </a:p>
          <a:p>
            <a:pPr marL="800100" lvl="1" indent="-3429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“We have 42 investors on the line and I only have room for 12 investors at $100k each </a:t>
            </a:r>
          </a:p>
          <a:p>
            <a:pPr marL="800100" lvl="1" indent="-3429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“First 12 who text my phone get a unit”  </a:t>
            </a:r>
          </a:p>
          <a:p>
            <a:pPr marL="342900" indent="-342900">
              <a:buAutoNum type="arabicParenR"/>
            </a:pPr>
            <a:endParaRPr lang="en-US" dirty="0"/>
          </a:p>
        </p:txBody>
      </p:sp>
      <p:pic>
        <p:nvPicPr>
          <p:cNvPr id="11" name="Picture 10">
            <a:extLst>
              <a:ext uri="{FF2B5EF4-FFF2-40B4-BE49-F238E27FC236}">
                <a16:creationId xmlns:a16="http://schemas.microsoft.com/office/drawing/2014/main" id="{0668FB69-FBEC-9B46-9427-A4A211B196B0}"/>
              </a:ext>
            </a:extLst>
          </p:cNvPr>
          <p:cNvPicPr>
            <a:picLocks noChangeAspect="1"/>
          </p:cNvPicPr>
          <p:nvPr/>
        </p:nvPicPr>
        <p:blipFill>
          <a:blip r:embed="rId2"/>
          <a:stretch>
            <a:fillRect/>
          </a:stretch>
        </p:blipFill>
        <p:spPr>
          <a:xfrm>
            <a:off x="7627172" y="1851444"/>
            <a:ext cx="4328787" cy="2537675"/>
          </a:xfrm>
          <a:prstGeom prst="rect">
            <a:avLst/>
          </a:prstGeom>
        </p:spPr>
      </p:pic>
      <p:sp>
        <p:nvSpPr>
          <p:cNvPr id="12" name="Cross 11">
            <a:extLst>
              <a:ext uri="{FF2B5EF4-FFF2-40B4-BE49-F238E27FC236}">
                <a16:creationId xmlns:a16="http://schemas.microsoft.com/office/drawing/2014/main" id="{4F8289D7-7464-4A44-9A3C-24C7424A3AA7}"/>
              </a:ext>
            </a:extLst>
          </p:cNvPr>
          <p:cNvSpPr/>
          <p:nvPr/>
        </p:nvSpPr>
        <p:spPr>
          <a:xfrm rot="18723158">
            <a:off x="8949018" y="3506992"/>
            <a:ext cx="679078" cy="731519"/>
          </a:xfrm>
          <a:prstGeom prst="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0361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37BBFF1-D302-47F3-BC17-9481D9C4B85A}"/>
              </a:ext>
            </a:extLst>
          </p:cNvPr>
          <p:cNvSpPr/>
          <p:nvPr/>
        </p:nvSpPr>
        <p:spPr>
          <a:xfrm>
            <a:off x="0" y="4575215"/>
            <a:ext cx="12210678" cy="104453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8" name="Rectangle 7"/>
          <p:cNvSpPr/>
          <p:nvPr/>
        </p:nvSpPr>
        <p:spPr>
          <a:xfrm>
            <a:off x="632359" y="2408962"/>
            <a:ext cx="10927281" cy="584775"/>
          </a:xfrm>
          <a:prstGeom prst="rect">
            <a:avLst/>
          </a:prstGeom>
        </p:spPr>
        <p:txBody>
          <a:bodyPr wrap="square">
            <a:spAutoFit/>
          </a:bodyPr>
          <a:lstStyle/>
          <a:p>
            <a:pPr algn="ctr"/>
            <a:r>
              <a:rPr lang="en-US" sz="3200" b="1" i="1" dirty="0">
                <a:solidFill>
                  <a:schemeClr val="bg1"/>
                </a:solidFill>
                <a:latin typeface="Times New Roman" panose="02020603050405020304" pitchFamily="18" charset="0"/>
                <a:cs typeface="Times New Roman" panose="02020603050405020304" pitchFamily="18" charset="0"/>
              </a:rPr>
              <a:t>Simple, Strong, Secured Passive Investing and Private Lending  </a:t>
            </a:r>
          </a:p>
        </p:txBody>
      </p:sp>
      <p:sp>
        <p:nvSpPr>
          <p:cNvPr id="2" name="Slide Number Placeholder 1"/>
          <p:cNvSpPr>
            <a:spLocks noGrp="1"/>
          </p:cNvSpPr>
          <p:nvPr>
            <p:ph type="sldNum" sz="quarter" idx="12"/>
          </p:nvPr>
        </p:nvSpPr>
        <p:spPr/>
        <p:txBody>
          <a:bodyPr/>
          <a:lstStyle/>
          <a:p>
            <a:fld id="{D9144EA5-5F99-43E1-9853-96597629E39C}" type="slidenum">
              <a:rPr lang="id-ID" smtClean="0"/>
              <a:pPr/>
              <a:t>71</a:t>
            </a:fld>
            <a:endParaRPr lang="id-ID" dirty="0"/>
          </a:p>
        </p:txBody>
      </p:sp>
      <p:pic>
        <p:nvPicPr>
          <p:cNvPr id="7" name="Picture 3"/>
          <p:cNvPicPr>
            <a:picLocks noChangeAspect="1"/>
          </p:cNvPicPr>
          <p:nvPr/>
        </p:nvPicPr>
        <p:blipFill>
          <a:blip r:embed="rId3"/>
          <a:stretch>
            <a:fillRect/>
          </a:stretch>
        </p:blipFill>
        <p:spPr>
          <a:xfrm>
            <a:off x="4559902" y="4750965"/>
            <a:ext cx="3090874" cy="693033"/>
          </a:xfrm>
          <a:prstGeom prst="rect">
            <a:avLst/>
          </a:prstGeom>
          <a:noFill/>
          <a:ln cap="flat">
            <a:noFill/>
          </a:ln>
        </p:spPr>
      </p:pic>
      <p:sp>
        <p:nvSpPr>
          <p:cNvPr id="10" name="Rectangle 9">
            <a:extLst>
              <a:ext uri="{FF2B5EF4-FFF2-40B4-BE49-F238E27FC236}">
                <a16:creationId xmlns:a16="http://schemas.microsoft.com/office/drawing/2014/main" id="{A360F3D6-2E17-4C3B-AA5C-598C4A6B7D23}"/>
              </a:ext>
            </a:extLst>
          </p:cNvPr>
          <p:cNvSpPr/>
          <p:nvPr/>
        </p:nvSpPr>
        <p:spPr>
          <a:xfrm>
            <a:off x="0" y="1055790"/>
            <a:ext cx="12210678" cy="100792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3" name="Content Placeholder 2"/>
          <p:cNvSpPr>
            <a:spLocks noGrp="1"/>
          </p:cNvSpPr>
          <p:nvPr>
            <p:ph idx="1"/>
          </p:nvPr>
        </p:nvSpPr>
        <p:spPr>
          <a:xfrm>
            <a:off x="730095" y="1126069"/>
            <a:ext cx="10546063" cy="867361"/>
          </a:xfrm>
        </p:spPr>
        <p:txBody>
          <a:bodyPr>
            <a:normAutofit/>
          </a:bodyPr>
          <a:lstStyle/>
          <a:p>
            <a:pPr marL="0" indent="0" algn="ctr">
              <a:buNone/>
            </a:pPr>
            <a:r>
              <a:rPr lang="en-US" sz="5400" b="1" dirty="0">
                <a:solidFill>
                  <a:schemeClr val="tx2"/>
                </a:solidFill>
                <a:latin typeface="Palatino Linotype" panose="02040502050505030304" pitchFamily="18" charset="0"/>
                <a:cs typeface="Times New Roman" panose="02020603050405020304" pitchFamily="18" charset="0"/>
              </a:rPr>
              <a:t>Freeland Ventures</a:t>
            </a:r>
          </a:p>
        </p:txBody>
      </p:sp>
    </p:spTree>
    <p:extLst>
      <p:ext uri="{BB962C8B-B14F-4D97-AF65-F5344CB8AC3E}">
        <p14:creationId xmlns:p14="http://schemas.microsoft.com/office/powerpoint/2010/main" val="24009016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p:txBody>
          <a:bodyPr/>
          <a:lstStyle/>
          <a:p>
            <a:r>
              <a:rPr lang="en-US" dirty="0"/>
              <a:t>3</a:t>
            </a:r>
            <a:endParaRPr lang="id-ID" dirty="0"/>
          </a:p>
        </p:txBody>
      </p:sp>
      <p:pic>
        <p:nvPicPr>
          <p:cNvPr id="7" name="Picture 6">
            <a:extLst>
              <a:ext uri="{FF2B5EF4-FFF2-40B4-BE49-F238E27FC236}">
                <a16:creationId xmlns:a16="http://schemas.microsoft.com/office/drawing/2014/main" id="{2FD87114-B54A-41B8-8D60-BA3E61466E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0056" y="209549"/>
            <a:ext cx="6124575" cy="6124575"/>
          </a:xfrm>
          <a:prstGeom prst="rect">
            <a:avLst/>
          </a:prstGeom>
        </p:spPr>
      </p:pic>
      <p:grpSp>
        <p:nvGrpSpPr>
          <p:cNvPr id="10" name="Group 9">
            <a:extLst>
              <a:ext uri="{FF2B5EF4-FFF2-40B4-BE49-F238E27FC236}">
                <a16:creationId xmlns:a16="http://schemas.microsoft.com/office/drawing/2014/main" id="{BBB2DD44-8137-42F5-85F2-5F94BA9E80BB}"/>
              </a:ext>
            </a:extLst>
          </p:cNvPr>
          <p:cNvGrpSpPr/>
          <p:nvPr/>
        </p:nvGrpSpPr>
        <p:grpSpPr>
          <a:xfrm>
            <a:off x="138691" y="2877474"/>
            <a:ext cx="12053309" cy="3122150"/>
            <a:chOff x="-5003065" y="322058"/>
            <a:chExt cx="14198576" cy="3402046"/>
          </a:xfrm>
        </p:grpSpPr>
        <p:sp>
          <p:nvSpPr>
            <p:cNvPr id="11" name="Rectangle 10">
              <a:extLst>
                <a:ext uri="{FF2B5EF4-FFF2-40B4-BE49-F238E27FC236}">
                  <a16:creationId xmlns:a16="http://schemas.microsoft.com/office/drawing/2014/main" id="{A272B182-32EC-4334-941B-BA10DDB12730}"/>
                </a:ext>
              </a:extLst>
            </p:cNvPr>
            <p:cNvSpPr/>
            <p:nvPr/>
          </p:nvSpPr>
          <p:spPr>
            <a:xfrm>
              <a:off x="-5003065" y="322058"/>
              <a:ext cx="6477092" cy="3402046"/>
            </a:xfrm>
            <a:prstGeom prst="rect">
              <a:avLst/>
            </a:prstGeom>
            <a:solidFill>
              <a:schemeClr val="accent5">
                <a:lumMod val="90000"/>
                <a:alpha val="90000"/>
              </a:schemeClr>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13" name="Rectangle 12">
              <a:extLst>
                <a:ext uri="{FF2B5EF4-FFF2-40B4-BE49-F238E27FC236}">
                  <a16:creationId xmlns:a16="http://schemas.microsoft.com/office/drawing/2014/main" id="{F50DC44D-8747-465E-8F13-C545A5BE94F4}"/>
                </a:ext>
              </a:extLst>
            </p:cNvPr>
            <p:cNvSpPr/>
            <p:nvPr/>
          </p:nvSpPr>
          <p:spPr>
            <a:xfrm>
              <a:off x="9010780" y="2011854"/>
              <a:ext cx="184731" cy="707886"/>
            </a:xfrm>
            <a:prstGeom prst="rect">
              <a:avLst/>
            </a:prstGeom>
          </p:spPr>
          <p:txBody>
            <a:bodyPr wrap="none">
              <a:spAutoFit/>
            </a:bodyPr>
            <a:lstStyle/>
            <a:p>
              <a:pPr algn="ctr"/>
              <a:endParaRPr lang="en-US" sz="4000" dirty="0">
                <a:solidFill>
                  <a:schemeClr val="bg1"/>
                </a:solidFill>
                <a:latin typeface="Times New Roman" panose="02020603050405020304" pitchFamily="18" charset="0"/>
                <a:cs typeface="Times New Roman" panose="02020603050405020304" pitchFamily="18" charset="0"/>
              </a:endParaRPr>
            </a:p>
          </p:txBody>
        </p:sp>
      </p:grpSp>
      <p:sp>
        <p:nvSpPr>
          <p:cNvPr id="2" name="Title 1"/>
          <p:cNvSpPr>
            <a:spLocks noGrp="1"/>
          </p:cNvSpPr>
          <p:nvPr>
            <p:ph type="title"/>
          </p:nvPr>
        </p:nvSpPr>
        <p:spPr>
          <a:xfrm>
            <a:off x="0" y="190500"/>
            <a:ext cx="5910056" cy="1966586"/>
          </a:xfrm>
          <a:prstGeom prst="ellipse">
            <a:avLst/>
          </a:prstGeom>
        </p:spPr>
        <p:txBody>
          <a:bodyPr>
            <a:normAutofit fontScale="90000"/>
          </a:bodyPr>
          <a:lstStyle/>
          <a:p>
            <a:pPr algn="ctr"/>
            <a:r>
              <a:rPr lang="en-US" sz="4900" b="1" dirty="0">
                <a:solidFill>
                  <a:schemeClr val="accent6"/>
                </a:solidFill>
                <a:latin typeface="Times New Roman" panose="02020603050405020304" pitchFamily="18" charset="0"/>
                <a:cs typeface="Times New Roman" panose="02020603050405020304" pitchFamily="18" charset="0"/>
              </a:rPr>
              <a:t>Complimentary</a:t>
            </a:r>
            <a:br>
              <a:rPr lang="en-US" sz="4900" b="1" dirty="0">
                <a:solidFill>
                  <a:schemeClr val="accent6"/>
                </a:solidFill>
                <a:latin typeface="Times New Roman" panose="02020603050405020304" pitchFamily="18" charset="0"/>
                <a:cs typeface="Times New Roman" panose="02020603050405020304" pitchFamily="18" charset="0"/>
              </a:rPr>
            </a:br>
            <a:r>
              <a:rPr lang="en-US" sz="4900" b="1" dirty="0">
                <a:solidFill>
                  <a:schemeClr val="accent6"/>
                </a:solidFill>
                <a:latin typeface="Times New Roman" panose="02020603050405020304" pitchFamily="18" charset="0"/>
                <a:cs typeface="Times New Roman" panose="02020603050405020304" pitchFamily="18" charset="0"/>
              </a:rPr>
              <a:t>One-On-One </a:t>
            </a:r>
            <a:br>
              <a:rPr lang="en-US" sz="4900" b="1" dirty="0">
                <a:solidFill>
                  <a:schemeClr val="accent6"/>
                </a:solidFill>
                <a:latin typeface="Times New Roman" panose="02020603050405020304" pitchFamily="18" charset="0"/>
                <a:cs typeface="Times New Roman" panose="02020603050405020304" pitchFamily="18" charset="0"/>
              </a:rPr>
            </a:br>
            <a:r>
              <a:rPr lang="en-US" sz="4900" b="1" dirty="0">
                <a:solidFill>
                  <a:schemeClr val="accent6"/>
                </a:solidFill>
                <a:latin typeface="Times New Roman" panose="02020603050405020304" pitchFamily="18" charset="0"/>
                <a:cs typeface="Times New Roman" panose="02020603050405020304" pitchFamily="18" charset="0"/>
              </a:rPr>
              <a:t>Strategy Session</a:t>
            </a:r>
            <a:br>
              <a:rPr lang="en-US" sz="4000" b="1" dirty="0">
                <a:latin typeface="Times New Roman" panose="02020603050405020304" pitchFamily="18" charset="0"/>
                <a:cs typeface="Times New Roman" panose="02020603050405020304" pitchFamily="18" charset="0"/>
              </a:rPr>
            </a:br>
            <a:br>
              <a:rPr lang="en-US" sz="4000" b="1" dirty="0">
                <a:latin typeface="Times New Roman" panose="02020603050405020304" pitchFamily="18" charset="0"/>
                <a:cs typeface="Times New Roman" panose="02020603050405020304" pitchFamily="18" charset="0"/>
              </a:rPr>
            </a:br>
            <a:br>
              <a:rPr lang="en-US" sz="4900" b="1" dirty="0">
                <a:solidFill>
                  <a:srgbClr val="C00000"/>
                </a:solidFill>
                <a:latin typeface="Times New Roman" panose="02020603050405020304" pitchFamily="18" charset="0"/>
                <a:cs typeface="Times New Roman" panose="02020603050405020304" pitchFamily="18" charset="0"/>
              </a:rPr>
            </a:br>
            <a:br>
              <a:rPr lang="en-US" sz="4900" b="1" dirty="0">
                <a:solidFill>
                  <a:srgbClr val="C00000"/>
                </a:solidFill>
                <a:latin typeface="Times New Roman" panose="02020603050405020304" pitchFamily="18" charset="0"/>
                <a:cs typeface="Times New Roman" panose="02020603050405020304" pitchFamily="18" charset="0"/>
              </a:rPr>
            </a:br>
            <a:br>
              <a:rPr lang="en-US" sz="4000" b="1" dirty="0">
                <a:solidFill>
                  <a:schemeClr val="accent5">
                    <a:lumMod val="50000"/>
                  </a:schemeClr>
                </a:solidFill>
                <a:latin typeface="Times New Roman" panose="02020603050405020304" pitchFamily="18" charset="0"/>
                <a:cs typeface="Times New Roman" panose="02020603050405020304" pitchFamily="18" charset="0"/>
              </a:rPr>
            </a:br>
            <a:br>
              <a:rPr lang="en-US" sz="3600" b="1" dirty="0">
                <a:solidFill>
                  <a:schemeClr val="accent5">
                    <a:lumMod val="50000"/>
                  </a:schemeClr>
                </a:solidFill>
                <a:latin typeface="Times New Roman" panose="02020603050405020304" pitchFamily="18" charset="0"/>
                <a:cs typeface="Times New Roman" panose="02020603050405020304" pitchFamily="18" charset="0"/>
              </a:rPr>
            </a:br>
            <a:endParaRPr lang="en-US" sz="49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C179C2AB-8504-4822-B058-2DA0448065A4}"/>
              </a:ext>
            </a:extLst>
          </p:cNvPr>
          <p:cNvSpPr/>
          <p:nvPr/>
        </p:nvSpPr>
        <p:spPr>
          <a:xfrm>
            <a:off x="0" y="5367236"/>
            <a:ext cx="12210678" cy="139137"/>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14" name="TextBox 13">
            <a:extLst>
              <a:ext uri="{FF2B5EF4-FFF2-40B4-BE49-F238E27FC236}">
                <a16:creationId xmlns:a16="http://schemas.microsoft.com/office/drawing/2014/main" id="{9CB3D3BC-F2A9-4C67-9BFA-21EBE9CFF308}"/>
              </a:ext>
            </a:extLst>
          </p:cNvPr>
          <p:cNvSpPr txBox="1"/>
          <p:nvPr/>
        </p:nvSpPr>
        <p:spPr>
          <a:xfrm>
            <a:off x="157369" y="3271836"/>
            <a:ext cx="5498467" cy="1938992"/>
          </a:xfrm>
          <a:prstGeom prst="rect">
            <a:avLst/>
          </a:prstGeom>
          <a:noFill/>
        </p:spPr>
        <p:txBody>
          <a:bodyPr wrap="square" rtlCol="0">
            <a:spAutoFit/>
          </a:bodyPr>
          <a:lstStyle/>
          <a:p>
            <a:pPr algn="ctr"/>
            <a:r>
              <a:rPr lang="en-US" sz="3600" b="1" i="1" dirty="0">
                <a:solidFill>
                  <a:schemeClr val="accent6"/>
                </a:solidFill>
                <a:latin typeface="Times New Roman" panose="02020603050405020304" pitchFamily="18" charset="0"/>
                <a:cs typeface="Times New Roman" panose="02020603050405020304" pitchFamily="18" charset="0"/>
              </a:rPr>
              <a:t>Andrew Ziebro</a:t>
            </a:r>
            <a:br>
              <a:rPr lang="en-US" sz="2800" b="1" dirty="0">
                <a:solidFill>
                  <a:schemeClr val="accent6"/>
                </a:solidFill>
                <a:latin typeface="Times New Roman" panose="02020603050405020304" pitchFamily="18" charset="0"/>
                <a:cs typeface="Times New Roman" panose="02020603050405020304" pitchFamily="18" charset="0"/>
              </a:rPr>
            </a:br>
            <a:endParaRPr lang="en-US" sz="2800" b="1" dirty="0">
              <a:solidFill>
                <a:schemeClr val="accent6"/>
              </a:solidFill>
              <a:latin typeface="Times New Roman" panose="02020603050405020304" pitchFamily="18" charset="0"/>
              <a:cs typeface="Times New Roman" panose="02020603050405020304" pitchFamily="18" charset="0"/>
            </a:endParaRPr>
          </a:p>
          <a:p>
            <a:pPr algn="ctr"/>
            <a:r>
              <a:rPr lang="en-US" sz="2800" b="1" dirty="0">
                <a:solidFill>
                  <a:schemeClr val="accent6"/>
                </a:solidFill>
                <a:latin typeface="Times New Roman" panose="02020603050405020304" pitchFamily="18" charset="0"/>
                <a:cs typeface="Times New Roman" panose="02020603050405020304" pitchFamily="18" charset="0"/>
              </a:rPr>
              <a:t>aziebro@freelandventures.com</a:t>
            </a:r>
            <a:br>
              <a:rPr lang="en-US" sz="2800" b="1" dirty="0">
                <a:solidFill>
                  <a:schemeClr val="accent6"/>
                </a:solidFill>
                <a:latin typeface="Times New Roman" panose="02020603050405020304" pitchFamily="18" charset="0"/>
                <a:cs typeface="Times New Roman" panose="02020603050405020304" pitchFamily="18" charset="0"/>
              </a:rPr>
            </a:br>
            <a:r>
              <a:rPr lang="en-US" sz="2800" b="1" dirty="0">
                <a:solidFill>
                  <a:schemeClr val="accent6"/>
                </a:solidFill>
                <a:latin typeface="Times New Roman" panose="02020603050405020304" pitchFamily="18" charset="0"/>
                <a:cs typeface="Times New Roman" panose="02020603050405020304" pitchFamily="18" charset="0"/>
              </a:rPr>
              <a:t>440 • 863 • 7850</a:t>
            </a:r>
            <a:endParaRPr lang="en-US" sz="28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28410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p:txBody>
          <a:bodyPr/>
          <a:lstStyle/>
          <a:p>
            <a:r>
              <a:rPr lang="en-US" dirty="0"/>
              <a:t>3</a:t>
            </a:r>
            <a:endParaRPr lang="id-ID" dirty="0"/>
          </a:p>
        </p:txBody>
      </p:sp>
      <p:grpSp>
        <p:nvGrpSpPr>
          <p:cNvPr id="10" name="Group 9">
            <a:extLst>
              <a:ext uri="{FF2B5EF4-FFF2-40B4-BE49-F238E27FC236}">
                <a16:creationId xmlns:a16="http://schemas.microsoft.com/office/drawing/2014/main" id="{BBB2DD44-8137-42F5-85F2-5F94BA9E80BB}"/>
              </a:ext>
            </a:extLst>
          </p:cNvPr>
          <p:cNvGrpSpPr/>
          <p:nvPr/>
        </p:nvGrpSpPr>
        <p:grpSpPr>
          <a:xfrm>
            <a:off x="6278077" y="2740048"/>
            <a:ext cx="12053309" cy="3122150"/>
            <a:chOff x="-5003065" y="322058"/>
            <a:chExt cx="14198576" cy="3402046"/>
          </a:xfrm>
        </p:grpSpPr>
        <p:sp>
          <p:nvSpPr>
            <p:cNvPr id="11" name="Rectangle 10">
              <a:extLst>
                <a:ext uri="{FF2B5EF4-FFF2-40B4-BE49-F238E27FC236}">
                  <a16:creationId xmlns:a16="http://schemas.microsoft.com/office/drawing/2014/main" id="{A272B182-32EC-4334-941B-BA10DDB12730}"/>
                </a:ext>
              </a:extLst>
            </p:cNvPr>
            <p:cNvSpPr/>
            <p:nvPr/>
          </p:nvSpPr>
          <p:spPr>
            <a:xfrm>
              <a:off x="-5003065" y="322058"/>
              <a:ext cx="6477092" cy="3402046"/>
            </a:xfrm>
            <a:prstGeom prst="rect">
              <a:avLst/>
            </a:prstGeom>
            <a:solidFill>
              <a:schemeClr val="accent5">
                <a:lumMod val="90000"/>
                <a:alpha val="90000"/>
              </a:schemeClr>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13" name="Rectangle 12">
              <a:extLst>
                <a:ext uri="{FF2B5EF4-FFF2-40B4-BE49-F238E27FC236}">
                  <a16:creationId xmlns:a16="http://schemas.microsoft.com/office/drawing/2014/main" id="{F50DC44D-8747-465E-8F13-C545A5BE94F4}"/>
                </a:ext>
              </a:extLst>
            </p:cNvPr>
            <p:cNvSpPr/>
            <p:nvPr/>
          </p:nvSpPr>
          <p:spPr>
            <a:xfrm>
              <a:off x="9010780" y="2011854"/>
              <a:ext cx="184731" cy="707886"/>
            </a:xfrm>
            <a:prstGeom prst="rect">
              <a:avLst/>
            </a:prstGeom>
          </p:spPr>
          <p:txBody>
            <a:bodyPr wrap="none">
              <a:spAutoFit/>
            </a:bodyPr>
            <a:lstStyle/>
            <a:p>
              <a:pPr algn="ctr"/>
              <a:endParaRPr lang="en-US" sz="4000" dirty="0">
                <a:solidFill>
                  <a:schemeClr val="bg1"/>
                </a:solidFill>
                <a:latin typeface="Times New Roman" panose="02020603050405020304" pitchFamily="18" charset="0"/>
                <a:cs typeface="Times New Roman" panose="02020603050405020304" pitchFamily="18" charset="0"/>
              </a:endParaRPr>
            </a:p>
          </p:txBody>
        </p:sp>
      </p:grpSp>
      <p:sp>
        <p:nvSpPr>
          <p:cNvPr id="9" name="Rectangle 8">
            <a:extLst>
              <a:ext uri="{FF2B5EF4-FFF2-40B4-BE49-F238E27FC236}">
                <a16:creationId xmlns:a16="http://schemas.microsoft.com/office/drawing/2014/main" id="{C179C2AB-8504-4822-B058-2DA0448065A4}"/>
              </a:ext>
            </a:extLst>
          </p:cNvPr>
          <p:cNvSpPr/>
          <p:nvPr/>
        </p:nvSpPr>
        <p:spPr>
          <a:xfrm>
            <a:off x="0" y="5367236"/>
            <a:ext cx="12210678" cy="139137"/>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14" name="TextBox 13">
            <a:extLst>
              <a:ext uri="{FF2B5EF4-FFF2-40B4-BE49-F238E27FC236}">
                <a16:creationId xmlns:a16="http://schemas.microsoft.com/office/drawing/2014/main" id="{9CB3D3BC-F2A9-4C67-9BFA-21EBE9CFF308}"/>
              </a:ext>
            </a:extLst>
          </p:cNvPr>
          <p:cNvSpPr txBox="1"/>
          <p:nvPr/>
        </p:nvSpPr>
        <p:spPr>
          <a:xfrm>
            <a:off x="6278076" y="3163194"/>
            <a:ext cx="5498467" cy="1938992"/>
          </a:xfrm>
          <a:prstGeom prst="rect">
            <a:avLst/>
          </a:prstGeom>
          <a:noFill/>
        </p:spPr>
        <p:txBody>
          <a:bodyPr wrap="square" rtlCol="0">
            <a:spAutoFit/>
          </a:bodyPr>
          <a:lstStyle/>
          <a:p>
            <a:pPr algn="ctr"/>
            <a:r>
              <a:rPr lang="en-US" sz="3600" b="1" i="1" dirty="0">
                <a:solidFill>
                  <a:schemeClr val="accent6"/>
                </a:solidFill>
                <a:latin typeface="Times New Roman" panose="02020603050405020304" pitchFamily="18" charset="0"/>
                <a:cs typeface="Times New Roman" panose="02020603050405020304" pitchFamily="18" charset="0"/>
              </a:rPr>
              <a:t>Tim Roth</a:t>
            </a:r>
            <a:br>
              <a:rPr lang="en-US" sz="2800" b="1" dirty="0">
                <a:solidFill>
                  <a:schemeClr val="accent6"/>
                </a:solidFill>
                <a:latin typeface="Times New Roman" panose="02020603050405020304" pitchFamily="18" charset="0"/>
                <a:cs typeface="Times New Roman" panose="02020603050405020304" pitchFamily="18" charset="0"/>
              </a:rPr>
            </a:br>
            <a:endParaRPr lang="en-US" sz="2800" b="1" dirty="0">
              <a:solidFill>
                <a:schemeClr val="accent6"/>
              </a:solidFill>
              <a:latin typeface="Times New Roman" panose="02020603050405020304" pitchFamily="18" charset="0"/>
              <a:cs typeface="Times New Roman" panose="02020603050405020304" pitchFamily="18" charset="0"/>
            </a:endParaRPr>
          </a:p>
          <a:p>
            <a:pPr algn="ctr"/>
            <a:r>
              <a:rPr lang="en-US" sz="2800" b="1" dirty="0">
                <a:solidFill>
                  <a:schemeClr val="accent6"/>
                </a:solidFill>
                <a:latin typeface="Times New Roman" panose="02020603050405020304" pitchFamily="18" charset="0"/>
                <a:cs typeface="Times New Roman" panose="02020603050405020304" pitchFamily="18" charset="0"/>
              </a:rPr>
              <a:t>troth@freelandventures.com</a:t>
            </a:r>
            <a:br>
              <a:rPr lang="en-US" sz="2800" b="1" dirty="0">
                <a:solidFill>
                  <a:schemeClr val="accent6"/>
                </a:solidFill>
                <a:latin typeface="Times New Roman" panose="02020603050405020304" pitchFamily="18" charset="0"/>
                <a:cs typeface="Times New Roman" panose="02020603050405020304" pitchFamily="18" charset="0"/>
              </a:rPr>
            </a:br>
            <a:r>
              <a:rPr lang="en-US" sz="2800" b="1" dirty="0">
                <a:solidFill>
                  <a:schemeClr val="accent6"/>
                </a:solidFill>
                <a:latin typeface="Times New Roman" panose="02020603050405020304" pitchFamily="18" charset="0"/>
                <a:cs typeface="Times New Roman" panose="02020603050405020304" pitchFamily="18" charset="0"/>
              </a:rPr>
              <a:t>440 • 554 • 9546</a:t>
            </a:r>
            <a:endParaRPr lang="en-US" sz="2800" b="1" i="1" dirty="0">
              <a:solidFill>
                <a:schemeClr val="bg1"/>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BE1F9CED-E0DB-470C-A9B3-5A58174A16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259" y="377911"/>
            <a:ext cx="5635557" cy="4724275"/>
          </a:xfrm>
          <a:prstGeom prst="rect">
            <a:avLst/>
          </a:prstGeom>
        </p:spPr>
      </p:pic>
      <p:sp>
        <p:nvSpPr>
          <p:cNvPr id="15" name="Title 1">
            <a:extLst>
              <a:ext uri="{FF2B5EF4-FFF2-40B4-BE49-F238E27FC236}">
                <a16:creationId xmlns:a16="http://schemas.microsoft.com/office/drawing/2014/main" id="{8844D317-4260-4251-936C-BB97AA3708F4}"/>
              </a:ext>
            </a:extLst>
          </p:cNvPr>
          <p:cNvSpPr>
            <a:spLocks noGrp="1"/>
          </p:cNvSpPr>
          <p:nvPr>
            <p:ph type="title"/>
          </p:nvPr>
        </p:nvSpPr>
        <p:spPr>
          <a:xfrm>
            <a:off x="6072281" y="508412"/>
            <a:ext cx="5910056" cy="1966586"/>
          </a:xfrm>
          <a:prstGeom prst="ellipse">
            <a:avLst/>
          </a:prstGeom>
        </p:spPr>
        <p:txBody>
          <a:bodyPr>
            <a:normAutofit fontScale="90000"/>
          </a:bodyPr>
          <a:lstStyle/>
          <a:p>
            <a:pPr algn="ctr"/>
            <a:r>
              <a:rPr lang="en-US" b="1" dirty="0">
                <a:solidFill>
                  <a:schemeClr val="accent6"/>
                </a:solidFill>
                <a:latin typeface="Times New Roman" panose="02020603050405020304" pitchFamily="18" charset="0"/>
                <a:cs typeface="Times New Roman" panose="02020603050405020304" pitchFamily="18" charset="0"/>
              </a:rPr>
              <a:t>Local Apartments</a:t>
            </a:r>
            <a:br>
              <a:rPr lang="en-US" b="1" dirty="0">
                <a:solidFill>
                  <a:schemeClr val="accent6"/>
                </a:solidFill>
                <a:latin typeface="Times New Roman" panose="02020603050405020304" pitchFamily="18" charset="0"/>
                <a:cs typeface="Times New Roman" panose="02020603050405020304" pitchFamily="18" charset="0"/>
              </a:rPr>
            </a:br>
            <a:r>
              <a:rPr lang="en-US" b="1" dirty="0">
                <a:solidFill>
                  <a:schemeClr val="accent6"/>
                </a:solidFill>
                <a:latin typeface="Times New Roman" panose="02020603050405020304" pitchFamily="18" charset="0"/>
                <a:cs typeface="Times New Roman" panose="02020603050405020304" pitchFamily="18" charset="0"/>
              </a:rPr>
              <a:t>Rentals • Rehabs</a:t>
            </a:r>
            <a:br>
              <a:rPr lang="en-US" sz="4000" b="1" dirty="0">
                <a:latin typeface="Times New Roman" panose="02020603050405020304" pitchFamily="18" charset="0"/>
                <a:cs typeface="Times New Roman" panose="02020603050405020304" pitchFamily="18" charset="0"/>
              </a:rPr>
            </a:br>
            <a:br>
              <a:rPr lang="en-US" sz="4000" b="1" dirty="0">
                <a:latin typeface="Times New Roman" panose="02020603050405020304" pitchFamily="18" charset="0"/>
                <a:cs typeface="Times New Roman" panose="02020603050405020304" pitchFamily="18" charset="0"/>
              </a:rPr>
            </a:br>
            <a:br>
              <a:rPr lang="en-US" sz="4900" b="1" dirty="0">
                <a:solidFill>
                  <a:srgbClr val="C00000"/>
                </a:solidFill>
                <a:latin typeface="Times New Roman" panose="02020603050405020304" pitchFamily="18" charset="0"/>
                <a:cs typeface="Times New Roman" panose="02020603050405020304" pitchFamily="18" charset="0"/>
              </a:rPr>
            </a:br>
            <a:br>
              <a:rPr lang="en-US" sz="4900" b="1" dirty="0">
                <a:solidFill>
                  <a:srgbClr val="C00000"/>
                </a:solidFill>
                <a:latin typeface="Times New Roman" panose="02020603050405020304" pitchFamily="18" charset="0"/>
                <a:cs typeface="Times New Roman" panose="02020603050405020304" pitchFamily="18" charset="0"/>
              </a:rPr>
            </a:br>
            <a:br>
              <a:rPr lang="en-US" sz="4000" b="1" dirty="0">
                <a:solidFill>
                  <a:schemeClr val="accent5">
                    <a:lumMod val="50000"/>
                  </a:schemeClr>
                </a:solidFill>
                <a:latin typeface="Times New Roman" panose="02020603050405020304" pitchFamily="18" charset="0"/>
                <a:cs typeface="Times New Roman" panose="02020603050405020304" pitchFamily="18" charset="0"/>
              </a:rPr>
            </a:br>
            <a:br>
              <a:rPr lang="en-US" sz="3600" b="1" dirty="0">
                <a:solidFill>
                  <a:schemeClr val="accent5">
                    <a:lumMod val="50000"/>
                  </a:schemeClr>
                </a:solidFill>
                <a:latin typeface="Times New Roman" panose="02020603050405020304" pitchFamily="18" charset="0"/>
                <a:cs typeface="Times New Roman" panose="02020603050405020304" pitchFamily="18" charset="0"/>
              </a:rPr>
            </a:br>
            <a:endParaRPr lang="en-US" sz="4900" b="1" dirty="0">
              <a:solidFill>
                <a:schemeClr val="accent5">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97603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844" y="2624204"/>
            <a:ext cx="12255088" cy="1966586"/>
          </a:xfrm>
          <a:prstGeom prst="ellipse">
            <a:avLst/>
          </a:prstGeom>
        </p:spPr>
        <p:txBody>
          <a:bodyPr>
            <a:normAutofit fontScale="90000"/>
          </a:bodyPr>
          <a:lstStyle/>
          <a:p>
            <a:pPr algn="ctr"/>
            <a:br>
              <a:rPr lang="en-US" sz="4000" b="1" dirty="0">
                <a:latin typeface="Times New Roman" panose="02020603050405020304" pitchFamily="18" charset="0"/>
                <a:cs typeface="Times New Roman" panose="02020603050405020304" pitchFamily="18" charset="0"/>
              </a:rPr>
            </a:br>
            <a:br>
              <a:rPr lang="en-US" sz="3600" b="1" dirty="0">
                <a:solidFill>
                  <a:schemeClr val="accent5">
                    <a:lumMod val="50000"/>
                  </a:schemeClr>
                </a:solidFill>
                <a:latin typeface="Times New Roman" panose="02020603050405020304" pitchFamily="18" charset="0"/>
                <a:cs typeface="Times New Roman" panose="02020603050405020304" pitchFamily="18" charset="0"/>
              </a:rPr>
            </a:br>
            <a:endParaRPr lang="en-US" sz="49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18" name="Slide Number Placeholder 17"/>
          <p:cNvSpPr>
            <a:spLocks noGrp="1"/>
          </p:cNvSpPr>
          <p:nvPr>
            <p:ph type="sldNum" sz="quarter" idx="12"/>
          </p:nvPr>
        </p:nvSpPr>
        <p:spPr/>
        <p:txBody>
          <a:bodyPr/>
          <a:lstStyle/>
          <a:p>
            <a:r>
              <a:rPr lang="en-US" dirty="0"/>
              <a:t>40</a:t>
            </a:r>
            <a:endParaRPr lang="id-ID" dirty="0"/>
          </a:p>
        </p:txBody>
      </p:sp>
      <p:sp>
        <p:nvSpPr>
          <p:cNvPr id="3" name="TextBox 2"/>
          <p:cNvSpPr txBox="1"/>
          <p:nvPr/>
        </p:nvSpPr>
        <p:spPr>
          <a:xfrm>
            <a:off x="2889469" y="561314"/>
            <a:ext cx="6218461" cy="1569660"/>
          </a:xfrm>
          <a:prstGeom prst="rect">
            <a:avLst/>
          </a:prstGeom>
          <a:noFill/>
        </p:spPr>
        <p:txBody>
          <a:bodyPr wrap="square" rtlCol="0">
            <a:spAutoFit/>
          </a:bodyPr>
          <a:lstStyle/>
          <a:p>
            <a:pPr algn="ctr"/>
            <a:r>
              <a:rPr lang="en-US" sz="9600" b="1" dirty="0">
                <a:solidFill>
                  <a:schemeClr val="bg1"/>
                </a:solidFill>
                <a:latin typeface="Times New Roman" panose="02020603050405020304" pitchFamily="18" charset="0"/>
                <a:cs typeface="Times New Roman" panose="02020603050405020304" pitchFamily="18" charset="0"/>
              </a:rPr>
              <a:t>Questions?</a:t>
            </a:r>
          </a:p>
        </p:txBody>
      </p:sp>
      <p:pic>
        <p:nvPicPr>
          <p:cNvPr id="8" name="Picture 7" descr="A close up of a sign&#10;&#10;Description automatically generated">
            <a:extLst>
              <a:ext uri="{FF2B5EF4-FFF2-40B4-BE49-F238E27FC236}">
                <a16:creationId xmlns:a16="http://schemas.microsoft.com/office/drawing/2014/main" id="{95BCC5E0-ACFC-4CEE-A845-11CC1282C6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9330" y="1171395"/>
            <a:ext cx="5812018" cy="4872203"/>
          </a:xfrm>
          <a:prstGeom prst="rect">
            <a:avLst/>
          </a:prstGeom>
        </p:spPr>
      </p:pic>
      <p:sp>
        <p:nvSpPr>
          <p:cNvPr id="12" name="Rectangle 11">
            <a:extLst>
              <a:ext uri="{FF2B5EF4-FFF2-40B4-BE49-F238E27FC236}">
                <a16:creationId xmlns:a16="http://schemas.microsoft.com/office/drawing/2014/main" id="{7D516312-3A1E-4EA0-BBB2-0FDAFA048599}"/>
              </a:ext>
            </a:extLst>
          </p:cNvPr>
          <p:cNvSpPr/>
          <p:nvPr/>
        </p:nvSpPr>
        <p:spPr>
          <a:xfrm>
            <a:off x="0" y="0"/>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latin typeface="Times New Roman" panose="02020603050405020304" pitchFamily="18" charset="0"/>
              </a:rPr>
              <a:t>Questions?</a:t>
            </a:r>
          </a:p>
        </p:txBody>
      </p:sp>
      <p:sp>
        <p:nvSpPr>
          <p:cNvPr id="13" name="Rectangle 12">
            <a:extLst>
              <a:ext uri="{FF2B5EF4-FFF2-40B4-BE49-F238E27FC236}">
                <a16:creationId xmlns:a16="http://schemas.microsoft.com/office/drawing/2014/main" id="{E3D310D5-CD32-4EA0-8EAB-3C861510B0B4}"/>
              </a:ext>
            </a:extLst>
          </p:cNvPr>
          <p:cNvSpPr/>
          <p:nvPr/>
        </p:nvSpPr>
        <p:spPr>
          <a:xfrm>
            <a:off x="0" y="6296686"/>
            <a:ext cx="12210678" cy="139137"/>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Tree>
    <p:extLst>
      <p:ext uri="{BB962C8B-B14F-4D97-AF65-F5344CB8AC3E}">
        <p14:creationId xmlns:p14="http://schemas.microsoft.com/office/powerpoint/2010/main" val="403187717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p:txBody>
          <a:bodyPr/>
          <a:lstStyle/>
          <a:p>
            <a:r>
              <a:rPr lang="en-US" dirty="0"/>
              <a:t>40</a:t>
            </a:r>
            <a:endParaRPr lang="id-ID" dirty="0"/>
          </a:p>
        </p:txBody>
      </p:sp>
      <p:sp>
        <p:nvSpPr>
          <p:cNvPr id="10" name="Rectangle 9">
            <a:extLst>
              <a:ext uri="{FF2B5EF4-FFF2-40B4-BE49-F238E27FC236}">
                <a16:creationId xmlns:a16="http://schemas.microsoft.com/office/drawing/2014/main" id="{FF637F8B-E9C9-4B89-8D99-6F87F5673C94}"/>
              </a:ext>
            </a:extLst>
          </p:cNvPr>
          <p:cNvSpPr/>
          <p:nvPr/>
        </p:nvSpPr>
        <p:spPr>
          <a:xfrm>
            <a:off x="0" y="0"/>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latin typeface="Times New Roman" panose="02020603050405020304" pitchFamily="18" charset="0"/>
              </a:rPr>
              <a:t>Connect With Josh</a:t>
            </a:r>
          </a:p>
        </p:txBody>
      </p:sp>
      <p:sp>
        <p:nvSpPr>
          <p:cNvPr id="12" name="Rectangle 11">
            <a:extLst>
              <a:ext uri="{FF2B5EF4-FFF2-40B4-BE49-F238E27FC236}">
                <a16:creationId xmlns:a16="http://schemas.microsoft.com/office/drawing/2014/main" id="{21BE5126-C28E-4A5F-84B5-D2BDFC86CC53}"/>
              </a:ext>
            </a:extLst>
          </p:cNvPr>
          <p:cNvSpPr/>
          <p:nvPr/>
        </p:nvSpPr>
        <p:spPr>
          <a:xfrm>
            <a:off x="0" y="6296686"/>
            <a:ext cx="12210678" cy="139137"/>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pic>
        <p:nvPicPr>
          <p:cNvPr id="26" name="Picture 25" descr="A picture containing object&#10;&#10;Description automatically generated">
            <a:extLst>
              <a:ext uri="{FF2B5EF4-FFF2-40B4-BE49-F238E27FC236}">
                <a16:creationId xmlns:a16="http://schemas.microsoft.com/office/drawing/2014/main" id="{84F2B4C4-ED53-42D8-A8FC-1F412A5D33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010" y="1812375"/>
            <a:ext cx="818144" cy="818144"/>
          </a:xfrm>
          <a:prstGeom prst="rect">
            <a:avLst/>
          </a:prstGeom>
        </p:spPr>
      </p:pic>
      <p:pic>
        <p:nvPicPr>
          <p:cNvPr id="28" name="Picture 27" descr="A close up of a sign&#10;&#10;Description automatically generated">
            <a:extLst>
              <a:ext uri="{FF2B5EF4-FFF2-40B4-BE49-F238E27FC236}">
                <a16:creationId xmlns:a16="http://schemas.microsoft.com/office/drawing/2014/main" id="{CF620D91-DE2A-4059-BAF0-18D7F86855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3315" y="3853525"/>
            <a:ext cx="677102" cy="677102"/>
          </a:xfrm>
          <a:prstGeom prst="rect">
            <a:avLst/>
          </a:prstGeom>
        </p:spPr>
      </p:pic>
      <p:pic>
        <p:nvPicPr>
          <p:cNvPr id="30" name="Picture 29" descr="A close up of a logo&#10;&#10;Description automatically generated">
            <a:extLst>
              <a:ext uri="{FF2B5EF4-FFF2-40B4-BE49-F238E27FC236}">
                <a16:creationId xmlns:a16="http://schemas.microsoft.com/office/drawing/2014/main" id="{C4F7BBDC-66B0-46B4-9431-09F0873679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3315" y="4809816"/>
            <a:ext cx="740573" cy="740573"/>
          </a:xfrm>
          <a:prstGeom prst="rect">
            <a:avLst/>
          </a:prstGeom>
        </p:spPr>
      </p:pic>
      <p:pic>
        <p:nvPicPr>
          <p:cNvPr id="32" name="Picture 31">
            <a:extLst>
              <a:ext uri="{FF2B5EF4-FFF2-40B4-BE49-F238E27FC236}">
                <a16:creationId xmlns:a16="http://schemas.microsoft.com/office/drawing/2014/main" id="{18472399-8934-4986-B0BC-C757AE7375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0537" y="2860243"/>
            <a:ext cx="781616" cy="781616"/>
          </a:xfrm>
          <a:prstGeom prst="rect">
            <a:avLst/>
          </a:prstGeom>
        </p:spPr>
      </p:pic>
      <p:pic>
        <p:nvPicPr>
          <p:cNvPr id="34" name="Picture 33" descr="A screenshot of a cell phone&#10;&#10;Description automatically generated">
            <a:extLst>
              <a:ext uri="{FF2B5EF4-FFF2-40B4-BE49-F238E27FC236}">
                <a16:creationId xmlns:a16="http://schemas.microsoft.com/office/drawing/2014/main" id="{D8D149E9-FAF7-4DC3-9254-A1B20A2951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42408" y="1641690"/>
            <a:ext cx="5439615" cy="20134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7" name="TextBox 36">
            <a:extLst>
              <a:ext uri="{FF2B5EF4-FFF2-40B4-BE49-F238E27FC236}">
                <a16:creationId xmlns:a16="http://schemas.microsoft.com/office/drawing/2014/main" id="{A3372202-6B21-4677-80CB-F32772AAA129}"/>
              </a:ext>
            </a:extLst>
          </p:cNvPr>
          <p:cNvSpPr txBox="1"/>
          <p:nvPr/>
        </p:nvSpPr>
        <p:spPr>
          <a:xfrm>
            <a:off x="1620259" y="1892215"/>
            <a:ext cx="3671234" cy="646331"/>
          </a:xfrm>
          <a:prstGeom prst="rect">
            <a:avLst/>
          </a:prstGeom>
          <a:noFill/>
        </p:spPr>
        <p:txBody>
          <a:bodyPr wrap="square" rtlCol="0">
            <a:spAutoFit/>
          </a:bodyPr>
          <a:lstStyle/>
          <a:p>
            <a:r>
              <a:rPr lang="en-US" b="1" dirty="0"/>
              <a:t>fb.com/groups/AcceleratedInvestor</a:t>
            </a:r>
          </a:p>
          <a:p>
            <a:r>
              <a:rPr lang="en-US" b="1" dirty="0"/>
              <a:t>fb.com/srecnow</a:t>
            </a:r>
          </a:p>
        </p:txBody>
      </p:sp>
      <p:sp>
        <p:nvSpPr>
          <p:cNvPr id="38" name="TextBox 37">
            <a:extLst>
              <a:ext uri="{FF2B5EF4-FFF2-40B4-BE49-F238E27FC236}">
                <a16:creationId xmlns:a16="http://schemas.microsoft.com/office/drawing/2014/main" id="{A08D0740-DF57-4A0E-9841-04A02CCA1AEB}"/>
              </a:ext>
            </a:extLst>
          </p:cNvPr>
          <p:cNvSpPr txBox="1"/>
          <p:nvPr/>
        </p:nvSpPr>
        <p:spPr>
          <a:xfrm>
            <a:off x="1651994" y="3950123"/>
            <a:ext cx="3197338" cy="369332"/>
          </a:xfrm>
          <a:prstGeom prst="rect">
            <a:avLst/>
          </a:prstGeom>
          <a:noFill/>
        </p:spPr>
        <p:txBody>
          <a:bodyPr wrap="square" rtlCol="0">
            <a:spAutoFit/>
          </a:bodyPr>
          <a:lstStyle/>
          <a:p>
            <a:r>
              <a:rPr lang="en-US" b="1" dirty="0"/>
              <a:t>youtube.com/users/</a:t>
            </a:r>
            <a:r>
              <a:rPr lang="en-US" b="1" dirty="0" err="1"/>
              <a:t>srecvideo</a:t>
            </a:r>
            <a:endParaRPr lang="en-US" b="1" dirty="0"/>
          </a:p>
        </p:txBody>
      </p:sp>
      <p:sp>
        <p:nvSpPr>
          <p:cNvPr id="39" name="TextBox 38">
            <a:extLst>
              <a:ext uri="{FF2B5EF4-FFF2-40B4-BE49-F238E27FC236}">
                <a16:creationId xmlns:a16="http://schemas.microsoft.com/office/drawing/2014/main" id="{9650B19F-5DB5-4B9B-9623-93991E551648}"/>
              </a:ext>
            </a:extLst>
          </p:cNvPr>
          <p:cNvSpPr txBox="1"/>
          <p:nvPr/>
        </p:nvSpPr>
        <p:spPr>
          <a:xfrm>
            <a:off x="1620259" y="3001803"/>
            <a:ext cx="3341040" cy="369332"/>
          </a:xfrm>
          <a:prstGeom prst="rect">
            <a:avLst/>
          </a:prstGeom>
          <a:noFill/>
        </p:spPr>
        <p:txBody>
          <a:bodyPr wrap="square" rtlCol="0">
            <a:spAutoFit/>
          </a:bodyPr>
          <a:lstStyle/>
          <a:p>
            <a:r>
              <a:rPr lang="en-US" b="1" dirty="0"/>
              <a:t>AcceleratedInvestorPodcast.com</a:t>
            </a:r>
          </a:p>
        </p:txBody>
      </p:sp>
      <p:sp>
        <p:nvSpPr>
          <p:cNvPr id="40" name="TextBox 39">
            <a:extLst>
              <a:ext uri="{FF2B5EF4-FFF2-40B4-BE49-F238E27FC236}">
                <a16:creationId xmlns:a16="http://schemas.microsoft.com/office/drawing/2014/main" id="{0BFCB15F-5899-4AB5-8C62-FB963996655B}"/>
              </a:ext>
            </a:extLst>
          </p:cNvPr>
          <p:cNvSpPr txBox="1"/>
          <p:nvPr/>
        </p:nvSpPr>
        <p:spPr>
          <a:xfrm>
            <a:off x="1651994" y="4995436"/>
            <a:ext cx="3197338" cy="369332"/>
          </a:xfrm>
          <a:prstGeom prst="rect">
            <a:avLst/>
          </a:prstGeom>
          <a:noFill/>
        </p:spPr>
        <p:txBody>
          <a:bodyPr wrap="square" rtlCol="0">
            <a:spAutoFit/>
          </a:bodyPr>
          <a:lstStyle/>
          <a:p>
            <a:r>
              <a:rPr lang="en-US" b="1" dirty="0"/>
              <a:t>twitter.com/</a:t>
            </a:r>
            <a:r>
              <a:rPr lang="en-US" b="1" dirty="0" err="1"/>
              <a:t>joshcantwell</a:t>
            </a:r>
            <a:endParaRPr lang="en-US" b="1" dirty="0"/>
          </a:p>
        </p:txBody>
      </p:sp>
      <p:pic>
        <p:nvPicPr>
          <p:cNvPr id="42" name="Picture 41">
            <a:extLst>
              <a:ext uri="{FF2B5EF4-FFF2-40B4-BE49-F238E27FC236}">
                <a16:creationId xmlns:a16="http://schemas.microsoft.com/office/drawing/2014/main" id="{4A7B80E4-AC95-4BC5-AD50-9015C26387F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24020" y="4884240"/>
            <a:ext cx="2384196" cy="1355394"/>
          </a:xfrm>
          <a:prstGeom prst="rect">
            <a:avLst/>
          </a:prstGeom>
        </p:spPr>
      </p:pic>
      <p:pic>
        <p:nvPicPr>
          <p:cNvPr id="3" name="Picture 2" descr="A picture containing object&#10;&#10;Description automatically generated">
            <a:extLst>
              <a:ext uri="{FF2B5EF4-FFF2-40B4-BE49-F238E27FC236}">
                <a16:creationId xmlns:a16="http://schemas.microsoft.com/office/drawing/2014/main" id="{90B0627A-B8A4-42A5-8701-AAE48956462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96000" y="5278252"/>
            <a:ext cx="2418631" cy="708314"/>
          </a:xfrm>
          <a:prstGeom prst="rect">
            <a:avLst/>
          </a:prstGeom>
        </p:spPr>
      </p:pic>
    </p:spTree>
    <p:extLst>
      <p:ext uri="{BB962C8B-B14F-4D97-AF65-F5344CB8AC3E}">
        <p14:creationId xmlns:p14="http://schemas.microsoft.com/office/powerpoint/2010/main" val="39321088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sosceles Triangle 4"/>
          <p:cNvSpPr/>
          <p:nvPr/>
        </p:nvSpPr>
        <p:spPr>
          <a:xfrm rot="5400000">
            <a:off x="436583" y="658485"/>
            <a:ext cx="3102482" cy="2546899"/>
          </a:xfrm>
          <a:prstGeom prst="triangle">
            <a:avLst/>
          </a:prstGeom>
          <a:solidFill>
            <a:srgbClr val="2E78BD">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714374" y="380693"/>
            <a:ext cx="4615017" cy="5641806"/>
            <a:chOff x="420438" y="299161"/>
            <a:chExt cx="4580188" cy="5839367"/>
          </a:xfrm>
        </p:grpSpPr>
        <p:sp>
          <p:nvSpPr>
            <p:cNvPr id="2" name="TextBox 1"/>
            <p:cNvSpPr txBox="1"/>
            <p:nvPr/>
          </p:nvSpPr>
          <p:spPr>
            <a:xfrm>
              <a:off x="420438" y="299161"/>
              <a:ext cx="4580188" cy="2202138"/>
            </a:xfrm>
            <a:prstGeom prst="rect">
              <a:avLst/>
            </a:prstGeom>
            <a:noFill/>
          </p:spPr>
          <p:txBody>
            <a:bodyPr wrap="square" rtlCol="0">
              <a:spAutoFit/>
            </a:bodyPr>
            <a:lstStyle>
              <a:defPPr>
                <a:defRPr lang="en-US"/>
              </a:defPPr>
              <a:lvl1pPr algn="ctr">
                <a:lnSpc>
                  <a:spcPct val="130000"/>
                </a:lnSpc>
                <a:defRPr sz="32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lgn="l"/>
              <a:r>
                <a:rPr lang="en-US" sz="4800" b="1" dirty="0">
                  <a:solidFill>
                    <a:srgbClr val="F15922"/>
                  </a:solidFill>
                  <a:latin typeface="+mn-lt"/>
                  <a:ea typeface="Droid Sans" panose="020B0606030804020204" pitchFamily="34" charset="0"/>
                  <a:cs typeface="Droid Sans" panose="020B0606030804020204" pitchFamily="34" charset="0"/>
                </a:rPr>
                <a:t>Jack Canfield</a:t>
              </a:r>
            </a:p>
            <a:p>
              <a:pPr algn="l"/>
              <a:r>
                <a:rPr lang="en-US" sz="2800" i="1" dirty="0">
                  <a:solidFill>
                    <a:schemeClr val="accent6"/>
                  </a:solidFill>
                  <a:latin typeface="+mn-lt"/>
                  <a:ea typeface="Droid Sans" panose="020B0606030804020204" pitchFamily="34" charset="0"/>
                  <a:cs typeface="Droid Sans" panose="020B0606030804020204" pitchFamily="34" charset="0"/>
                </a:rPr>
                <a:t>Chicken Soup For The Soul</a:t>
              </a:r>
            </a:p>
            <a:p>
              <a:pPr algn="l"/>
              <a:r>
                <a:rPr lang="en-US" sz="2800" i="1" dirty="0">
                  <a:solidFill>
                    <a:schemeClr val="accent6"/>
                  </a:solidFill>
                  <a:latin typeface="+mn-lt"/>
                  <a:ea typeface="Droid Sans" panose="020B0606030804020204" pitchFamily="34" charset="0"/>
                  <a:cs typeface="Droid Sans" panose="020B0606030804020204" pitchFamily="34" charset="0"/>
                </a:rPr>
                <a:t>The Big Secret</a:t>
              </a:r>
            </a:p>
          </p:txBody>
        </p:sp>
        <p:sp>
          <p:nvSpPr>
            <p:cNvPr id="6" name="TextBox 5"/>
            <p:cNvSpPr txBox="1"/>
            <p:nvPr/>
          </p:nvSpPr>
          <p:spPr>
            <a:xfrm>
              <a:off x="420438" y="3101447"/>
              <a:ext cx="4163606" cy="3037081"/>
            </a:xfrm>
            <a:prstGeom prst="rect">
              <a:avLst/>
            </a:prstGeom>
            <a:noFill/>
          </p:spPr>
          <p:txBody>
            <a:bodyPr wrap="square" rtlCol="0">
              <a:spAutoFit/>
            </a:bodyPr>
            <a:lstStyle>
              <a:defPPr>
                <a:defRPr lang="en-US"/>
              </a:defPPr>
              <a:lvl1pPr algn="ctr">
                <a:lnSpc>
                  <a:spcPct val="130000"/>
                </a:lnSpc>
                <a:defRPr sz="32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2400" b="1" i="1" dirty="0">
                  <a:solidFill>
                    <a:schemeClr val="accent6"/>
                  </a:solidFill>
                  <a:latin typeface="+mn-lt"/>
                  <a:ea typeface="Droid Sans" panose="020B0606030804020204" pitchFamily="34" charset="0"/>
                  <a:cs typeface="Droid Sans" panose="020B0606030804020204" pitchFamily="34" charset="0"/>
                </a:rPr>
                <a:t>“Josh‘s genuine commitment to help you be successful is evident. Whether you are a new investor or a seasoned professional, you‘ll find great value in this.“</a:t>
              </a:r>
            </a:p>
          </p:txBody>
        </p:sp>
      </p:grpSp>
      <p:pic>
        <p:nvPicPr>
          <p:cNvPr id="8" name="Picture 7">
            <a:extLst>
              <a:ext uri="{FF2B5EF4-FFF2-40B4-BE49-F238E27FC236}">
                <a16:creationId xmlns:a16="http://schemas.microsoft.com/office/drawing/2014/main" id="{2795485D-5551-9143-B001-DB17926891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0436" y="793027"/>
            <a:ext cx="6841096" cy="4562958"/>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C89DD76A-12D0-294A-85F1-A8F12DFD07BC}"/>
              </a:ext>
            </a:extLst>
          </p:cNvPr>
          <p:cNvPicPr>
            <a:picLocks noChangeAspect="1"/>
          </p:cNvPicPr>
          <p:nvPr/>
        </p:nvPicPr>
        <p:blipFill>
          <a:blip r:embed="rId4"/>
          <a:stretch>
            <a:fillRect/>
          </a:stretch>
        </p:blipFill>
        <p:spPr>
          <a:xfrm rot="245300">
            <a:off x="10334719" y="210355"/>
            <a:ext cx="1668321" cy="2564270"/>
          </a:xfrm>
          <a:prstGeom prst="rect">
            <a:avLst/>
          </a:prstGeom>
        </p:spPr>
      </p:pic>
      <p:sp>
        <p:nvSpPr>
          <p:cNvPr id="9" name="Rectangle 8">
            <a:extLst>
              <a:ext uri="{FF2B5EF4-FFF2-40B4-BE49-F238E27FC236}">
                <a16:creationId xmlns:a16="http://schemas.microsoft.com/office/drawing/2014/main" id="{DDE3362C-355D-4AB5-8998-CA573FB5346F}"/>
              </a:ext>
            </a:extLst>
          </p:cNvPr>
          <p:cNvSpPr/>
          <p:nvPr/>
        </p:nvSpPr>
        <p:spPr>
          <a:xfrm>
            <a:off x="-18678" y="6338169"/>
            <a:ext cx="12210678" cy="139137"/>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Tree>
    <p:extLst>
      <p:ext uri="{BB962C8B-B14F-4D97-AF65-F5344CB8AC3E}">
        <p14:creationId xmlns:p14="http://schemas.microsoft.com/office/powerpoint/2010/main" val="3139507190"/>
      </p:ext>
    </p:extLst>
  </p:cSld>
  <p:clrMapOvr>
    <a:masterClrMapping/>
  </p:clrMapOvr>
  <p:transition spd="med">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19775" y="885178"/>
            <a:ext cx="5725539" cy="3817025"/>
          </a:xfrm>
          <a:prstGeom prst="rect">
            <a:avLst/>
          </a:prstGeom>
          <a:ln>
            <a:noFill/>
          </a:ln>
          <a:effectLst>
            <a:outerShdw blurRad="292100" dist="139700" dir="2700000" algn="tl" rotWithShape="0">
              <a:srgbClr val="333333">
                <a:alpha val="65000"/>
              </a:srgbClr>
            </a:outerShdw>
          </a:effectLst>
        </p:spPr>
      </p:pic>
      <p:grpSp>
        <p:nvGrpSpPr>
          <p:cNvPr id="9" name="Group 8"/>
          <p:cNvGrpSpPr/>
          <p:nvPr/>
        </p:nvGrpSpPr>
        <p:grpSpPr>
          <a:xfrm>
            <a:off x="893133" y="303461"/>
            <a:ext cx="5049153" cy="5795565"/>
            <a:chOff x="-1000585" y="-165212"/>
            <a:chExt cx="6688285" cy="6523125"/>
          </a:xfrm>
        </p:grpSpPr>
        <p:sp>
          <p:nvSpPr>
            <p:cNvPr id="3" name="TextBox 2"/>
            <p:cNvSpPr txBox="1"/>
            <p:nvPr/>
          </p:nvSpPr>
          <p:spPr>
            <a:xfrm>
              <a:off x="-1000585" y="-165212"/>
              <a:ext cx="6688285" cy="1097411"/>
            </a:xfrm>
            <a:prstGeom prst="rect">
              <a:avLst/>
            </a:prstGeom>
            <a:noFill/>
          </p:spPr>
          <p:txBody>
            <a:bodyPr wrap="square" rtlCol="0">
              <a:spAutoFit/>
            </a:bodyPr>
            <a:lstStyle>
              <a:defPPr>
                <a:defRPr lang="en-US"/>
              </a:defPPr>
              <a:lvl1pPr algn="ctr">
                <a:lnSpc>
                  <a:spcPct val="130000"/>
                </a:lnSpc>
                <a:defRPr sz="32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lgn="l"/>
              <a:r>
                <a:rPr lang="en-US" sz="4800" b="1" dirty="0">
                  <a:solidFill>
                    <a:srgbClr val="F15922"/>
                  </a:solidFill>
                  <a:latin typeface="+mn-lt"/>
                  <a:ea typeface="Droid Sans" panose="020B0606030804020204" pitchFamily="34" charset="0"/>
                  <a:cs typeface="Droid Sans" panose="020B0606030804020204" pitchFamily="34" charset="0"/>
                </a:rPr>
                <a:t>Kevin Harrington</a:t>
              </a:r>
            </a:p>
          </p:txBody>
        </p:sp>
        <p:sp>
          <p:nvSpPr>
            <p:cNvPr id="2" name="TextBox 1"/>
            <p:cNvSpPr txBox="1"/>
            <p:nvPr/>
          </p:nvSpPr>
          <p:spPr>
            <a:xfrm>
              <a:off x="-985032" y="1261152"/>
              <a:ext cx="5907762" cy="5096761"/>
            </a:xfrm>
            <a:prstGeom prst="rect">
              <a:avLst/>
            </a:prstGeom>
            <a:noFill/>
          </p:spPr>
          <p:txBody>
            <a:bodyPr wrap="square" rtlCol="0">
              <a:spAutoFit/>
            </a:bodyPr>
            <a:lstStyle/>
            <a:p>
              <a:pPr algn="ctr">
                <a:lnSpc>
                  <a:spcPct val="130000"/>
                </a:lnSpc>
              </a:pPr>
              <a:r>
                <a:rPr lang="en-US" sz="2800" b="1" i="1" dirty="0">
                  <a:solidFill>
                    <a:schemeClr val="accent6"/>
                  </a:solidFill>
                  <a:ea typeface="Droid Sans" panose="020B0606030804020204" pitchFamily="34" charset="0"/>
                  <a:cs typeface="Droid Sans" panose="020B0606030804020204" pitchFamily="34" charset="0"/>
                </a:rPr>
                <a:t>“Josh Cantwell is relentless in his drive to bring proven and profitable real estate investing strategies to the residential real estate investor. His energy is contagious. It’s truly inspiring.“</a:t>
              </a:r>
            </a:p>
          </p:txBody>
        </p:sp>
      </p:grpSp>
      <p:sp>
        <p:nvSpPr>
          <p:cNvPr id="10" name="Isosceles Triangle 9"/>
          <p:cNvSpPr/>
          <p:nvPr/>
        </p:nvSpPr>
        <p:spPr>
          <a:xfrm rot="5400000">
            <a:off x="411436" y="965993"/>
            <a:ext cx="3362326" cy="2375449"/>
          </a:xfrm>
          <a:prstGeom prst="triangle">
            <a:avLst/>
          </a:prstGeom>
          <a:solidFill>
            <a:srgbClr val="EF472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8CA87A1-E631-8A4F-B275-F479C570E015}"/>
              </a:ext>
            </a:extLst>
          </p:cNvPr>
          <p:cNvPicPr>
            <a:picLocks noChangeAspect="1"/>
          </p:cNvPicPr>
          <p:nvPr/>
        </p:nvPicPr>
        <p:blipFill>
          <a:blip r:embed="rId4"/>
          <a:stretch>
            <a:fillRect/>
          </a:stretch>
        </p:blipFill>
        <p:spPr>
          <a:xfrm>
            <a:off x="10278217" y="519831"/>
            <a:ext cx="1454638" cy="1137042"/>
          </a:xfrm>
          <a:prstGeom prst="rect">
            <a:avLst/>
          </a:prstGeom>
        </p:spPr>
      </p:pic>
      <p:sp>
        <p:nvSpPr>
          <p:cNvPr id="6" name="TextBox 5">
            <a:extLst>
              <a:ext uri="{FF2B5EF4-FFF2-40B4-BE49-F238E27FC236}">
                <a16:creationId xmlns:a16="http://schemas.microsoft.com/office/drawing/2014/main" id="{76332973-5293-B542-B7B6-C9D3A3D1F8BA}"/>
              </a:ext>
            </a:extLst>
          </p:cNvPr>
          <p:cNvSpPr txBox="1"/>
          <p:nvPr/>
        </p:nvSpPr>
        <p:spPr>
          <a:xfrm>
            <a:off x="6372225" y="4776532"/>
            <a:ext cx="4154942" cy="523220"/>
          </a:xfrm>
          <a:prstGeom prst="rect">
            <a:avLst/>
          </a:prstGeom>
          <a:noFill/>
        </p:spPr>
        <p:txBody>
          <a:bodyPr wrap="square" rtlCol="0">
            <a:spAutoFit/>
          </a:bodyPr>
          <a:lstStyle/>
          <a:p>
            <a:r>
              <a:rPr lang="en-US" sz="2800" b="1" dirty="0">
                <a:solidFill>
                  <a:schemeClr val="accent6"/>
                </a:solidFill>
              </a:rPr>
              <a:t>“Tease → Please → Seize”</a:t>
            </a:r>
          </a:p>
        </p:txBody>
      </p:sp>
      <p:sp>
        <p:nvSpPr>
          <p:cNvPr id="11" name="Rectangle 10">
            <a:extLst>
              <a:ext uri="{FF2B5EF4-FFF2-40B4-BE49-F238E27FC236}">
                <a16:creationId xmlns:a16="http://schemas.microsoft.com/office/drawing/2014/main" id="{76ECF5B8-00CD-4327-B6F8-187C79B48033}"/>
              </a:ext>
            </a:extLst>
          </p:cNvPr>
          <p:cNvSpPr/>
          <p:nvPr/>
        </p:nvSpPr>
        <p:spPr>
          <a:xfrm>
            <a:off x="-18678" y="6338169"/>
            <a:ext cx="12210678" cy="139137"/>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pic>
        <p:nvPicPr>
          <p:cNvPr id="12" name="Picture 2" descr="Image result for shark tank logo">
            <a:extLst>
              <a:ext uri="{FF2B5EF4-FFF2-40B4-BE49-F238E27FC236}">
                <a16:creationId xmlns:a16="http://schemas.microsoft.com/office/drawing/2014/main" id="{914C2D60-C42F-47A8-A0ED-542A7127EE0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54066" y="5002996"/>
            <a:ext cx="1383563" cy="1270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2674072"/>
      </p:ext>
    </p:extLst>
  </p:cSld>
  <p:clrMapOvr>
    <a:masterClrMapping/>
  </p:clrMapOvr>
  <p:transition spd="med">
    <p:wipe dir="r"/>
  </p:transition>
</p:sld>
</file>

<file path=ppt/theme/theme1.xml><?xml version="1.0" encoding="utf-8"?>
<a:theme xmlns:a="http://schemas.openxmlformats.org/drawingml/2006/main" name="Office Theme">
  <a:themeElements>
    <a:clrScheme name="BENSON">
      <a:dk1>
        <a:sysClr val="windowText" lastClr="000000"/>
      </a:dk1>
      <a:lt1>
        <a:sysClr val="window" lastClr="FFFFFF"/>
      </a:lt1>
      <a:dk2>
        <a:srgbClr val="44546A"/>
      </a:dk2>
      <a:lt2>
        <a:srgbClr val="E7E6E6"/>
      </a:lt2>
      <a:accent1>
        <a:srgbClr val="D61F3B"/>
      </a:accent1>
      <a:accent2>
        <a:srgbClr val="AFAFAF"/>
      </a:accent2>
      <a:accent3>
        <a:srgbClr val="FFFFFF"/>
      </a:accent3>
      <a:accent4>
        <a:srgbClr val="000000"/>
      </a:accent4>
      <a:accent5>
        <a:srgbClr val="BDD3E8"/>
      </a:accent5>
      <a:accent6>
        <a:srgbClr val="294F78"/>
      </a:accent6>
      <a:hlink>
        <a:srgbClr val="BDD3E8"/>
      </a:hlink>
      <a:folHlink>
        <a:srgbClr val="D6D2C4"/>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33149</TotalTime>
  <Words>7000</Words>
  <Application>Microsoft Macintosh PowerPoint</Application>
  <PresentationFormat>Widescreen</PresentationFormat>
  <Paragraphs>732</Paragraphs>
  <Slides>75</Slides>
  <Notes>48</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75</vt:i4>
      </vt:variant>
    </vt:vector>
  </HeadingPairs>
  <TitlesOfParts>
    <vt:vector size="91" baseType="lpstr">
      <vt:lpstr>宋体</vt:lpstr>
      <vt:lpstr>Arial</vt:lpstr>
      <vt:lpstr>Calibri</vt:lpstr>
      <vt:lpstr>Calibri Light</vt:lpstr>
      <vt:lpstr>Calibri Regular</vt:lpstr>
      <vt:lpstr>Candara</vt:lpstr>
      <vt:lpstr>Century Gothic</vt:lpstr>
      <vt:lpstr>Droid Sans</vt:lpstr>
      <vt:lpstr>Garamond</vt:lpstr>
      <vt:lpstr>Lato</vt:lpstr>
      <vt:lpstr>Lato Light</vt:lpstr>
      <vt:lpstr>Palatino Linotype</vt:lpstr>
      <vt:lpstr>Quattrocento</vt:lpstr>
      <vt:lpstr>Times New Roman</vt:lpstr>
      <vt:lpstr>Wingdings</vt:lpstr>
      <vt:lpstr>Office Theme</vt:lpstr>
      <vt:lpstr>PowerPoint Presentation</vt:lpstr>
      <vt:lpstr>PowerPoint Presentation</vt:lpstr>
      <vt:lpstr>Complimentary One-On-One  Strategy Session      </vt:lpstr>
      <vt:lpstr>GIVEAWAY: Freeland Prize Pack</vt:lpstr>
      <vt:lpstr>PowerPoint Presentation</vt:lpstr>
      <vt:lpstr>Who Is Josh Cantwell?</vt:lpstr>
      <vt:lpstr>PowerPoint Presentation</vt:lpstr>
      <vt:lpstr>PowerPoint Presentation</vt:lpstr>
      <vt:lpstr>PowerPoint Presentation</vt:lpstr>
      <vt:lpstr>PowerPoint Presentation</vt:lpstr>
      <vt:lpstr>BBB Accreditation &amp; 13 Year Anniversary</vt:lpstr>
      <vt:lpstr>FUNDING = FREEDOM</vt:lpstr>
      <vt:lpstr>PowerPoint Presentation</vt:lpstr>
      <vt:lpstr>PowerPoint Presentation</vt:lpstr>
      <vt:lpstr>What is a Security?</vt:lpstr>
      <vt:lpstr>What is a Security?</vt:lpstr>
      <vt:lpstr>What is a Security?</vt:lpstr>
      <vt:lpstr>What is a Security?</vt:lpstr>
      <vt:lpstr>PowerPoint Presentation</vt:lpstr>
      <vt:lpstr>  REGISTRATION VS. EXEMPTION</vt:lpstr>
      <vt:lpstr>EXEMPTION PLANNING: THINGS TO CONSIDER </vt:lpstr>
      <vt:lpstr>PowerPoint Presentation</vt:lpstr>
      <vt:lpstr>Did You Know?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5 Complexes • 730 Units in Georgia</vt:lpstr>
      <vt:lpstr>PowerPoint Presentation</vt:lpstr>
      <vt:lpstr>3 Complexes with 407 Units</vt:lpstr>
      <vt:lpstr>3 Buildings with 407 Units in Albany, Georgia</vt:lpstr>
      <vt:lpstr>27 Buildings with 216 Units </vt:lpstr>
      <vt:lpstr>3 Buildings with 407 Units in Albany, Georgia</vt:lpstr>
      <vt:lpstr>1 Complex  with 200 Units</vt:lpstr>
      <vt:lpstr>3 Buildings with 407 Units in Albany, Georgia</vt:lpstr>
      <vt:lpstr>8 Buildings with 164 Units</vt:lpstr>
      <vt:lpstr>3 Buildings with 407 Units in Albany, Georgia</vt:lpstr>
      <vt:lpstr>36 Unit Apartment Building • Baton Rouge, LA</vt:lpstr>
      <vt:lpstr>PowerPoint Presentation</vt:lpstr>
      <vt:lpstr>PowerPoint Presentation</vt:lpstr>
      <vt:lpstr>PowerPoint Presentation</vt:lpstr>
      <vt:lpstr>PowerPoint Presentation</vt:lpstr>
      <vt:lpstr>PowerPoint Presentation</vt:lpstr>
      <vt:lpstr>PowerPoint Presentation</vt:lpstr>
      <vt:lpstr>Step 4:  “R2M3” Regular Recurring Multi-Medium Marketing Approach</vt:lpstr>
      <vt:lpstr>Step 5:  Proven Sales Process </vt:lpstr>
      <vt:lpstr>PowerPoint Presentation</vt:lpstr>
      <vt:lpstr>Complimentary One-On-One  Strategy Session      </vt:lpstr>
      <vt:lpstr>Local Apartments Rentals • Rehabs      </vt:lpstr>
      <vt:lpstr>  </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Dedi Juniadi</dc:creator>
  <cp:lastModifiedBy>Josh Cantwell</cp:lastModifiedBy>
  <cp:revision>983</cp:revision>
  <cp:lastPrinted>2017-05-02T01:50:01Z</cp:lastPrinted>
  <dcterms:created xsi:type="dcterms:W3CDTF">2015-07-30T03:12:37Z</dcterms:created>
  <dcterms:modified xsi:type="dcterms:W3CDTF">2020-08-25T20:44:53Z</dcterms:modified>
</cp:coreProperties>
</file>