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722" r:id="rId2"/>
    <p:sldId id="723" r:id="rId3"/>
    <p:sldId id="726" r:id="rId4"/>
    <p:sldId id="727" r:id="rId5"/>
    <p:sldId id="731" r:id="rId6"/>
    <p:sldId id="732" r:id="rId7"/>
    <p:sldId id="733" r:id="rId8"/>
    <p:sldId id="734" r:id="rId9"/>
    <p:sldId id="735" r:id="rId10"/>
    <p:sldId id="736" r:id="rId11"/>
    <p:sldId id="737" r:id="rId12"/>
    <p:sldId id="738" r:id="rId13"/>
    <p:sldId id="740" r:id="rId14"/>
    <p:sldId id="741" r:id="rId15"/>
    <p:sldId id="742" r:id="rId16"/>
    <p:sldId id="743" r:id="rId17"/>
    <p:sldId id="744" r:id="rId18"/>
    <p:sldId id="745" r:id="rId19"/>
    <p:sldId id="746" r:id="rId20"/>
    <p:sldId id="747" r:id="rId21"/>
    <p:sldId id="748" r:id="rId22"/>
    <p:sldId id="749" r:id="rId23"/>
    <p:sldId id="754" r:id="rId24"/>
    <p:sldId id="755" r:id="rId25"/>
    <p:sldId id="756" r:id="rId26"/>
    <p:sldId id="757" r:id="rId27"/>
    <p:sldId id="758" r:id="rId28"/>
    <p:sldId id="759" r:id="rId29"/>
    <p:sldId id="760" r:id="rId30"/>
    <p:sldId id="761" r:id="rId31"/>
    <p:sldId id="762" r:id="rId32"/>
    <p:sldId id="763" r:id="rId33"/>
    <p:sldId id="764" r:id="rId34"/>
    <p:sldId id="765" r:id="rId35"/>
    <p:sldId id="766" r:id="rId36"/>
    <p:sldId id="767" r:id="rId37"/>
    <p:sldId id="768" r:id="rId38"/>
    <p:sldId id="769" r:id="rId39"/>
    <p:sldId id="770" r:id="rId40"/>
    <p:sldId id="771" r:id="rId41"/>
    <p:sldId id="772" r:id="rId42"/>
    <p:sldId id="573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E7FB7"/>
    <a:srgbClr val="FF9491"/>
    <a:srgbClr val="27D6FF"/>
    <a:srgbClr val="000000"/>
    <a:srgbClr val="B9D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0" autoAdjust="0"/>
    <p:restoredTop sz="97600" autoAdjust="0"/>
  </p:normalViewPr>
  <p:slideViewPr>
    <p:cSldViewPr snapToGrid="0" snapToObjects="1">
      <p:cViewPr varScale="1">
        <p:scale>
          <a:sx n="270" d="100"/>
          <a:sy n="270" d="100"/>
        </p:scale>
        <p:origin x="192" y="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8884"/>
    </p:cViewPr>
  </p:sorterViewPr>
  <p:notesViewPr>
    <p:cSldViewPr snapToGrid="0" snapToObjects="1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/>
        </a:p>
      </dgm:t>
    </dgm:pt>
    <dgm:pt modelId="{12A631F8-73E8-4437-A632-1DA4C96C2081}" type="sibTrans" cxnId="{78D5CF50-3633-4A11-9FE0-D306D94A091D}">
      <dgm:prSet/>
      <dgm:spPr>
        <a:solidFill>
          <a:srgbClr val="4F81BD"/>
        </a:solidFill>
        <a:ln>
          <a:noFill/>
        </a:ln>
      </dgm:spPr>
      <dgm:t>
        <a:bodyPr/>
        <a:lstStyle/>
        <a:p>
          <a:endParaRPr lang="en-US"/>
        </a:p>
      </dgm:t>
    </dgm:pt>
    <dgm:pt modelId="{37FDA6AE-027B-4120-90CE-09301A415796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/>
        </a:p>
      </dgm:t>
    </dgm:pt>
    <dgm:pt modelId="{AACFA7FC-124D-47F0-AAB7-D837F03A13D6}" type="sibTrans" cxnId="{97371629-EAFB-49C5-8D4C-1C2CC8EF98DA}">
      <dgm:prSet/>
      <dgm:spPr>
        <a:solidFill>
          <a:srgbClr val="595959"/>
        </a:solidFill>
        <a:ln>
          <a:noFill/>
        </a:ln>
      </dgm:spPr>
      <dgm:t>
        <a:bodyPr/>
        <a:lstStyle/>
        <a:p>
          <a:endParaRPr lang="en-US"/>
        </a:p>
      </dgm:t>
    </dgm:pt>
    <dgm:pt modelId="{8C92A023-B595-4B7E-9FD1-86305B47363F}">
      <dgm:prSet phldrT="[Text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/>
        </a:p>
      </dgm:t>
    </dgm:pt>
    <dgm:pt modelId="{45610BF7-B096-4636-A867-71803911F6BC}" type="sibTrans" cxnId="{6393EA77-6C35-4795-B9F8-BC384CEB01BB}">
      <dgm:prSet/>
      <dgm:spPr>
        <a:solidFill>
          <a:srgbClr val="E46C0A"/>
        </a:solidFill>
        <a:ln>
          <a:noFill/>
        </a:ln>
      </dgm:spPr>
      <dgm:t>
        <a:bodyPr/>
        <a:lstStyle/>
        <a:p>
          <a:endParaRPr lang="en-US"/>
        </a:p>
      </dgm:t>
    </dgm:pt>
    <dgm:pt modelId="{37536662-69D0-4BBC-B3B0-1F4997E24C33}" type="pres">
      <dgm:prSet presAssocID="{ABB6AAD5-BB22-443A-B98E-11707CBE16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A27FC4-B8D6-4E05-B781-45BFA4ECCBE1}" type="pres">
      <dgm:prSet presAssocID="{62F3A35F-EA2B-462C-89DA-224952DBD84B}" presName="gear1" presStyleLbl="node1" presStyleIdx="0" presStyleCnt="3">
        <dgm:presLayoutVars>
          <dgm:chMax val="1"/>
          <dgm:bulletEnabled val="1"/>
        </dgm:presLayoutVars>
      </dgm:prSet>
      <dgm:spPr/>
    </dgm:pt>
    <dgm:pt modelId="{C7EB6A1E-EAB3-4B2A-BFDD-2D475E4D4ACD}" type="pres">
      <dgm:prSet presAssocID="{62F3A35F-EA2B-462C-89DA-224952DBD84B}" presName="gear1srcNode" presStyleLbl="node1" presStyleIdx="0" presStyleCnt="3"/>
      <dgm:spPr/>
    </dgm:pt>
    <dgm:pt modelId="{2A5E2C02-0ABF-44E6-9F46-E033A131714F}" type="pres">
      <dgm:prSet presAssocID="{62F3A35F-EA2B-462C-89DA-224952DBD84B}" presName="gear1dstNode" presStyleLbl="node1" presStyleIdx="0" presStyleCnt="3"/>
      <dgm:spPr/>
    </dgm:pt>
    <dgm:pt modelId="{C7E3621A-60EB-45DA-B405-5D6087090EB3}" type="pres">
      <dgm:prSet presAssocID="{37FDA6AE-027B-4120-90CE-09301A415796}" presName="gear2" presStyleLbl="node1" presStyleIdx="1" presStyleCnt="3">
        <dgm:presLayoutVars>
          <dgm:chMax val="1"/>
          <dgm:bulletEnabled val="1"/>
        </dgm:presLayoutVars>
      </dgm:prSet>
      <dgm:spPr/>
    </dgm:pt>
    <dgm:pt modelId="{EF74079A-F63E-4E20-9822-0CE8B80427A2}" type="pres">
      <dgm:prSet presAssocID="{37FDA6AE-027B-4120-90CE-09301A415796}" presName="gear2srcNode" presStyleLbl="node1" presStyleIdx="1" presStyleCnt="3"/>
      <dgm:spPr/>
    </dgm:pt>
    <dgm:pt modelId="{10B37C1D-4F56-4436-8720-48A6A56A1B4D}" type="pres">
      <dgm:prSet presAssocID="{37FDA6AE-027B-4120-90CE-09301A415796}" presName="gear2dstNode" presStyleLbl="node1" presStyleIdx="1" presStyleCnt="3"/>
      <dgm:spPr/>
    </dgm:pt>
    <dgm:pt modelId="{FD7956DC-C5EA-4A51-B2A1-48A047E8A937}" type="pres">
      <dgm:prSet presAssocID="{8C92A023-B595-4B7E-9FD1-86305B47363F}" presName="gear3" presStyleLbl="node1" presStyleIdx="2" presStyleCnt="3"/>
      <dgm:spPr/>
    </dgm:pt>
    <dgm:pt modelId="{A68F1EF0-DB04-444A-B80A-C296946C1C32}" type="pres">
      <dgm:prSet presAssocID="{8C92A023-B595-4B7E-9FD1-86305B47363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0136136-88FE-4DF6-8FA4-B5B4CAB71F10}" type="pres">
      <dgm:prSet presAssocID="{8C92A023-B595-4B7E-9FD1-86305B47363F}" presName="gear3srcNode" presStyleLbl="node1" presStyleIdx="2" presStyleCnt="3"/>
      <dgm:spPr/>
    </dgm:pt>
    <dgm:pt modelId="{AAC26063-8E6B-49CF-929A-CCC8D66E43FA}" type="pres">
      <dgm:prSet presAssocID="{8C92A023-B595-4B7E-9FD1-86305B47363F}" presName="gear3dstNode" presStyleLbl="node1" presStyleIdx="2" presStyleCnt="3"/>
      <dgm:spPr/>
    </dgm:pt>
    <dgm:pt modelId="{571C1667-74E2-4E8D-8249-B4E761F0F1AE}" type="pres">
      <dgm:prSet presAssocID="{12A631F8-73E8-4437-A632-1DA4C96C2081}" presName="connector1" presStyleLbl="sibTrans2D1" presStyleIdx="0" presStyleCnt="3"/>
      <dgm:spPr/>
    </dgm:pt>
    <dgm:pt modelId="{B1C00099-F839-4B88-A75C-DBB4B9ADCF51}" type="pres">
      <dgm:prSet presAssocID="{AACFA7FC-124D-47F0-AAB7-D837F03A13D6}" presName="connector2" presStyleLbl="sibTrans2D1" presStyleIdx="1" presStyleCnt="3"/>
      <dgm:spPr/>
    </dgm:pt>
    <dgm:pt modelId="{B7483B8C-CABF-4BD6-805A-7FCDD0BB865C}" type="pres">
      <dgm:prSet presAssocID="{45610BF7-B096-4636-A867-71803911F6BC}" presName="connector3" presStyleLbl="sibTrans2D1" presStyleIdx="2" presStyleCnt="3"/>
      <dgm:spPr/>
    </dgm:pt>
  </dgm:ptLst>
  <dgm:cxnLst>
    <dgm:cxn modelId="{B02CAD1D-3336-4798-BC96-C887F853255F}" type="presOf" srcId="{8C92A023-B595-4B7E-9FD1-86305B47363F}" destId="{FD7956DC-C5EA-4A51-B2A1-48A047E8A937}" srcOrd="0" destOrd="0" presId="urn:microsoft.com/office/officeart/2005/8/layout/gear1"/>
    <dgm:cxn modelId="{704A4A21-D610-4913-A4F1-4A2B626CFE29}" type="presOf" srcId="{8C92A023-B595-4B7E-9FD1-86305B47363F}" destId="{50136136-88FE-4DF6-8FA4-B5B4CAB71F10}" srcOrd="2" destOrd="0" presId="urn:microsoft.com/office/officeart/2005/8/layout/gear1"/>
    <dgm:cxn modelId="{ECB1BA27-EAE9-4ECE-A224-BEE3E5686470}" type="presOf" srcId="{12A631F8-73E8-4437-A632-1DA4C96C2081}" destId="{571C1667-74E2-4E8D-8249-B4E761F0F1AE}" srcOrd="0" destOrd="0" presId="urn:microsoft.com/office/officeart/2005/8/layout/gear1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23C1262B-C09D-4BD8-BAD7-888BE13D4D91}" type="presOf" srcId="{45610BF7-B096-4636-A867-71803911F6BC}" destId="{B7483B8C-CABF-4BD6-805A-7FCDD0BB865C}" srcOrd="0" destOrd="0" presId="urn:microsoft.com/office/officeart/2005/8/layout/gear1"/>
    <dgm:cxn modelId="{3886952D-39BD-496E-8887-F2AC6EF9E918}" type="presOf" srcId="{37FDA6AE-027B-4120-90CE-09301A415796}" destId="{EF74079A-F63E-4E20-9822-0CE8B80427A2}" srcOrd="1" destOrd="0" presId="urn:microsoft.com/office/officeart/2005/8/layout/gear1"/>
    <dgm:cxn modelId="{BCFDF834-1471-4AA1-AA01-860AD425A50F}" type="presOf" srcId="{62F3A35F-EA2B-462C-89DA-224952DBD84B}" destId="{2A5E2C02-0ABF-44E6-9F46-E033A131714F}" srcOrd="2" destOrd="0" presId="urn:microsoft.com/office/officeart/2005/8/layout/gear1"/>
    <dgm:cxn modelId="{11ED0142-5F8D-4FC6-BCD6-8B894E5F4034}" type="presOf" srcId="{62F3A35F-EA2B-462C-89DA-224952DBD84B}" destId="{C7EB6A1E-EAB3-4B2A-BFDD-2D475E4D4ACD}" srcOrd="1" destOrd="0" presId="urn:microsoft.com/office/officeart/2005/8/layout/gear1"/>
    <dgm:cxn modelId="{97C03F4E-6608-41A1-84DE-0933EEC49BFC}" type="presOf" srcId="{ABB6AAD5-BB22-443A-B98E-11707CBE16C9}" destId="{37536662-69D0-4BBC-B3B0-1F4997E24C33}" srcOrd="0" destOrd="0" presId="urn:microsoft.com/office/officeart/2005/8/layout/gear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71495F51-FDB5-45E6-A171-CDADB0F1683F}" type="presOf" srcId="{62F3A35F-EA2B-462C-89DA-224952DBD84B}" destId="{F7A27FC4-B8D6-4E05-B781-45BFA4ECCBE1}" srcOrd="0" destOrd="0" presId="urn:microsoft.com/office/officeart/2005/8/layout/gear1"/>
    <dgm:cxn modelId="{78A3955D-0A4B-4B77-8557-E17392C4734D}" type="presOf" srcId="{37FDA6AE-027B-4120-90CE-09301A415796}" destId="{10B37C1D-4F56-4436-8720-48A6A56A1B4D}" srcOrd="2" destOrd="0" presId="urn:microsoft.com/office/officeart/2005/8/layout/gear1"/>
    <dgm:cxn modelId="{C04BEB72-38EF-4680-92D2-9D75A7A8AC0A}" type="presOf" srcId="{AACFA7FC-124D-47F0-AAB7-D837F03A13D6}" destId="{B1C00099-F839-4B88-A75C-DBB4B9ADCF51}" srcOrd="0" destOrd="0" presId="urn:microsoft.com/office/officeart/2005/8/layout/gear1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07F196BE-4032-4E5D-AB3C-85AB648868FF}" type="presOf" srcId="{8C92A023-B595-4B7E-9FD1-86305B47363F}" destId="{AAC26063-8E6B-49CF-929A-CCC8D66E43FA}" srcOrd="3" destOrd="0" presId="urn:microsoft.com/office/officeart/2005/8/layout/gear1"/>
    <dgm:cxn modelId="{CB69A7C9-10F9-40DC-A95C-AC3FE48736D4}" type="presOf" srcId="{8C92A023-B595-4B7E-9FD1-86305B47363F}" destId="{A68F1EF0-DB04-444A-B80A-C296946C1C32}" srcOrd="1" destOrd="0" presId="urn:microsoft.com/office/officeart/2005/8/layout/gear1"/>
    <dgm:cxn modelId="{BDD092CC-927D-4954-88CE-E24F3380F079}" type="presOf" srcId="{37FDA6AE-027B-4120-90CE-09301A415796}" destId="{C7E3621A-60EB-45DA-B405-5D6087090EB3}" srcOrd="0" destOrd="0" presId="urn:microsoft.com/office/officeart/2005/8/layout/gear1"/>
    <dgm:cxn modelId="{2F16FA88-7063-4001-A77A-FA00C63A7137}" type="presParOf" srcId="{37536662-69D0-4BBC-B3B0-1F4997E24C33}" destId="{F7A27FC4-B8D6-4E05-B781-45BFA4ECCBE1}" srcOrd="0" destOrd="0" presId="urn:microsoft.com/office/officeart/2005/8/layout/gear1"/>
    <dgm:cxn modelId="{03EE3D5A-5BE7-4C7A-96CD-7F218984216F}" type="presParOf" srcId="{37536662-69D0-4BBC-B3B0-1F4997E24C33}" destId="{C7EB6A1E-EAB3-4B2A-BFDD-2D475E4D4ACD}" srcOrd="1" destOrd="0" presId="urn:microsoft.com/office/officeart/2005/8/layout/gear1"/>
    <dgm:cxn modelId="{AC50C47F-B5E5-454B-9618-3ABE9E7C073D}" type="presParOf" srcId="{37536662-69D0-4BBC-B3B0-1F4997E24C33}" destId="{2A5E2C02-0ABF-44E6-9F46-E033A131714F}" srcOrd="2" destOrd="0" presId="urn:microsoft.com/office/officeart/2005/8/layout/gear1"/>
    <dgm:cxn modelId="{E0EC3823-94B3-43F3-9D7B-E6C67B707549}" type="presParOf" srcId="{37536662-69D0-4BBC-B3B0-1F4997E24C33}" destId="{C7E3621A-60EB-45DA-B405-5D6087090EB3}" srcOrd="3" destOrd="0" presId="urn:microsoft.com/office/officeart/2005/8/layout/gear1"/>
    <dgm:cxn modelId="{D3B8EC1D-2766-4A21-BD0C-C0FA50AE9464}" type="presParOf" srcId="{37536662-69D0-4BBC-B3B0-1F4997E24C33}" destId="{EF74079A-F63E-4E20-9822-0CE8B80427A2}" srcOrd="4" destOrd="0" presId="urn:microsoft.com/office/officeart/2005/8/layout/gear1"/>
    <dgm:cxn modelId="{304C4246-D18B-4491-9ACB-63145D76AD59}" type="presParOf" srcId="{37536662-69D0-4BBC-B3B0-1F4997E24C33}" destId="{10B37C1D-4F56-4436-8720-48A6A56A1B4D}" srcOrd="5" destOrd="0" presId="urn:microsoft.com/office/officeart/2005/8/layout/gear1"/>
    <dgm:cxn modelId="{123846C2-ECD9-4E97-99EF-ACF9E09EBF60}" type="presParOf" srcId="{37536662-69D0-4BBC-B3B0-1F4997E24C33}" destId="{FD7956DC-C5EA-4A51-B2A1-48A047E8A937}" srcOrd="6" destOrd="0" presId="urn:microsoft.com/office/officeart/2005/8/layout/gear1"/>
    <dgm:cxn modelId="{C551A85F-CB8D-49C7-B225-BAA06F096902}" type="presParOf" srcId="{37536662-69D0-4BBC-B3B0-1F4997E24C33}" destId="{A68F1EF0-DB04-444A-B80A-C296946C1C32}" srcOrd="7" destOrd="0" presId="urn:microsoft.com/office/officeart/2005/8/layout/gear1"/>
    <dgm:cxn modelId="{49D77CA1-21E9-4E2B-9F91-CACD9E93E29F}" type="presParOf" srcId="{37536662-69D0-4BBC-B3B0-1F4997E24C33}" destId="{50136136-88FE-4DF6-8FA4-B5B4CAB71F10}" srcOrd="8" destOrd="0" presId="urn:microsoft.com/office/officeart/2005/8/layout/gear1"/>
    <dgm:cxn modelId="{CB227F74-D858-4073-83E1-3F8EC3F3DD70}" type="presParOf" srcId="{37536662-69D0-4BBC-B3B0-1F4997E24C33}" destId="{AAC26063-8E6B-49CF-929A-CCC8D66E43FA}" srcOrd="9" destOrd="0" presId="urn:microsoft.com/office/officeart/2005/8/layout/gear1"/>
    <dgm:cxn modelId="{E6CB1218-1F22-4047-859C-4E0E93F8068B}" type="presParOf" srcId="{37536662-69D0-4BBC-B3B0-1F4997E24C33}" destId="{571C1667-74E2-4E8D-8249-B4E761F0F1AE}" srcOrd="10" destOrd="0" presId="urn:microsoft.com/office/officeart/2005/8/layout/gear1"/>
    <dgm:cxn modelId="{AD7A19C4-F1D4-4620-8547-6F6D3C393A7B}" type="presParOf" srcId="{37536662-69D0-4BBC-B3B0-1F4997E24C33}" destId="{B1C00099-F839-4B88-A75C-DBB4B9ADCF51}" srcOrd="11" destOrd="0" presId="urn:microsoft.com/office/officeart/2005/8/layout/gear1"/>
    <dgm:cxn modelId="{C81FF7A9-62F3-4CBE-ACC1-6C760CA63095}" type="presParOf" srcId="{37536662-69D0-4BBC-B3B0-1F4997E24C33}" destId="{B7483B8C-CABF-4BD6-805A-7FCDD0BB86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/>
        </a:p>
      </dgm:t>
    </dgm:pt>
    <dgm:pt modelId="{12A631F8-73E8-4437-A632-1DA4C96C2081}" type="sibTrans" cxnId="{78D5CF50-3633-4A11-9FE0-D306D94A091D}">
      <dgm:prSet/>
      <dgm:spPr>
        <a:solidFill>
          <a:srgbClr val="4F81BD"/>
        </a:solidFill>
        <a:ln>
          <a:noFill/>
        </a:ln>
      </dgm:spPr>
      <dgm:t>
        <a:bodyPr/>
        <a:lstStyle/>
        <a:p>
          <a:endParaRPr lang="en-US"/>
        </a:p>
      </dgm:t>
    </dgm:pt>
    <dgm:pt modelId="{37FDA6AE-027B-4120-90CE-09301A415796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/>
        </a:p>
      </dgm:t>
    </dgm:pt>
    <dgm:pt modelId="{AACFA7FC-124D-47F0-AAB7-D837F03A13D6}" type="sibTrans" cxnId="{97371629-EAFB-49C5-8D4C-1C2CC8EF98DA}">
      <dgm:prSet/>
      <dgm:spPr>
        <a:solidFill>
          <a:srgbClr val="595959"/>
        </a:solidFill>
        <a:ln>
          <a:noFill/>
        </a:ln>
      </dgm:spPr>
      <dgm:t>
        <a:bodyPr/>
        <a:lstStyle/>
        <a:p>
          <a:endParaRPr lang="en-US"/>
        </a:p>
      </dgm:t>
    </dgm:pt>
    <dgm:pt modelId="{8C92A023-B595-4B7E-9FD1-86305B47363F}">
      <dgm:prSet phldrT="[Text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/>
        </a:p>
      </dgm:t>
    </dgm:pt>
    <dgm:pt modelId="{45610BF7-B096-4636-A867-71803911F6BC}" type="sibTrans" cxnId="{6393EA77-6C35-4795-B9F8-BC384CEB01BB}">
      <dgm:prSet/>
      <dgm:spPr>
        <a:solidFill>
          <a:srgbClr val="E46C0A"/>
        </a:solidFill>
        <a:ln>
          <a:noFill/>
        </a:ln>
      </dgm:spPr>
      <dgm:t>
        <a:bodyPr/>
        <a:lstStyle/>
        <a:p>
          <a:endParaRPr lang="en-US"/>
        </a:p>
      </dgm:t>
    </dgm:pt>
    <dgm:pt modelId="{37536662-69D0-4BBC-B3B0-1F4997E24C33}" type="pres">
      <dgm:prSet presAssocID="{ABB6AAD5-BB22-443A-B98E-11707CBE16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A27FC4-B8D6-4E05-B781-45BFA4ECCBE1}" type="pres">
      <dgm:prSet presAssocID="{62F3A35F-EA2B-462C-89DA-224952DBD84B}" presName="gear1" presStyleLbl="node1" presStyleIdx="0" presStyleCnt="3">
        <dgm:presLayoutVars>
          <dgm:chMax val="1"/>
          <dgm:bulletEnabled val="1"/>
        </dgm:presLayoutVars>
      </dgm:prSet>
      <dgm:spPr/>
    </dgm:pt>
    <dgm:pt modelId="{C7EB6A1E-EAB3-4B2A-BFDD-2D475E4D4ACD}" type="pres">
      <dgm:prSet presAssocID="{62F3A35F-EA2B-462C-89DA-224952DBD84B}" presName="gear1srcNode" presStyleLbl="node1" presStyleIdx="0" presStyleCnt="3"/>
      <dgm:spPr/>
    </dgm:pt>
    <dgm:pt modelId="{2A5E2C02-0ABF-44E6-9F46-E033A131714F}" type="pres">
      <dgm:prSet presAssocID="{62F3A35F-EA2B-462C-89DA-224952DBD84B}" presName="gear1dstNode" presStyleLbl="node1" presStyleIdx="0" presStyleCnt="3"/>
      <dgm:spPr/>
    </dgm:pt>
    <dgm:pt modelId="{C7E3621A-60EB-45DA-B405-5D6087090EB3}" type="pres">
      <dgm:prSet presAssocID="{37FDA6AE-027B-4120-90CE-09301A415796}" presName="gear2" presStyleLbl="node1" presStyleIdx="1" presStyleCnt="3">
        <dgm:presLayoutVars>
          <dgm:chMax val="1"/>
          <dgm:bulletEnabled val="1"/>
        </dgm:presLayoutVars>
      </dgm:prSet>
      <dgm:spPr/>
    </dgm:pt>
    <dgm:pt modelId="{EF74079A-F63E-4E20-9822-0CE8B80427A2}" type="pres">
      <dgm:prSet presAssocID="{37FDA6AE-027B-4120-90CE-09301A415796}" presName="gear2srcNode" presStyleLbl="node1" presStyleIdx="1" presStyleCnt="3"/>
      <dgm:spPr/>
    </dgm:pt>
    <dgm:pt modelId="{10B37C1D-4F56-4436-8720-48A6A56A1B4D}" type="pres">
      <dgm:prSet presAssocID="{37FDA6AE-027B-4120-90CE-09301A415796}" presName="gear2dstNode" presStyleLbl="node1" presStyleIdx="1" presStyleCnt="3"/>
      <dgm:spPr/>
    </dgm:pt>
    <dgm:pt modelId="{FD7956DC-C5EA-4A51-B2A1-48A047E8A937}" type="pres">
      <dgm:prSet presAssocID="{8C92A023-B595-4B7E-9FD1-86305B47363F}" presName="gear3" presStyleLbl="node1" presStyleIdx="2" presStyleCnt="3"/>
      <dgm:spPr/>
    </dgm:pt>
    <dgm:pt modelId="{A68F1EF0-DB04-444A-B80A-C296946C1C32}" type="pres">
      <dgm:prSet presAssocID="{8C92A023-B595-4B7E-9FD1-86305B47363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0136136-88FE-4DF6-8FA4-B5B4CAB71F10}" type="pres">
      <dgm:prSet presAssocID="{8C92A023-B595-4B7E-9FD1-86305B47363F}" presName="gear3srcNode" presStyleLbl="node1" presStyleIdx="2" presStyleCnt="3"/>
      <dgm:spPr/>
    </dgm:pt>
    <dgm:pt modelId="{AAC26063-8E6B-49CF-929A-CCC8D66E43FA}" type="pres">
      <dgm:prSet presAssocID="{8C92A023-B595-4B7E-9FD1-86305B47363F}" presName="gear3dstNode" presStyleLbl="node1" presStyleIdx="2" presStyleCnt="3"/>
      <dgm:spPr/>
    </dgm:pt>
    <dgm:pt modelId="{571C1667-74E2-4E8D-8249-B4E761F0F1AE}" type="pres">
      <dgm:prSet presAssocID="{12A631F8-73E8-4437-A632-1DA4C96C2081}" presName="connector1" presStyleLbl="sibTrans2D1" presStyleIdx="0" presStyleCnt="3"/>
      <dgm:spPr/>
    </dgm:pt>
    <dgm:pt modelId="{B1C00099-F839-4B88-A75C-DBB4B9ADCF51}" type="pres">
      <dgm:prSet presAssocID="{AACFA7FC-124D-47F0-AAB7-D837F03A13D6}" presName="connector2" presStyleLbl="sibTrans2D1" presStyleIdx="1" presStyleCnt="3"/>
      <dgm:spPr/>
    </dgm:pt>
    <dgm:pt modelId="{B7483B8C-CABF-4BD6-805A-7FCDD0BB865C}" type="pres">
      <dgm:prSet presAssocID="{45610BF7-B096-4636-A867-71803911F6BC}" presName="connector3" presStyleLbl="sibTrans2D1" presStyleIdx="2" presStyleCnt="3"/>
      <dgm:spPr/>
    </dgm:pt>
  </dgm:ptLst>
  <dgm:cxnLst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3AD0B248-079E-488D-9715-A1B3042E3FE8}" type="presOf" srcId="{62F3A35F-EA2B-462C-89DA-224952DBD84B}" destId="{2A5E2C02-0ABF-44E6-9F46-E033A131714F}" srcOrd="2" destOrd="0" presId="urn:microsoft.com/office/officeart/2005/8/layout/gear1"/>
    <dgm:cxn modelId="{A350BF4B-5737-40F1-AB7D-D61324EE3538}" type="presOf" srcId="{37FDA6AE-027B-4120-90CE-09301A415796}" destId="{EF74079A-F63E-4E20-9822-0CE8B80427A2}" srcOrd="1" destOrd="0" presId="urn:microsoft.com/office/officeart/2005/8/layout/gear1"/>
    <dgm:cxn modelId="{B18D594E-5695-45F9-B96D-83C59A128D0F}" type="presOf" srcId="{37FDA6AE-027B-4120-90CE-09301A415796}" destId="{10B37C1D-4F56-4436-8720-48A6A56A1B4D}" srcOrd="2" destOrd="0" presId="urn:microsoft.com/office/officeart/2005/8/layout/gear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D608185E-99FD-484B-BE47-1C9082229EDB}" type="presOf" srcId="{62F3A35F-EA2B-462C-89DA-224952DBD84B}" destId="{C7EB6A1E-EAB3-4B2A-BFDD-2D475E4D4ACD}" srcOrd="1" destOrd="0" presId="urn:microsoft.com/office/officeart/2005/8/layout/gear1"/>
    <dgm:cxn modelId="{41E72369-FA71-4784-87B7-04E059101072}" type="presOf" srcId="{8C92A023-B595-4B7E-9FD1-86305B47363F}" destId="{50136136-88FE-4DF6-8FA4-B5B4CAB71F10}" srcOrd="2" destOrd="0" presId="urn:microsoft.com/office/officeart/2005/8/layout/gear1"/>
    <dgm:cxn modelId="{84383370-C189-471D-8503-D3A1879EF89C}" type="presOf" srcId="{8C92A023-B595-4B7E-9FD1-86305B47363F}" destId="{A68F1EF0-DB04-444A-B80A-C296946C1C32}" srcOrd="1" destOrd="0" presId="urn:microsoft.com/office/officeart/2005/8/layout/gear1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CA2D468A-5370-4987-932A-CC260B889045}" type="presOf" srcId="{ABB6AAD5-BB22-443A-B98E-11707CBE16C9}" destId="{37536662-69D0-4BBC-B3B0-1F4997E24C33}" srcOrd="0" destOrd="0" presId="urn:microsoft.com/office/officeart/2005/8/layout/gear1"/>
    <dgm:cxn modelId="{72CC37BB-8E48-4E89-9A5B-81B24D673828}" type="presOf" srcId="{37FDA6AE-027B-4120-90CE-09301A415796}" destId="{C7E3621A-60EB-45DA-B405-5D6087090EB3}" srcOrd="0" destOrd="0" presId="urn:microsoft.com/office/officeart/2005/8/layout/gear1"/>
    <dgm:cxn modelId="{3B5560C5-EC9C-4B8E-B424-F6A8F55F3402}" type="presOf" srcId="{8C92A023-B595-4B7E-9FD1-86305B47363F}" destId="{FD7956DC-C5EA-4A51-B2A1-48A047E8A937}" srcOrd="0" destOrd="0" presId="urn:microsoft.com/office/officeart/2005/8/layout/gear1"/>
    <dgm:cxn modelId="{73649ACD-EA3D-4935-B150-E75CD76F2891}" type="presOf" srcId="{45610BF7-B096-4636-A867-71803911F6BC}" destId="{B7483B8C-CABF-4BD6-805A-7FCDD0BB865C}" srcOrd="0" destOrd="0" presId="urn:microsoft.com/office/officeart/2005/8/layout/gear1"/>
    <dgm:cxn modelId="{0D3142E2-1017-4231-84CE-3C1820964F83}" type="presOf" srcId="{62F3A35F-EA2B-462C-89DA-224952DBD84B}" destId="{F7A27FC4-B8D6-4E05-B781-45BFA4ECCBE1}" srcOrd="0" destOrd="0" presId="urn:microsoft.com/office/officeart/2005/8/layout/gear1"/>
    <dgm:cxn modelId="{F43424EE-AF29-452E-BAB8-1A64F09A1433}" type="presOf" srcId="{AACFA7FC-124D-47F0-AAB7-D837F03A13D6}" destId="{B1C00099-F839-4B88-A75C-DBB4B9ADCF51}" srcOrd="0" destOrd="0" presId="urn:microsoft.com/office/officeart/2005/8/layout/gear1"/>
    <dgm:cxn modelId="{C75085F4-907A-42C1-BBD4-FC969202E970}" type="presOf" srcId="{12A631F8-73E8-4437-A632-1DA4C96C2081}" destId="{571C1667-74E2-4E8D-8249-B4E761F0F1AE}" srcOrd="0" destOrd="0" presId="urn:microsoft.com/office/officeart/2005/8/layout/gear1"/>
    <dgm:cxn modelId="{0415D9F7-2602-4075-9680-47F58C197B91}" type="presOf" srcId="{8C92A023-B595-4B7E-9FD1-86305B47363F}" destId="{AAC26063-8E6B-49CF-929A-CCC8D66E43FA}" srcOrd="3" destOrd="0" presId="urn:microsoft.com/office/officeart/2005/8/layout/gear1"/>
    <dgm:cxn modelId="{52EBA2AE-285F-48FD-B6CD-99510D0F46C7}" type="presParOf" srcId="{37536662-69D0-4BBC-B3B0-1F4997E24C33}" destId="{F7A27FC4-B8D6-4E05-B781-45BFA4ECCBE1}" srcOrd="0" destOrd="0" presId="urn:microsoft.com/office/officeart/2005/8/layout/gear1"/>
    <dgm:cxn modelId="{86C9B5D7-47AB-4520-B3B1-5FFFA3E34591}" type="presParOf" srcId="{37536662-69D0-4BBC-B3B0-1F4997E24C33}" destId="{C7EB6A1E-EAB3-4B2A-BFDD-2D475E4D4ACD}" srcOrd="1" destOrd="0" presId="urn:microsoft.com/office/officeart/2005/8/layout/gear1"/>
    <dgm:cxn modelId="{42CC3A27-C57C-4733-832D-320EAF893397}" type="presParOf" srcId="{37536662-69D0-4BBC-B3B0-1F4997E24C33}" destId="{2A5E2C02-0ABF-44E6-9F46-E033A131714F}" srcOrd="2" destOrd="0" presId="urn:microsoft.com/office/officeart/2005/8/layout/gear1"/>
    <dgm:cxn modelId="{AC0A6470-F64A-40F9-8A87-D84F0ED67991}" type="presParOf" srcId="{37536662-69D0-4BBC-B3B0-1F4997E24C33}" destId="{C7E3621A-60EB-45DA-B405-5D6087090EB3}" srcOrd="3" destOrd="0" presId="urn:microsoft.com/office/officeart/2005/8/layout/gear1"/>
    <dgm:cxn modelId="{38B6C8A7-9486-4DAD-823D-63D97546957B}" type="presParOf" srcId="{37536662-69D0-4BBC-B3B0-1F4997E24C33}" destId="{EF74079A-F63E-4E20-9822-0CE8B80427A2}" srcOrd="4" destOrd="0" presId="urn:microsoft.com/office/officeart/2005/8/layout/gear1"/>
    <dgm:cxn modelId="{1F22C57A-E09F-4B82-B182-28EC88E46A41}" type="presParOf" srcId="{37536662-69D0-4BBC-B3B0-1F4997E24C33}" destId="{10B37C1D-4F56-4436-8720-48A6A56A1B4D}" srcOrd="5" destOrd="0" presId="urn:microsoft.com/office/officeart/2005/8/layout/gear1"/>
    <dgm:cxn modelId="{64CA7BC7-25DA-41F2-B1FA-A0A2BCFB6BA6}" type="presParOf" srcId="{37536662-69D0-4BBC-B3B0-1F4997E24C33}" destId="{FD7956DC-C5EA-4A51-B2A1-48A047E8A937}" srcOrd="6" destOrd="0" presId="urn:microsoft.com/office/officeart/2005/8/layout/gear1"/>
    <dgm:cxn modelId="{9FC419C9-80D4-401E-84E3-F79C5A3D92CE}" type="presParOf" srcId="{37536662-69D0-4BBC-B3B0-1F4997E24C33}" destId="{A68F1EF0-DB04-444A-B80A-C296946C1C32}" srcOrd="7" destOrd="0" presId="urn:microsoft.com/office/officeart/2005/8/layout/gear1"/>
    <dgm:cxn modelId="{D7743F7B-533A-4D9E-8D71-B10DFAEE0D56}" type="presParOf" srcId="{37536662-69D0-4BBC-B3B0-1F4997E24C33}" destId="{50136136-88FE-4DF6-8FA4-B5B4CAB71F10}" srcOrd="8" destOrd="0" presId="urn:microsoft.com/office/officeart/2005/8/layout/gear1"/>
    <dgm:cxn modelId="{A9F90AD4-113C-45F6-98AE-8D895DD42112}" type="presParOf" srcId="{37536662-69D0-4BBC-B3B0-1F4997E24C33}" destId="{AAC26063-8E6B-49CF-929A-CCC8D66E43FA}" srcOrd="9" destOrd="0" presId="urn:microsoft.com/office/officeart/2005/8/layout/gear1"/>
    <dgm:cxn modelId="{10469A1F-55A2-4234-953A-EF5B0C9FDB14}" type="presParOf" srcId="{37536662-69D0-4BBC-B3B0-1F4997E24C33}" destId="{571C1667-74E2-4E8D-8249-B4E761F0F1AE}" srcOrd="10" destOrd="0" presId="urn:microsoft.com/office/officeart/2005/8/layout/gear1"/>
    <dgm:cxn modelId="{0CAF1DC0-69B5-4E2B-97D8-5DA7526574B2}" type="presParOf" srcId="{37536662-69D0-4BBC-B3B0-1F4997E24C33}" destId="{B1C00099-F839-4B88-A75C-DBB4B9ADCF51}" srcOrd="11" destOrd="0" presId="urn:microsoft.com/office/officeart/2005/8/layout/gear1"/>
    <dgm:cxn modelId="{00BFCE3C-A61A-454D-8405-867931AC3CDA}" type="presParOf" srcId="{37536662-69D0-4BBC-B3B0-1F4997E24C33}" destId="{B7483B8C-CABF-4BD6-805A-7FCDD0BB86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/>
        </a:p>
      </dgm:t>
    </dgm:pt>
    <dgm:pt modelId="{12A631F8-73E8-4437-A632-1DA4C96C2081}" type="sibTrans" cxnId="{78D5CF50-3633-4A11-9FE0-D306D94A091D}">
      <dgm:prSet/>
      <dgm:spPr>
        <a:solidFill>
          <a:srgbClr val="4F81BD"/>
        </a:solidFill>
        <a:ln>
          <a:noFill/>
        </a:ln>
      </dgm:spPr>
      <dgm:t>
        <a:bodyPr/>
        <a:lstStyle/>
        <a:p>
          <a:endParaRPr lang="en-US"/>
        </a:p>
      </dgm:t>
    </dgm:pt>
    <dgm:pt modelId="{37FDA6AE-027B-4120-90CE-09301A415796}">
      <dgm:prSet phldrT="[Text]" custT="1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/>
        </a:p>
      </dgm:t>
    </dgm:pt>
    <dgm:pt modelId="{AACFA7FC-124D-47F0-AAB7-D837F03A13D6}" type="sibTrans" cxnId="{97371629-EAFB-49C5-8D4C-1C2CC8EF98DA}">
      <dgm:prSet/>
      <dgm:spPr>
        <a:solidFill>
          <a:srgbClr val="595959"/>
        </a:solidFill>
        <a:ln>
          <a:noFill/>
        </a:ln>
      </dgm:spPr>
      <dgm:t>
        <a:bodyPr/>
        <a:lstStyle/>
        <a:p>
          <a:endParaRPr lang="en-US"/>
        </a:p>
      </dgm:t>
    </dgm:pt>
    <dgm:pt modelId="{8C92A023-B595-4B7E-9FD1-86305B47363F}">
      <dgm:prSet phldrT="[Text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endParaRPr lang="en-US" sz="1400" b="1" dirty="0"/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/>
        </a:p>
      </dgm:t>
    </dgm:pt>
    <dgm:pt modelId="{45610BF7-B096-4636-A867-71803911F6BC}" type="sibTrans" cxnId="{6393EA77-6C35-4795-B9F8-BC384CEB01BB}">
      <dgm:prSet/>
      <dgm:spPr>
        <a:solidFill>
          <a:srgbClr val="E46C0A"/>
        </a:solidFill>
        <a:ln>
          <a:noFill/>
        </a:ln>
      </dgm:spPr>
      <dgm:t>
        <a:bodyPr/>
        <a:lstStyle/>
        <a:p>
          <a:endParaRPr lang="en-US"/>
        </a:p>
      </dgm:t>
    </dgm:pt>
    <dgm:pt modelId="{37536662-69D0-4BBC-B3B0-1F4997E24C33}" type="pres">
      <dgm:prSet presAssocID="{ABB6AAD5-BB22-443A-B98E-11707CBE16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A27FC4-B8D6-4E05-B781-45BFA4ECCBE1}" type="pres">
      <dgm:prSet presAssocID="{62F3A35F-EA2B-462C-89DA-224952DBD84B}" presName="gear1" presStyleLbl="node1" presStyleIdx="0" presStyleCnt="3">
        <dgm:presLayoutVars>
          <dgm:chMax val="1"/>
          <dgm:bulletEnabled val="1"/>
        </dgm:presLayoutVars>
      </dgm:prSet>
      <dgm:spPr/>
    </dgm:pt>
    <dgm:pt modelId="{C7EB6A1E-EAB3-4B2A-BFDD-2D475E4D4ACD}" type="pres">
      <dgm:prSet presAssocID="{62F3A35F-EA2B-462C-89DA-224952DBD84B}" presName="gear1srcNode" presStyleLbl="node1" presStyleIdx="0" presStyleCnt="3"/>
      <dgm:spPr/>
    </dgm:pt>
    <dgm:pt modelId="{2A5E2C02-0ABF-44E6-9F46-E033A131714F}" type="pres">
      <dgm:prSet presAssocID="{62F3A35F-EA2B-462C-89DA-224952DBD84B}" presName="gear1dstNode" presStyleLbl="node1" presStyleIdx="0" presStyleCnt="3"/>
      <dgm:spPr/>
    </dgm:pt>
    <dgm:pt modelId="{C7E3621A-60EB-45DA-B405-5D6087090EB3}" type="pres">
      <dgm:prSet presAssocID="{37FDA6AE-027B-4120-90CE-09301A415796}" presName="gear2" presStyleLbl="node1" presStyleIdx="1" presStyleCnt="3">
        <dgm:presLayoutVars>
          <dgm:chMax val="1"/>
          <dgm:bulletEnabled val="1"/>
        </dgm:presLayoutVars>
      </dgm:prSet>
      <dgm:spPr/>
    </dgm:pt>
    <dgm:pt modelId="{EF74079A-F63E-4E20-9822-0CE8B80427A2}" type="pres">
      <dgm:prSet presAssocID="{37FDA6AE-027B-4120-90CE-09301A415796}" presName="gear2srcNode" presStyleLbl="node1" presStyleIdx="1" presStyleCnt="3"/>
      <dgm:spPr/>
    </dgm:pt>
    <dgm:pt modelId="{10B37C1D-4F56-4436-8720-48A6A56A1B4D}" type="pres">
      <dgm:prSet presAssocID="{37FDA6AE-027B-4120-90CE-09301A415796}" presName="gear2dstNode" presStyleLbl="node1" presStyleIdx="1" presStyleCnt="3"/>
      <dgm:spPr/>
    </dgm:pt>
    <dgm:pt modelId="{FD7956DC-C5EA-4A51-B2A1-48A047E8A937}" type="pres">
      <dgm:prSet presAssocID="{8C92A023-B595-4B7E-9FD1-86305B47363F}" presName="gear3" presStyleLbl="node1" presStyleIdx="2" presStyleCnt="3"/>
      <dgm:spPr/>
    </dgm:pt>
    <dgm:pt modelId="{A68F1EF0-DB04-444A-B80A-C296946C1C32}" type="pres">
      <dgm:prSet presAssocID="{8C92A023-B595-4B7E-9FD1-86305B47363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0136136-88FE-4DF6-8FA4-B5B4CAB71F10}" type="pres">
      <dgm:prSet presAssocID="{8C92A023-B595-4B7E-9FD1-86305B47363F}" presName="gear3srcNode" presStyleLbl="node1" presStyleIdx="2" presStyleCnt="3"/>
      <dgm:spPr/>
    </dgm:pt>
    <dgm:pt modelId="{AAC26063-8E6B-49CF-929A-CCC8D66E43FA}" type="pres">
      <dgm:prSet presAssocID="{8C92A023-B595-4B7E-9FD1-86305B47363F}" presName="gear3dstNode" presStyleLbl="node1" presStyleIdx="2" presStyleCnt="3"/>
      <dgm:spPr/>
    </dgm:pt>
    <dgm:pt modelId="{571C1667-74E2-4E8D-8249-B4E761F0F1AE}" type="pres">
      <dgm:prSet presAssocID="{12A631F8-73E8-4437-A632-1DA4C96C2081}" presName="connector1" presStyleLbl="sibTrans2D1" presStyleIdx="0" presStyleCnt="3"/>
      <dgm:spPr/>
    </dgm:pt>
    <dgm:pt modelId="{B1C00099-F839-4B88-A75C-DBB4B9ADCF51}" type="pres">
      <dgm:prSet presAssocID="{AACFA7FC-124D-47F0-AAB7-D837F03A13D6}" presName="connector2" presStyleLbl="sibTrans2D1" presStyleIdx="1" presStyleCnt="3"/>
      <dgm:spPr/>
    </dgm:pt>
    <dgm:pt modelId="{B7483B8C-CABF-4BD6-805A-7FCDD0BB865C}" type="pres">
      <dgm:prSet presAssocID="{45610BF7-B096-4636-A867-71803911F6BC}" presName="connector3" presStyleLbl="sibTrans2D1" presStyleIdx="2" presStyleCnt="3"/>
      <dgm:spPr/>
    </dgm:pt>
  </dgm:ptLst>
  <dgm:cxnLst>
    <dgm:cxn modelId="{B8EC0F0A-BACF-4194-BEE1-17C4D1AAAD27}" type="presOf" srcId="{8C92A023-B595-4B7E-9FD1-86305B47363F}" destId="{A68F1EF0-DB04-444A-B80A-C296946C1C32}" srcOrd="1" destOrd="0" presId="urn:microsoft.com/office/officeart/2005/8/layout/gear1"/>
    <dgm:cxn modelId="{6703C918-A643-4FCA-A8BD-BCB3D559BEAF}" type="presOf" srcId="{AACFA7FC-124D-47F0-AAB7-D837F03A13D6}" destId="{B1C00099-F839-4B88-A75C-DBB4B9ADCF51}" srcOrd="0" destOrd="0" presId="urn:microsoft.com/office/officeart/2005/8/layout/gear1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598BD344-0E72-4C74-9F1C-F86818F86339}" type="presOf" srcId="{8C92A023-B595-4B7E-9FD1-86305B47363F}" destId="{50136136-88FE-4DF6-8FA4-B5B4CAB71F10}" srcOrd="2" destOrd="0" presId="urn:microsoft.com/office/officeart/2005/8/layout/gear1"/>
    <dgm:cxn modelId="{EE219A48-C2A9-4989-9CB3-9FC818705CF4}" type="presOf" srcId="{37FDA6AE-027B-4120-90CE-09301A415796}" destId="{EF74079A-F63E-4E20-9822-0CE8B80427A2}" srcOrd="1" destOrd="0" presId="urn:microsoft.com/office/officeart/2005/8/layout/gear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0AA6A856-D2A4-46BD-93C8-CF03F180864B}" type="presOf" srcId="{12A631F8-73E8-4437-A632-1DA4C96C2081}" destId="{571C1667-74E2-4E8D-8249-B4E761F0F1AE}" srcOrd="0" destOrd="0" presId="urn:microsoft.com/office/officeart/2005/8/layout/gear1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202DE179-2CF1-415F-B8AF-F36C5CE60783}" type="presOf" srcId="{ABB6AAD5-BB22-443A-B98E-11707CBE16C9}" destId="{37536662-69D0-4BBC-B3B0-1F4997E24C33}" srcOrd="0" destOrd="0" presId="urn:microsoft.com/office/officeart/2005/8/layout/gear1"/>
    <dgm:cxn modelId="{BE7B6883-F419-4D67-9A42-204320596BD3}" type="presOf" srcId="{62F3A35F-EA2B-462C-89DA-224952DBD84B}" destId="{2A5E2C02-0ABF-44E6-9F46-E033A131714F}" srcOrd="2" destOrd="0" presId="urn:microsoft.com/office/officeart/2005/8/layout/gear1"/>
    <dgm:cxn modelId="{9BD2EE87-7ED2-49DA-8E8F-22FA77A3F29A}" type="presOf" srcId="{45610BF7-B096-4636-A867-71803911F6BC}" destId="{B7483B8C-CABF-4BD6-805A-7FCDD0BB865C}" srcOrd="0" destOrd="0" presId="urn:microsoft.com/office/officeart/2005/8/layout/gear1"/>
    <dgm:cxn modelId="{5ED01C8A-3F38-477D-9736-4D8A00F9D8C6}" type="presOf" srcId="{62F3A35F-EA2B-462C-89DA-224952DBD84B}" destId="{F7A27FC4-B8D6-4E05-B781-45BFA4ECCBE1}" srcOrd="0" destOrd="0" presId="urn:microsoft.com/office/officeart/2005/8/layout/gear1"/>
    <dgm:cxn modelId="{32F142A8-3236-410D-BAAF-6B45EDD89283}" type="presOf" srcId="{8C92A023-B595-4B7E-9FD1-86305B47363F}" destId="{FD7956DC-C5EA-4A51-B2A1-48A047E8A937}" srcOrd="0" destOrd="0" presId="urn:microsoft.com/office/officeart/2005/8/layout/gear1"/>
    <dgm:cxn modelId="{7EF201AA-C7B7-4D13-9D94-5C02EB97F17B}" type="presOf" srcId="{62F3A35F-EA2B-462C-89DA-224952DBD84B}" destId="{C7EB6A1E-EAB3-4B2A-BFDD-2D475E4D4ACD}" srcOrd="1" destOrd="0" presId="urn:microsoft.com/office/officeart/2005/8/layout/gear1"/>
    <dgm:cxn modelId="{A9E86ED5-D036-4C0A-A825-81AA0D7132FC}" type="presOf" srcId="{37FDA6AE-027B-4120-90CE-09301A415796}" destId="{C7E3621A-60EB-45DA-B405-5D6087090EB3}" srcOrd="0" destOrd="0" presId="urn:microsoft.com/office/officeart/2005/8/layout/gear1"/>
    <dgm:cxn modelId="{1AF267DC-8952-46F2-8C5B-CCEF61D62BE9}" type="presOf" srcId="{37FDA6AE-027B-4120-90CE-09301A415796}" destId="{10B37C1D-4F56-4436-8720-48A6A56A1B4D}" srcOrd="2" destOrd="0" presId="urn:microsoft.com/office/officeart/2005/8/layout/gear1"/>
    <dgm:cxn modelId="{DA1155E3-BD97-4E93-804A-C0EF4FEB8D84}" type="presOf" srcId="{8C92A023-B595-4B7E-9FD1-86305B47363F}" destId="{AAC26063-8E6B-49CF-929A-CCC8D66E43FA}" srcOrd="3" destOrd="0" presId="urn:microsoft.com/office/officeart/2005/8/layout/gear1"/>
    <dgm:cxn modelId="{25993E22-EBF5-4A7D-98D5-7AF2B38AD705}" type="presParOf" srcId="{37536662-69D0-4BBC-B3B0-1F4997E24C33}" destId="{F7A27FC4-B8D6-4E05-B781-45BFA4ECCBE1}" srcOrd="0" destOrd="0" presId="urn:microsoft.com/office/officeart/2005/8/layout/gear1"/>
    <dgm:cxn modelId="{E88778DC-E720-4FB9-A28F-0EB35FD8DFA4}" type="presParOf" srcId="{37536662-69D0-4BBC-B3B0-1F4997E24C33}" destId="{C7EB6A1E-EAB3-4B2A-BFDD-2D475E4D4ACD}" srcOrd="1" destOrd="0" presId="urn:microsoft.com/office/officeart/2005/8/layout/gear1"/>
    <dgm:cxn modelId="{345708EF-EE0A-4E37-8D68-A1A6B03EF4FF}" type="presParOf" srcId="{37536662-69D0-4BBC-B3B0-1F4997E24C33}" destId="{2A5E2C02-0ABF-44E6-9F46-E033A131714F}" srcOrd="2" destOrd="0" presId="urn:microsoft.com/office/officeart/2005/8/layout/gear1"/>
    <dgm:cxn modelId="{2AB7F947-8F78-45BB-8CB3-2C4D328D00EE}" type="presParOf" srcId="{37536662-69D0-4BBC-B3B0-1F4997E24C33}" destId="{C7E3621A-60EB-45DA-B405-5D6087090EB3}" srcOrd="3" destOrd="0" presId="urn:microsoft.com/office/officeart/2005/8/layout/gear1"/>
    <dgm:cxn modelId="{B9B714A7-1021-43B3-84B5-1921A56CCF9F}" type="presParOf" srcId="{37536662-69D0-4BBC-B3B0-1F4997E24C33}" destId="{EF74079A-F63E-4E20-9822-0CE8B80427A2}" srcOrd="4" destOrd="0" presId="urn:microsoft.com/office/officeart/2005/8/layout/gear1"/>
    <dgm:cxn modelId="{2290FA88-EAB3-4544-9B9D-4D52836F0F07}" type="presParOf" srcId="{37536662-69D0-4BBC-B3B0-1F4997E24C33}" destId="{10B37C1D-4F56-4436-8720-48A6A56A1B4D}" srcOrd="5" destOrd="0" presId="urn:microsoft.com/office/officeart/2005/8/layout/gear1"/>
    <dgm:cxn modelId="{2FF9B4CB-2B63-4DEB-94B0-F191825A720F}" type="presParOf" srcId="{37536662-69D0-4BBC-B3B0-1F4997E24C33}" destId="{FD7956DC-C5EA-4A51-B2A1-48A047E8A937}" srcOrd="6" destOrd="0" presId="urn:microsoft.com/office/officeart/2005/8/layout/gear1"/>
    <dgm:cxn modelId="{E9E5FB32-BF3B-49AA-A1E3-692AA1929073}" type="presParOf" srcId="{37536662-69D0-4BBC-B3B0-1F4997E24C33}" destId="{A68F1EF0-DB04-444A-B80A-C296946C1C32}" srcOrd="7" destOrd="0" presId="urn:microsoft.com/office/officeart/2005/8/layout/gear1"/>
    <dgm:cxn modelId="{D2FFDFF2-9EF5-4116-88B9-B1A6C2BE00FC}" type="presParOf" srcId="{37536662-69D0-4BBC-B3B0-1F4997E24C33}" destId="{50136136-88FE-4DF6-8FA4-B5B4CAB71F10}" srcOrd="8" destOrd="0" presId="urn:microsoft.com/office/officeart/2005/8/layout/gear1"/>
    <dgm:cxn modelId="{50EC738F-9EBB-4957-B3F1-91849AEFE168}" type="presParOf" srcId="{37536662-69D0-4BBC-B3B0-1F4997E24C33}" destId="{AAC26063-8E6B-49CF-929A-CCC8D66E43FA}" srcOrd="9" destOrd="0" presId="urn:microsoft.com/office/officeart/2005/8/layout/gear1"/>
    <dgm:cxn modelId="{1E9748B2-83B2-4E4A-A320-AD652A436392}" type="presParOf" srcId="{37536662-69D0-4BBC-B3B0-1F4997E24C33}" destId="{571C1667-74E2-4E8D-8249-B4E761F0F1AE}" srcOrd="10" destOrd="0" presId="urn:microsoft.com/office/officeart/2005/8/layout/gear1"/>
    <dgm:cxn modelId="{7CDE8157-3602-4B45-8FD0-D4F44A0D8896}" type="presParOf" srcId="{37536662-69D0-4BBC-B3B0-1F4997E24C33}" destId="{B1C00099-F839-4B88-A75C-DBB4B9ADCF51}" srcOrd="11" destOrd="0" presId="urn:microsoft.com/office/officeart/2005/8/layout/gear1"/>
    <dgm:cxn modelId="{0AA4B401-4DD0-4B35-98B0-E4AE5552B4BB}" type="presParOf" srcId="{37536662-69D0-4BBC-B3B0-1F4997E24C33}" destId="{B7483B8C-CABF-4BD6-805A-7FCDD0BB86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27FC4-B8D6-4E05-B781-45BFA4ECCBE1}">
      <dsp:nvSpPr>
        <dsp:cNvPr id="0" name=""/>
        <dsp:cNvSpPr/>
      </dsp:nvSpPr>
      <dsp:spPr>
        <a:xfrm>
          <a:off x="1849461" y="1238396"/>
          <a:ext cx="1513596" cy="1513596"/>
        </a:xfrm>
        <a:prstGeom prst="gear9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2153761" y="1592949"/>
        <a:ext cx="904996" cy="778019"/>
      </dsp:txXfrm>
    </dsp:sp>
    <dsp:sp modelId="{C7E3621A-60EB-45DA-B405-5D6087090EB3}">
      <dsp:nvSpPr>
        <dsp:cNvPr id="0" name=""/>
        <dsp:cNvSpPr/>
      </dsp:nvSpPr>
      <dsp:spPr>
        <a:xfrm>
          <a:off x="968824" y="880637"/>
          <a:ext cx="1100797" cy="1100797"/>
        </a:xfrm>
        <a:prstGeom prst="gear6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1245953" y="1159441"/>
        <a:ext cx="546539" cy="543189"/>
      </dsp:txXfrm>
    </dsp:sp>
    <dsp:sp modelId="{FD7956DC-C5EA-4A51-B2A1-48A047E8A937}">
      <dsp:nvSpPr>
        <dsp:cNvPr id="0" name=""/>
        <dsp:cNvSpPr/>
      </dsp:nvSpPr>
      <dsp:spPr>
        <a:xfrm rot="20700000">
          <a:off x="1585382" y="121200"/>
          <a:ext cx="1078556" cy="1078556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 rot="-20700000">
        <a:off x="1821941" y="357759"/>
        <a:ext cx="605438" cy="605438"/>
      </dsp:txXfrm>
    </dsp:sp>
    <dsp:sp modelId="{571C1667-74E2-4E8D-8249-B4E761F0F1AE}">
      <dsp:nvSpPr>
        <dsp:cNvPr id="0" name=""/>
        <dsp:cNvSpPr/>
      </dsp:nvSpPr>
      <dsp:spPr>
        <a:xfrm>
          <a:off x="1717956" y="1018468"/>
          <a:ext cx="1937403" cy="1937403"/>
        </a:xfrm>
        <a:prstGeom prst="circularArrow">
          <a:avLst>
            <a:gd name="adj1" fmla="val 4688"/>
            <a:gd name="adj2" fmla="val 299029"/>
            <a:gd name="adj3" fmla="val 2467628"/>
            <a:gd name="adj4" fmla="val 15970105"/>
            <a:gd name="adj5" fmla="val 5469"/>
          </a:avLst>
        </a:prstGeom>
        <a:solidFill>
          <a:srgbClr val="4F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00099-F839-4B88-A75C-DBB4B9ADCF51}">
      <dsp:nvSpPr>
        <dsp:cNvPr id="0" name=""/>
        <dsp:cNvSpPr/>
      </dsp:nvSpPr>
      <dsp:spPr>
        <a:xfrm>
          <a:off x="773875" y="643262"/>
          <a:ext cx="1407644" cy="14076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959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3B8C-CABF-4BD6-805A-7FCDD0BB865C}">
      <dsp:nvSpPr>
        <dsp:cNvPr id="0" name=""/>
        <dsp:cNvSpPr/>
      </dsp:nvSpPr>
      <dsp:spPr>
        <a:xfrm>
          <a:off x="1335901" y="-108854"/>
          <a:ext cx="1517724" cy="15177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46C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27FC4-B8D6-4E05-B781-45BFA4ECCBE1}">
      <dsp:nvSpPr>
        <dsp:cNvPr id="0" name=""/>
        <dsp:cNvSpPr/>
      </dsp:nvSpPr>
      <dsp:spPr>
        <a:xfrm>
          <a:off x="1849461" y="1238396"/>
          <a:ext cx="1513596" cy="1513596"/>
        </a:xfrm>
        <a:prstGeom prst="gear9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2153761" y="1592949"/>
        <a:ext cx="904996" cy="778019"/>
      </dsp:txXfrm>
    </dsp:sp>
    <dsp:sp modelId="{C7E3621A-60EB-45DA-B405-5D6087090EB3}">
      <dsp:nvSpPr>
        <dsp:cNvPr id="0" name=""/>
        <dsp:cNvSpPr/>
      </dsp:nvSpPr>
      <dsp:spPr>
        <a:xfrm>
          <a:off x="968824" y="880637"/>
          <a:ext cx="1100797" cy="1100797"/>
        </a:xfrm>
        <a:prstGeom prst="gear6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1245953" y="1159441"/>
        <a:ext cx="546539" cy="543189"/>
      </dsp:txXfrm>
    </dsp:sp>
    <dsp:sp modelId="{FD7956DC-C5EA-4A51-B2A1-48A047E8A937}">
      <dsp:nvSpPr>
        <dsp:cNvPr id="0" name=""/>
        <dsp:cNvSpPr/>
      </dsp:nvSpPr>
      <dsp:spPr>
        <a:xfrm rot="20700000">
          <a:off x="1585382" y="121200"/>
          <a:ext cx="1078556" cy="1078556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 rot="-20700000">
        <a:off x="1821941" y="357759"/>
        <a:ext cx="605438" cy="605438"/>
      </dsp:txXfrm>
    </dsp:sp>
    <dsp:sp modelId="{571C1667-74E2-4E8D-8249-B4E761F0F1AE}">
      <dsp:nvSpPr>
        <dsp:cNvPr id="0" name=""/>
        <dsp:cNvSpPr/>
      </dsp:nvSpPr>
      <dsp:spPr>
        <a:xfrm>
          <a:off x="1717956" y="1018468"/>
          <a:ext cx="1937403" cy="1937403"/>
        </a:xfrm>
        <a:prstGeom prst="circularArrow">
          <a:avLst>
            <a:gd name="adj1" fmla="val 4688"/>
            <a:gd name="adj2" fmla="val 299029"/>
            <a:gd name="adj3" fmla="val 2467628"/>
            <a:gd name="adj4" fmla="val 15970105"/>
            <a:gd name="adj5" fmla="val 5469"/>
          </a:avLst>
        </a:prstGeom>
        <a:solidFill>
          <a:srgbClr val="4F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00099-F839-4B88-A75C-DBB4B9ADCF51}">
      <dsp:nvSpPr>
        <dsp:cNvPr id="0" name=""/>
        <dsp:cNvSpPr/>
      </dsp:nvSpPr>
      <dsp:spPr>
        <a:xfrm>
          <a:off x="773875" y="643262"/>
          <a:ext cx="1407644" cy="14076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959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3B8C-CABF-4BD6-805A-7FCDD0BB865C}">
      <dsp:nvSpPr>
        <dsp:cNvPr id="0" name=""/>
        <dsp:cNvSpPr/>
      </dsp:nvSpPr>
      <dsp:spPr>
        <a:xfrm>
          <a:off x="1335901" y="-108854"/>
          <a:ext cx="1517724" cy="15177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46C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27FC4-B8D6-4E05-B781-45BFA4ECCBE1}">
      <dsp:nvSpPr>
        <dsp:cNvPr id="0" name=""/>
        <dsp:cNvSpPr/>
      </dsp:nvSpPr>
      <dsp:spPr>
        <a:xfrm>
          <a:off x="1849461" y="1238396"/>
          <a:ext cx="1513596" cy="1513596"/>
        </a:xfrm>
        <a:prstGeom prst="gear9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2153761" y="1592949"/>
        <a:ext cx="904996" cy="778019"/>
      </dsp:txXfrm>
    </dsp:sp>
    <dsp:sp modelId="{C7E3621A-60EB-45DA-B405-5D6087090EB3}">
      <dsp:nvSpPr>
        <dsp:cNvPr id="0" name=""/>
        <dsp:cNvSpPr/>
      </dsp:nvSpPr>
      <dsp:spPr>
        <a:xfrm>
          <a:off x="968824" y="880637"/>
          <a:ext cx="1100797" cy="1100797"/>
        </a:xfrm>
        <a:prstGeom prst="gear6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1245953" y="1159441"/>
        <a:ext cx="546539" cy="543189"/>
      </dsp:txXfrm>
    </dsp:sp>
    <dsp:sp modelId="{FD7956DC-C5EA-4A51-B2A1-48A047E8A937}">
      <dsp:nvSpPr>
        <dsp:cNvPr id="0" name=""/>
        <dsp:cNvSpPr/>
      </dsp:nvSpPr>
      <dsp:spPr>
        <a:xfrm rot="20700000">
          <a:off x="1585382" y="121200"/>
          <a:ext cx="1078556" cy="1078556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 rot="-20700000">
        <a:off x="1821941" y="357759"/>
        <a:ext cx="605438" cy="605438"/>
      </dsp:txXfrm>
    </dsp:sp>
    <dsp:sp modelId="{571C1667-74E2-4E8D-8249-B4E761F0F1AE}">
      <dsp:nvSpPr>
        <dsp:cNvPr id="0" name=""/>
        <dsp:cNvSpPr/>
      </dsp:nvSpPr>
      <dsp:spPr>
        <a:xfrm>
          <a:off x="1717956" y="1018468"/>
          <a:ext cx="1937403" cy="1937403"/>
        </a:xfrm>
        <a:prstGeom prst="circularArrow">
          <a:avLst>
            <a:gd name="adj1" fmla="val 4688"/>
            <a:gd name="adj2" fmla="val 299029"/>
            <a:gd name="adj3" fmla="val 2467628"/>
            <a:gd name="adj4" fmla="val 15970105"/>
            <a:gd name="adj5" fmla="val 5469"/>
          </a:avLst>
        </a:prstGeom>
        <a:solidFill>
          <a:srgbClr val="4F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00099-F839-4B88-A75C-DBB4B9ADCF51}">
      <dsp:nvSpPr>
        <dsp:cNvPr id="0" name=""/>
        <dsp:cNvSpPr/>
      </dsp:nvSpPr>
      <dsp:spPr>
        <a:xfrm>
          <a:off x="773875" y="643262"/>
          <a:ext cx="1407644" cy="14076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959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3B8C-CABF-4BD6-805A-7FCDD0BB865C}">
      <dsp:nvSpPr>
        <dsp:cNvPr id="0" name=""/>
        <dsp:cNvSpPr/>
      </dsp:nvSpPr>
      <dsp:spPr>
        <a:xfrm>
          <a:off x="1335901" y="-108854"/>
          <a:ext cx="1517724" cy="151772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46C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5B96-40EF-974F-9124-271A63020904}" type="datetimeFigureOut">
              <a:rPr lang="en-US" smtClean="0"/>
              <a:t>9/21/20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4CAB-61E6-1E48-B2E3-707226D4D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64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4C25C-9B28-9D4F-BD8B-A5A5BB70B080}" type="datetimeFigureOut">
              <a:rPr lang="en-US" smtClean="0"/>
              <a:t>9/21/20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2105A-C5AC-3C4A-909D-DD78A6853B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83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screenshot of funding opportunity email screenshot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3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9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fonts</a:t>
            </a:r>
            <a:r>
              <a:rPr lang="en-US" baseline="0" dirty="0"/>
              <a:t> bigger on all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105A-C5AC-3C4A-909D-DD78A6853B0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0"/>
            <a:ext cx="42792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-22671" y="1806656"/>
            <a:ext cx="218951" cy="1519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07" y="205979"/>
            <a:ext cx="8195875" cy="684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组合 24"/>
          <p:cNvGrpSpPr>
            <a:grpSpLocks/>
          </p:cNvGrpSpPr>
          <p:nvPr userDrawn="1"/>
        </p:nvGrpSpPr>
        <p:grpSpPr bwMode="auto">
          <a:xfrm>
            <a:off x="-9600" y="195730"/>
            <a:ext cx="9157784" cy="671848"/>
            <a:chOff x="0" y="242094"/>
            <a:chExt cx="6868363" cy="564984"/>
          </a:xfrm>
        </p:grpSpPr>
        <p:grpSp>
          <p:nvGrpSpPr>
            <p:cNvPr id="12" name="组合 9"/>
            <p:cNvGrpSpPr>
              <a:grpSpLocks/>
            </p:cNvGrpSpPr>
            <p:nvPr/>
          </p:nvGrpSpPr>
          <p:grpSpPr bwMode="auto">
            <a:xfrm flipH="1">
              <a:off x="6765175" y="242468"/>
              <a:ext cx="103188" cy="564610"/>
              <a:chOff x="9880584" y="242468"/>
              <a:chExt cx="99480" cy="564610"/>
            </a:xfrm>
          </p:grpSpPr>
          <p:sp>
            <p:nvSpPr>
              <p:cNvPr id="16" name="矩形 16"/>
              <p:cNvSpPr/>
              <p:nvPr/>
            </p:nvSpPr>
            <p:spPr>
              <a:xfrm>
                <a:off x="9880584" y="242468"/>
                <a:ext cx="62748" cy="5646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7"/>
              <p:cNvCxnSpPr/>
              <p:nvPr/>
            </p:nvCxnSpPr>
            <p:spPr>
              <a:xfrm>
                <a:off x="9980064" y="242468"/>
                <a:ext cx="0" cy="56461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4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 userDrawn="1"/>
        </p:nvSpPr>
        <p:spPr>
          <a:xfrm>
            <a:off x="0" y="4772416"/>
            <a:ext cx="939452" cy="371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583" y="205979"/>
            <a:ext cx="8648400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583" y="1200151"/>
            <a:ext cx="86484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DF70-0D7E-274F-9F6F-98698103DA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61" y="4809963"/>
            <a:ext cx="797170" cy="28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-1" y="4718511"/>
            <a:ext cx="91356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j-ea"/>
          <a:cs typeface="Candara" panose="020E05020303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04040"/>
          </a:solidFill>
          <a:latin typeface="Candara" panose="020E0502030303020204" pitchFamily="34" charset="0"/>
          <a:ea typeface="+mn-ea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Candara" panose="020E0502030303020204" pitchFamily="34" charset="0"/>
          <a:ea typeface="+mn-ea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04040"/>
          </a:solidFill>
          <a:latin typeface="Candara" panose="020E0502030303020204" pitchFamily="34" charset="0"/>
          <a:ea typeface="+mn-ea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404040"/>
          </a:solidFill>
          <a:latin typeface="Candara" panose="020E0502030303020204" pitchFamily="34" charset="0"/>
          <a:ea typeface="+mn-ea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404040"/>
          </a:solidFill>
          <a:latin typeface="Candara" panose="020E0502030303020204" pitchFamily="34" charset="0"/>
          <a:ea typeface="+mn-ea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leratedinvestoroffic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dhomestor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usrealty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jet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llowletterscomplete.com/" TargetMode="External"/><Relationship Id="rId3" Type="http://schemas.openxmlformats.org/officeDocument/2006/relationships/hyperlink" Target="http://www.listsource.com/" TargetMode="External"/><Relationship Id="rId7" Type="http://schemas.openxmlformats.org/officeDocument/2006/relationships/hyperlink" Target="http://www.flipthisrealestatelis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eflow.com/" TargetMode="External"/><Relationship Id="rId5" Type="http://schemas.openxmlformats.org/officeDocument/2006/relationships/hyperlink" Target="http://www.listability.com/" TargetMode="External"/><Relationship Id="rId4" Type="http://schemas.openxmlformats.org/officeDocument/2006/relationships/hyperlink" Target="http://www.usleadli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upercheapsign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49" y="-396661"/>
            <a:ext cx="9233548" cy="5651568"/>
          </a:xfrm>
          <a:prstGeom prst="rect">
            <a:avLst/>
          </a:prstGeom>
        </p:spPr>
      </p:pic>
      <p:sp>
        <p:nvSpPr>
          <p:cNvPr id="2" name="AutoShape 2" descr="Image result for business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business mod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Image result for business mod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1" y="1551960"/>
            <a:ext cx="6760028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Josh’s Dream Team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DF68D-53C3-46E4-B651-AF802B3E1CAA}"/>
              </a:ext>
            </a:extLst>
          </p:cNvPr>
          <p:cNvSpPr txBox="1"/>
          <p:nvPr/>
        </p:nvSpPr>
        <p:spPr>
          <a:xfrm>
            <a:off x="7102929" y="4049486"/>
            <a:ext cx="163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4930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BUYER MARKETING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600" y="1584787"/>
            <a:ext cx="8648400" cy="3558713"/>
          </a:xfrm>
        </p:spPr>
        <p:txBody>
          <a:bodyPr>
            <a:no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Drive Leads into the Websites through AI OFFICE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Drive Leads into the Sales Phone (Money Phone)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Manage Buyer Database</a:t>
            </a:r>
          </a:p>
          <a:p>
            <a:pPr marL="682625" lvl="5" indent="-223838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Email &amp; Text Marketing – AI OFFICE </a:t>
            </a:r>
          </a:p>
          <a:p>
            <a:pPr marL="458787" lvl="5" indent="0">
              <a:spcBef>
                <a:spcPts val="300"/>
              </a:spcBef>
              <a:buNone/>
            </a:pP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107" y="1037889"/>
            <a:ext cx="787184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15107" y="1035254"/>
            <a:ext cx="5928011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Font typeface="Arial"/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EXECUTE BUYER MARKETING STRATEGIES</a:t>
            </a:r>
          </a:p>
          <a:p>
            <a:pPr marL="742950" lvl="5" indent="-285750">
              <a:spcBef>
                <a:spcPts val="300"/>
              </a:spcBef>
            </a:pPr>
            <a:endParaRPr lang="en-US" sz="11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63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PRIVATE LENDER MARKETING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088" y="1511772"/>
            <a:ext cx="4330956" cy="3858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Manage Private Lender Database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Email Marketing to Private Lender Database</a:t>
            </a:r>
          </a:p>
          <a:p>
            <a:pPr marL="742950" lvl="5" indent="-168275">
              <a:spcBef>
                <a:spcPts val="3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  <a:hlinkClick r:id="rId3"/>
              </a:rPr>
              <a:t>www.acceleratedinvestoroffice.com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 </a:t>
            </a:r>
            <a:endParaRPr lang="en-US" sz="1600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Create and Physically Mail a Monthly </a:t>
            </a:r>
            <a:br>
              <a:rPr lang="en-US" dirty="0">
                <a:solidFill>
                  <a:schemeClr val="tx1"/>
                </a:solidFill>
                <a:latin typeface="Candara"/>
                <a:cs typeface="Candara"/>
              </a:rPr>
            </a:b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Private Lender Newsletter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Create an email broadcast, a weekly funding opportunity sheet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Private Lender Lunch and Learn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107" y="1037889"/>
            <a:ext cx="787184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15107" y="1035255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EXECUTE PRIVATE LENDER MARKETING STRATEGIES</a:t>
            </a:r>
          </a:p>
        </p:txBody>
      </p:sp>
    </p:spTree>
    <p:extLst>
      <p:ext uri="{BB962C8B-B14F-4D97-AF65-F5344CB8AC3E}">
        <p14:creationId xmlns:p14="http://schemas.microsoft.com/office/powerpoint/2010/main" val="76937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MARKETING MANAGER COMPENSATION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3785" y="1433690"/>
            <a:ext cx="8538517" cy="1170582"/>
          </a:xfrm>
        </p:spPr>
        <p:txBody>
          <a:bodyPr>
            <a:no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How many seller, buyer and private lender leads are they driving into the money phone and the money websites?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Plus Agent Commissions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94699" y="2819969"/>
            <a:ext cx="8112660" cy="204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Font typeface="Arial"/>
              <a:buNone/>
            </a:pPr>
            <a:r>
              <a:rPr lang="en-US" sz="1600" i="1" dirty="0">
                <a:solidFill>
                  <a:srgbClr val="4F81BD"/>
                </a:solidFill>
                <a:latin typeface="Candara"/>
                <a:cs typeface="Candara"/>
              </a:rPr>
              <a:t>SPECIAL NOTES</a:t>
            </a:r>
            <a:endParaRPr lang="en-US" sz="1600" i="1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i="1" dirty="0">
                <a:solidFill>
                  <a:schemeClr val="tx1"/>
                </a:solidFill>
                <a:latin typeface="Candara"/>
                <a:cs typeface="Candara"/>
              </a:rPr>
              <a:t>The Marketing Manager + Acquisitions Manager + Sales Manager Can be the </a:t>
            </a:r>
            <a:br>
              <a:rPr lang="en-US" i="1" dirty="0">
                <a:solidFill>
                  <a:schemeClr val="tx1"/>
                </a:solidFill>
                <a:latin typeface="Candara"/>
                <a:cs typeface="Candara"/>
              </a:rPr>
            </a:br>
            <a:r>
              <a:rPr lang="en-US" i="1" dirty="0">
                <a:solidFill>
                  <a:schemeClr val="tx1"/>
                </a:solidFill>
                <a:latin typeface="Candara"/>
                <a:cs typeface="Candara"/>
              </a:rPr>
              <a:t>Same Person Or…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i="1" dirty="0">
                <a:solidFill>
                  <a:schemeClr val="tx1"/>
                </a:solidFill>
                <a:latin typeface="Candara"/>
                <a:cs typeface="Candara"/>
              </a:rPr>
              <a:t>The Marketing Manager + Acquisitions Manager Are the Same Person And…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i="1" dirty="0">
                <a:solidFill>
                  <a:schemeClr val="tx1"/>
                </a:solidFill>
                <a:latin typeface="Candara"/>
                <a:cs typeface="Candara"/>
              </a:rPr>
              <a:t>The Sales Manager is A Licensed Agent on Commission ONLY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107" y="1037889"/>
            <a:ext cx="787184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15107" y="1035255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SMALL SALARY ($2K A MONTH) PLUS BONUS BASED ON LEAD FLOW</a:t>
            </a:r>
          </a:p>
        </p:txBody>
      </p:sp>
    </p:spTree>
    <p:extLst>
      <p:ext uri="{BB962C8B-B14F-4D97-AF65-F5344CB8AC3E}">
        <p14:creationId xmlns:p14="http://schemas.microsoft.com/office/powerpoint/2010/main" val="296836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480" y="1200151"/>
            <a:ext cx="8516892" cy="2916713"/>
            <a:chOff x="219480" y="1200151"/>
            <a:chExt cx="8516892" cy="2916713"/>
          </a:xfrm>
        </p:grpSpPr>
        <p:sp>
          <p:nvSpPr>
            <p:cNvPr id="6" name="Oval 5"/>
            <p:cNvSpPr/>
            <p:nvPr/>
          </p:nvSpPr>
          <p:spPr>
            <a:xfrm>
              <a:off x="219480" y="1200151"/>
              <a:ext cx="3072823" cy="2916713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943016" y="1200151"/>
              <a:ext cx="3072823" cy="2916713"/>
            </a:xfrm>
            <a:prstGeom prst="ellipse">
              <a:avLst/>
            </a:prstGeom>
            <a:solidFill>
              <a:srgbClr val="4F81BD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663549" y="1200151"/>
              <a:ext cx="3072823" cy="2916713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6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PROPERTY ACQUISITION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1234" y="4204825"/>
            <a:ext cx="5521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latin typeface="Candara" panose="020E0502030303020204" pitchFamily="34" charset="0"/>
              </a:rPr>
              <a:t>COULD BE THE SAME PERSON WHEN YOU ARE </a:t>
            </a:r>
            <a:r>
              <a:rPr lang="en-US" sz="1400" b="1" dirty="0">
                <a:solidFill>
                  <a:srgbClr val="4F81BD"/>
                </a:solidFill>
                <a:latin typeface="Candara" panose="020E0502030303020204" pitchFamily="34" charset="0"/>
              </a:rPr>
              <a:t>“BOOT STRAPPING IT”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9389" y="2387084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Acquisitions Manager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5223" y="238708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Marketing Manager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653" y="2141917"/>
            <a:ext cx="2564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Goal = Get new Buying Opportunities and Properties into the company </a:t>
            </a:r>
          </a:p>
        </p:txBody>
      </p:sp>
    </p:spTree>
    <p:extLst>
      <p:ext uri="{BB962C8B-B14F-4D97-AF65-F5344CB8AC3E}">
        <p14:creationId xmlns:p14="http://schemas.microsoft.com/office/powerpoint/2010/main" val="27546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ACQUISITIONS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523" y="1159001"/>
            <a:ext cx="4768946" cy="3558713"/>
          </a:xfrm>
        </p:spPr>
        <p:txBody>
          <a:bodyPr>
            <a:no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Acquire Properties</a:t>
            </a:r>
          </a:p>
          <a:p>
            <a:pPr marL="633413" lvl="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Rehab Acquisitions</a:t>
            </a:r>
          </a:p>
          <a:p>
            <a:pPr marL="633413" lvl="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Wholesale Acquisitions</a:t>
            </a:r>
          </a:p>
          <a:p>
            <a:pPr marL="633413" lvl="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Short Sale Acquisitions</a:t>
            </a:r>
          </a:p>
          <a:p>
            <a:pPr marL="633413" lvl="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Rental / lease Option Acquisitions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Needs to be a Licensed Real Estate Agent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Most of Job is On Phone and Outside in the Field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Most of job is working the leads that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Marketing Manger Created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89906-3F30-4641-A1EB-F79F43FD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72" y="1483592"/>
            <a:ext cx="3747482" cy="24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8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ACQUISITIONS MANAGER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8844" y="1490225"/>
            <a:ext cx="4588253" cy="3558713"/>
          </a:xfrm>
        </p:spPr>
        <p:txBody>
          <a:bodyPr>
            <a:no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Manage and Process All Seller Leads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Refer leads to mortgage company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Refer leads to credit repair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Refer leads/appointments to realtors</a:t>
            </a:r>
            <a:br>
              <a:rPr lang="en-US" sz="1800" dirty="0">
                <a:latin typeface="Candara"/>
                <a:cs typeface="Candara"/>
              </a:rPr>
            </a:br>
            <a:r>
              <a:rPr lang="en-US" sz="1800" dirty="0">
                <a:latin typeface="Candara"/>
                <a:cs typeface="Candara"/>
              </a:rPr>
              <a:t> (if you have a brokerage)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Inside Phone Sales &amp; Book Outside Appts in the Field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5107" y="1037889"/>
            <a:ext cx="3395339" cy="3080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15107" y="1035255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INSIDE SALES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CF64EF-2662-41C2-B5BC-C8A0C1CB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97" y="1490225"/>
            <a:ext cx="3747482" cy="24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ACQUISITIONS MANAGER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92191" y="1584787"/>
            <a:ext cx="8648400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REO: Research, Evaluation and Offers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MLS, Zillow, Homesteps, Homepath, Homesearch.com, </a:t>
            </a:r>
            <a:br>
              <a:rPr lang="en-US" sz="1800" dirty="0">
                <a:latin typeface="Candara"/>
                <a:cs typeface="Candara"/>
              </a:rPr>
            </a:br>
            <a:r>
              <a:rPr lang="en-US" sz="1800" dirty="0">
                <a:latin typeface="Candara"/>
                <a:cs typeface="Candara"/>
              </a:rPr>
              <a:t>Auction.com, Hubzu.com and other sites</a:t>
            </a:r>
          </a:p>
          <a:p>
            <a:pPr marL="290513" lvl="5" indent="-176213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HUD Bids: Research, Evaluation and Offers 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Daily bids on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  <a:hlinkClick r:id="rId2"/>
              </a:rPr>
              <a:t>www.hudhomestore.com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  <a:p>
            <a:pPr marL="290513" lvl="5" indent="-176213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Short Sale: Research, Evaluation and Offers 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180+ D.O.M. + over 100K</a:t>
            </a:r>
          </a:p>
          <a:p>
            <a:pPr marL="633413" lvl="5">
              <a:spcBef>
                <a:spcPts val="300"/>
              </a:spcBef>
            </a:pPr>
            <a:r>
              <a:rPr lang="en-US" sz="1800" dirty="0">
                <a:latin typeface="Candara"/>
                <a:cs typeface="Candara"/>
              </a:rPr>
              <a:t>MLS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FSBO / OFF MARKET / VACANT etc..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106" y="1037889"/>
            <a:ext cx="781220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15107" y="1035255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PROPERTY EVALUATION</a:t>
            </a:r>
          </a:p>
        </p:txBody>
      </p:sp>
    </p:spTree>
    <p:extLst>
      <p:ext uri="{BB962C8B-B14F-4D97-AF65-F5344CB8AC3E}">
        <p14:creationId xmlns:p14="http://schemas.microsoft.com/office/powerpoint/2010/main" val="292253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ACQUISITIONS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96567" y="1447865"/>
            <a:ext cx="8648400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Font typeface="Arial"/>
              <a:buNone/>
            </a:pPr>
            <a:endParaRPr lang="en-US" sz="1200" i="1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Door Knocking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View and See All Properties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Negotiate the purchase price with sellers and with listing agents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107" y="1250541"/>
            <a:ext cx="799295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15107" y="1247907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OUTSIDE SALES &amp; PROPERTY APPOINTMENTS</a:t>
            </a:r>
          </a:p>
        </p:txBody>
      </p:sp>
    </p:spTree>
    <p:extLst>
      <p:ext uri="{BB962C8B-B14F-4D97-AF65-F5344CB8AC3E}">
        <p14:creationId xmlns:p14="http://schemas.microsoft.com/office/powerpoint/2010/main" val="91500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ACQUISITIONS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96567" y="1584787"/>
            <a:ext cx="8648400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Font typeface="Arial"/>
              <a:buNone/>
            </a:pPr>
            <a:endParaRPr lang="en-US" sz="1200" i="1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Write and make all offers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Use automated offer formula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Execute and Sign Contracts on Behalf of the Company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Collect Proper paperwork for each type of Transaction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REO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HUD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Short Sale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FSBO / Off Market / Vacant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107" y="1250541"/>
            <a:ext cx="799295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15107" y="1247907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CONTRACTS AND OFFERS</a:t>
            </a:r>
          </a:p>
        </p:txBody>
      </p:sp>
    </p:spTree>
    <p:extLst>
      <p:ext uri="{BB962C8B-B14F-4D97-AF65-F5344CB8AC3E}">
        <p14:creationId xmlns:p14="http://schemas.microsoft.com/office/powerpoint/2010/main" val="55429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2" indent="0">
              <a:spcBef>
                <a:spcPts val="300"/>
              </a:spcBef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</a:rPr>
              <a:t>ACQUISITIONS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5601" y="1740534"/>
            <a:ext cx="864839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Property Due Diligence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Open Escrow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Order Title Work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Title Company Coordination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Coordinate and Structure Funding with "Owner“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Coordinate "Hand Off" to Rehab Project Manager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Coordinate "Hand Off" to Sales Manager / Agent AND / OR Loss Mitigation (for Short Sales)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107" y="1250541"/>
            <a:ext cx="799295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15107" y="1247907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BPO’S (FOR SHORT SALES) PURCHASE CLOSING COORDINATION</a:t>
            </a:r>
          </a:p>
        </p:txBody>
      </p:sp>
    </p:spTree>
    <p:extLst>
      <p:ext uri="{BB962C8B-B14F-4D97-AF65-F5344CB8AC3E}">
        <p14:creationId xmlns:p14="http://schemas.microsoft.com/office/powerpoint/2010/main" val="396879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0BEF-AB9E-47AD-B971-6CF67A3B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 Figure Business Blueprint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AE76-7121-4190-AC8C-061FDFC3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 Steps to Building 7 Figure Business Blueprint: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Duplicate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Document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Delegate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Supervise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F96C3-5DAD-4F2B-875F-E86AFD00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5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ACQUISITIONS MANAGER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15107" y="1788221"/>
            <a:ext cx="864839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ndara"/>
                <a:cs typeface="Candara"/>
              </a:rPr>
              <a:t>Small Salary </a:t>
            </a:r>
            <a:r>
              <a:rPr lang="en-US" sz="1800" dirty="0">
                <a:solidFill>
                  <a:schemeClr val="tx1"/>
                </a:solidFill>
              </a:rPr>
              <a:t>($2k / mo.) + Commission Based on Each Purchase OR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Draw Against Commission Based on Each Purchase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3% commission of the sales price for every property you buy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107" y="1250541"/>
            <a:ext cx="799295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15107" y="1247907"/>
            <a:ext cx="5928011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COMPENSATION</a:t>
            </a:r>
          </a:p>
        </p:txBody>
      </p:sp>
    </p:spTree>
    <p:extLst>
      <p:ext uri="{BB962C8B-B14F-4D97-AF65-F5344CB8AC3E}">
        <p14:creationId xmlns:p14="http://schemas.microsoft.com/office/powerpoint/2010/main" val="92305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$1 MILLION "FREEDOM" REI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037" y="1208943"/>
            <a:ext cx="4382945" cy="3394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Generate Multiple Streams of Income 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Control Everything By Controlling the Funding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Departments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Acquisitions Department </a:t>
            </a:r>
          </a:p>
          <a:p>
            <a:pPr lvl="1">
              <a:spcBef>
                <a:spcPts val="1200"/>
              </a:spcBef>
            </a:pPr>
            <a:r>
              <a:rPr lang="en-US" sz="1500" b="1" dirty="0">
                <a:solidFill>
                  <a:srgbClr val="0070C0"/>
                </a:solidFill>
              </a:rPr>
              <a:t>Liquidations Department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Operations Department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Owner Responsibilities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25352" y="1033286"/>
            <a:ext cx="0" cy="33754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/>
          </p:nvPr>
        </p:nvGraphicFramePr>
        <p:xfrm>
          <a:off x="87923" y="1354014"/>
          <a:ext cx="3974123" cy="275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910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22144"/>
            <a:ext cx="9144000" cy="20716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28802"/>
            <a:ext cx="1828800" cy="2396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1828802"/>
            <a:ext cx="1828800" cy="2396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1828802"/>
            <a:ext cx="1828800" cy="2396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28692" y="1828801"/>
            <a:ext cx="1828800" cy="2396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PROPERTY DISPOSITION &amp; LIQUIDATION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90008" y="4296760"/>
            <a:ext cx="4559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="1" dirty="0">
                <a:latin typeface="Candara" panose="020E0502030303020204" pitchFamily="34" charset="0"/>
              </a:rPr>
              <a:t>Every Position Can Be Outsourced as needed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8808" y="2105747"/>
            <a:ext cx="1818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Sales Manager (Preferred Listing Agent)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2081537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Renovation Project Manager / General Contractor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7000" y="2079364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Short Sale / Loss Mitigation (Outsource)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2121179"/>
            <a:ext cx="182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Goal = Sell And Liquidate All Properties Into Profits Or Create Passive, Cash Flowing Rentals</a:t>
            </a:r>
          </a:p>
        </p:txBody>
      </p:sp>
    </p:spTree>
    <p:extLst>
      <p:ext uri="{BB962C8B-B14F-4D97-AF65-F5344CB8AC3E}">
        <p14:creationId xmlns:p14="http://schemas.microsoft.com/office/powerpoint/2010/main" val="10352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62583" y="1027659"/>
            <a:ext cx="5258986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Rehab Project Management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Rental Property Management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RENOVATION PROJECT MANAGER / GENERAL CONTRACTOR: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837" y="1973429"/>
            <a:ext cx="4116392" cy="275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2838" y="1970794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RENOVATION COORDINATION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837" y="2390540"/>
            <a:ext cx="5124478" cy="8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Utility Transfer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Walk Thru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Scope of Work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Budget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Schedule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Subcontractors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Hiring Skilled and Unskilled Labor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Job Bidding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83452-764F-4E27-9553-B14CF789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00" y="1428474"/>
            <a:ext cx="3805758" cy="25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0530" y="1106219"/>
            <a:ext cx="5258986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50000"/>
              </a:lnSpc>
              <a:spcBef>
                <a:spcPts val="300"/>
              </a:spcBef>
              <a:buFont typeface="Arial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On Site Management of Schedule and Budget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On Site Management of Subcontractors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On Site Management of Skilled and Unskilled Labor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RENOVATION PROJECT MANAGER / GENERAL CONTRACTOR: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84" y="1106219"/>
            <a:ext cx="500147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9285" y="1103585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REHAB MANAGEMENT</a:t>
            </a:r>
          </a:p>
        </p:txBody>
      </p:sp>
    </p:spTree>
    <p:extLst>
      <p:ext uri="{BB962C8B-B14F-4D97-AF65-F5344CB8AC3E}">
        <p14:creationId xmlns:p14="http://schemas.microsoft.com/office/powerpoint/2010/main" val="103030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0530" y="623622"/>
            <a:ext cx="5258986" cy="406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(NO SALARY) % of each rehab deal when its cold</a:t>
            </a:r>
          </a:p>
          <a:p>
            <a:pPr marL="571500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15 – 20% of the Net from each rehab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(GENERAL CONTRACTOR)</a:t>
            </a:r>
          </a:p>
          <a:p>
            <a:pPr marL="571500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10-30% of the budget will be their UPCHARGE </a:t>
            </a:r>
          </a:p>
          <a:p>
            <a:pPr marL="571500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EX: REHAB BUDGET IS $30,000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Candara" panose="020E0502030303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expect to pay $3000 - $9000 to the GC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Candara" panose="020E0502030303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Tim charge Josh 15% - 20%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Candara" panose="020E0502030303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Kyle </a:t>
            </a:r>
            <a:r>
              <a:rPr lang="en-US" dirty="0" err="1">
                <a:solidFill>
                  <a:schemeClr val="tx1"/>
                </a:solidFill>
              </a:rPr>
              <a:t>Garifo’s</a:t>
            </a:r>
            <a:r>
              <a:rPr lang="en-US" dirty="0">
                <a:solidFill>
                  <a:schemeClr val="tx1"/>
                </a:solidFill>
              </a:rPr>
              <a:t> GC charges 10% </a:t>
            </a:r>
            <a:endParaRPr lang="en-US" dirty="0"/>
          </a:p>
          <a:p>
            <a:endParaRPr lang="en-US" sz="1600" dirty="0"/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RENOVATION PROJECT MANAGER / GENERAL CONTRACTOR: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84" y="1106219"/>
            <a:ext cx="500147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9285" y="1103585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COMPENSATION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4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62582" y="942506"/>
            <a:ext cx="5000981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Sell Rehabs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Sell Wholesale Deals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Sell Retail Listings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Fill Vacant Rentals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Sells Lease Options and Owner Financing Deals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Needs to be a Licensed Real Estate Agent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This is an outside sales position and requires ALOT of phone work &amp; ALOT of physically showing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properties in the field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dirty="0"/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SALES MANAGER (PREFERRED LISTING AGENT):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C43E1-1FF4-462F-8B09-1E3A2354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84" y="1357678"/>
            <a:ext cx="3500231" cy="2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SALES MANAGER (PREFERRED LISTING AGENT):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84" y="1106219"/>
            <a:ext cx="500147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9285" y="1103585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PROPERTY LAUNCHES / OPEN HOUSES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431" y="1614372"/>
            <a:ext cx="4572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Run the Property Launch Formula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Property Prep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Cleaning 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Staging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MLS Listing 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Signs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 panose="020E0502030303020204" pitchFamily="34" charset="0"/>
              </a:rPr>
              <a:t>Property Syndication </a:t>
            </a:r>
          </a:p>
        </p:txBody>
      </p:sp>
    </p:spTree>
    <p:extLst>
      <p:ext uri="{BB962C8B-B14F-4D97-AF65-F5344CB8AC3E}">
        <p14:creationId xmlns:p14="http://schemas.microsoft.com/office/powerpoint/2010/main" val="25091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49663" y="1901451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Negotiate and Secure contracts with buyers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Closing Coordination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Closing Checklist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Title work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Paperwork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Addendums</a:t>
            </a:r>
          </a:p>
          <a:p>
            <a:pPr marL="862013" lvl="4">
              <a:spcBef>
                <a:spcPts val="300"/>
              </a:spcBef>
              <a:buFont typeface="Candara" panose="020E0502030303020204" pitchFamily="34" charset="0"/>
              <a:buChar char="–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9850" y="1899080"/>
            <a:ext cx="4572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Buyer Coordination</a:t>
            </a:r>
          </a:p>
          <a:p>
            <a:pPr marL="862013" lvl="4">
              <a:spcBef>
                <a:spcPts val="300"/>
              </a:spcBef>
              <a:buFont typeface="Candara" panose="020E0502030303020204" pitchFamily="34" charset="0"/>
              <a:buChar char="–"/>
            </a:pPr>
            <a:r>
              <a:rPr lang="en-US" sz="1600" dirty="0"/>
              <a:t>Inspections</a:t>
            </a:r>
          </a:p>
          <a:p>
            <a:pPr marL="862013" lvl="4">
              <a:spcBef>
                <a:spcPts val="300"/>
              </a:spcBef>
              <a:buFont typeface="Candara" panose="020E0502030303020204" pitchFamily="34" charset="0"/>
              <a:buChar char="–"/>
            </a:pPr>
            <a:r>
              <a:rPr lang="en-US" sz="1600" dirty="0"/>
              <a:t>Appraisals</a:t>
            </a:r>
          </a:p>
          <a:p>
            <a:pPr marL="571500" lvl="4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600" dirty="0"/>
              <a:t>Title Company Coordination </a:t>
            </a:r>
          </a:p>
          <a:p>
            <a:pPr marL="571500" lvl="4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600" dirty="0"/>
              <a:t>Preview HUD 1 </a:t>
            </a:r>
          </a:p>
          <a:p>
            <a:pPr marL="571500" lvl="4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600" dirty="0"/>
              <a:t>Closing Date Coordination </a:t>
            </a:r>
          </a:p>
          <a:p>
            <a:pPr marL="571500" lvl="4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1600" dirty="0"/>
              <a:t>Swapping Keys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SALES MANAGER (PREFERRED LISTING AGENT):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284" y="1393298"/>
            <a:ext cx="782992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729286" y="1390664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CONTRACT COORDINATION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97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7880" y="1697510"/>
            <a:ext cx="8731949" cy="372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Sign up and sell all retail listings (non-investment properties)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Many leads that come into an investment business from “OFF MARKET” marketing </a:t>
            </a:r>
          </a:p>
          <a:p>
            <a:pPr marL="117475" lvl="4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DO NOT turn into investment deals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Sellers wants full price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Properties need work but seller owes to much </a:t>
            </a:r>
          </a:p>
          <a:p>
            <a:pPr marL="285750" lvl="4" indent="-168275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PIVOT into listing these properties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SALES MANAGER (PREFERRED LISTING AGENT):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83" y="1279337"/>
            <a:ext cx="782992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9283" y="1252629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RETAIL LISTING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THE DECISION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62582" y="1027659"/>
            <a:ext cx="4485264" cy="3558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2" indent="0">
              <a:spcBef>
                <a:spcPts val="1200"/>
              </a:spcBef>
              <a:buNone/>
            </a:pPr>
            <a:r>
              <a:rPr lang="en-US" sz="1400" b="1" u="sng" dirty="0">
                <a:solidFill>
                  <a:schemeClr val="tx1"/>
                </a:solidFill>
              </a:rPr>
              <a:t>1) I Must Raise Private Money No Matter What </a:t>
            </a:r>
          </a:p>
          <a:p>
            <a:pPr marL="114300" lvl="2" indent="0">
              <a:spcBef>
                <a:spcPts val="1200"/>
              </a:spcBef>
              <a:buNone/>
            </a:pPr>
            <a:r>
              <a:rPr lang="en-US" sz="1400" b="1" u="sng" dirty="0">
                <a:solidFill>
                  <a:schemeClr val="tx1"/>
                </a:solidFill>
              </a:rPr>
              <a:t>2)  I Need A Project Manager / General Contractor To Manage Rehabs, Renovations And Improvements No Matter What </a:t>
            </a:r>
          </a:p>
          <a:p>
            <a:pPr marL="114300" lvl="2" indent="0">
              <a:spcBef>
                <a:spcPts val="120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3) Do I Have Enough Seller Leads From On Market Inventory: MLS, REO, HUD, FNMA, FDMC, Bank Owned, Craigslist, Facebook Market Place, </a:t>
            </a:r>
            <a:r>
              <a:rPr lang="en-US" sz="1400" dirty="0" err="1">
                <a:solidFill>
                  <a:schemeClr val="tx1"/>
                </a:solidFill>
              </a:rPr>
              <a:t>Hubzu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Auction.Com</a:t>
            </a:r>
            <a:r>
              <a:rPr lang="en-US" sz="1400" dirty="0">
                <a:solidFill>
                  <a:schemeClr val="tx1"/>
                </a:solidFill>
              </a:rPr>
              <a:t>, Wholesalers,  ~OR~ Do I Need To Do Seller Marketing To Get Seller Leads?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8871" y="258731"/>
            <a:ext cx="3572043" cy="4458968"/>
            <a:chOff x="1438508" y="1994368"/>
            <a:chExt cx="3572043" cy="4458968"/>
          </a:xfrm>
        </p:grpSpPr>
        <p:sp>
          <p:nvSpPr>
            <p:cNvPr id="7" name="任意多边形 19"/>
            <p:cNvSpPr/>
            <p:nvPr/>
          </p:nvSpPr>
          <p:spPr>
            <a:xfrm>
              <a:off x="1438508" y="1994368"/>
              <a:ext cx="3572043" cy="4458968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7"/>
            <p:cNvSpPr>
              <a:spLocks noChangeAspect="1"/>
            </p:cNvSpPr>
            <p:nvPr/>
          </p:nvSpPr>
          <p:spPr>
            <a:xfrm>
              <a:off x="3291992" y="3456526"/>
              <a:ext cx="282734" cy="2858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28"/>
            <p:cNvSpPr>
              <a:spLocks noChangeAspect="1"/>
            </p:cNvSpPr>
            <p:nvPr/>
          </p:nvSpPr>
          <p:spPr>
            <a:xfrm>
              <a:off x="4404589" y="3375372"/>
              <a:ext cx="282734" cy="2858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29"/>
            <p:cNvSpPr>
              <a:spLocks noChangeAspect="1"/>
            </p:cNvSpPr>
            <p:nvPr/>
          </p:nvSpPr>
          <p:spPr>
            <a:xfrm>
              <a:off x="2917022" y="2807341"/>
              <a:ext cx="282734" cy="2858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0"/>
            <p:cNvSpPr>
              <a:spLocks noChangeAspect="1"/>
            </p:cNvSpPr>
            <p:nvPr/>
          </p:nvSpPr>
          <p:spPr>
            <a:xfrm>
              <a:off x="1934647" y="3253952"/>
              <a:ext cx="282734" cy="285860"/>
            </a:xfrm>
            <a:prstGeom prst="ellipse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1"/>
            <p:cNvSpPr>
              <a:spLocks noChangeAspect="1"/>
            </p:cNvSpPr>
            <p:nvPr/>
          </p:nvSpPr>
          <p:spPr>
            <a:xfrm>
              <a:off x="1755750" y="4126028"/>
              <a:ext cx="282734" cy="28586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2"/>
            <p:cNvSpPr>
              <a:spLocks noChangeAspect="1"/>
            </p:cNvSpPr>
            <p:nvPr/>
          </p:nvSpPr>
          <p:spPr>
            <a:xfrm>
              <a:off x="2485357" y="4743896"/>
              <a:ext cx="282734" cy="2858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3"/>
            <p:cNvSpPr>
              <a:spLocks noChangeAspect="1"/>
            </p:cNvSpPr>
            <p:nvPr/>
          </p:nvSpPr>
          <p:spPr>
            <a:xfrm>
              <a:off x="3427025" y="4411887"/>
              <a:ext cx="282734" cy="28586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4"/>
            <p:cNvSpPr>
              <a:spLocks noChangeAspect="1"/>
            </p:cNvSpPr>
            <p:nvPr/>
          </p:nvSpPr>
          <p:spPr>
            <a:xfrm>
              <a:off x="3856868" y="5212633"/>
              <a:ext cx="282734" cy="28586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9795" y="1827023"/>
            <a:ext cx="8731949" cy="372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(VIP SELLER LISTING COMP)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3% commission</a:t>
            </a:r>
          </a:p>
          <a:p>
            <a:pPr marL="862013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For marketing, admin and tech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Or Flat Fee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$200-$600</a:t>
            </a: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Josh and Mark use U.S. Realty</a:t>
            </a:r>
          </a:p>
          <a:p>
            <a:pPr marL="1028700" lvl="5">
              <a:spcBef>
                <a:spcPts val="300"/>
              </a:spcBef>
            </a:pPr>
            <a:r>
              <a:rPr lang="en-US" sz="1600" dirty="0"/>
              <a:t>Charge $199 paid up front</a:t>
            </a:r>
          </a:p>
          <a:p>
            <a:pPr marL="1028700" lvl="5">
              <a:spcBef>
                <a:spcPts val="300"/>
              </a:spcBef>
            </a:pPr>
            <a:r>
              <a:rPr lang="en-US" sz="1600" dirty="0">
                <a:hlinkClick r:id="rId2"/>
              </a:rPr>
              <a:t>www.usrealty.com</a:t>
            </a:r>
            <a:r>
              <a:rPr lang="en-US" sz="1600" dirty="0"/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5715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Limited Services Agreement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284" y="201036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SALES MANAGER (PREFERRED LISTING AGENT): 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84" y="1318870"/>
            <a:ext cx="782992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9286" y="1316236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COMPENSATION (NO SALARY)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23" y="1659254"/>
            <a:ext cx="4272537" cy="30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9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$1 MILLION "FREEDOM" REI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037" y="1208943"/>
            <a:ext cx="4382945" cy="3394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Generate Multiple Streams of Income 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Control Everything By Controlling the Funding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Departments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Acquisitions Department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Liquidations Department </a:t>
            </a:r>
          </a:p>
          <a:p>
            <a:pPr lvl="1">
              <a:spcBef>
                <a:spcPts val="1200"/>
              </a:spcBef>
            </a:pPr>
            <a:r>
              <a:rPr lang="en-US" sz="1500" b="1" dirty="0">
                <a:solidFill>
                  <a:srgbClr val="4F81BD"/>
                </a:solidFill>
              </a:rPr>
              <a:t>Operations Department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Owner Responsibilities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25352" y="1033286"/>
            <a:ext cx="0" cy="33754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/>
          </p:nvPr>
        </p:nvGraphicFramePr>
        <p:xfrm>
          <a:off x="87923" y="1354014"/>
          <a:ext cx="3974123" cy="275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2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MANAGEMENT AND OPERATIONS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OFFICE MANAGER/ FINANCIAL CONTROLLER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69534" y="1580102"/>
            <a:ext cx="4693921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Office Organization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Financial Organization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HR</a:t>
            </a:r>
          </a:p>
          <a:p>
            <a:pPr marL="0" lvl="3" indent="0">
              <a:spcBef>
                <a:spcPts val="300"/>
              </a:spcBef>
              <a:buNone/>
            </a:pPr>
            <a:r>
              <a:rPr lang="en-US" i="1" u="sng" dirty="0">
                <a:solidFill>
                  <a:schemeClr val="accent1"/>
                </a:solidFill>
              </a:rPr>
              <a:t>METRICS (REPORTING)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90 – 180 Day Budget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Property Budgets 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Weekly/ Monthly and Annual Forecasting with Owner 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en-US" sz="1600" i="1" u="sng" dirty="0">
                <a:solidFill>
                  <a:schemeClr val="accent1"/>
                </a:solidFill>
                <a:latin typeface="Candara"/>
              </a:rPr>
              <a:t>OPERATIONS</a:t>
            </a:r>
            <a:endParaRPr lang="en-US" sz="1600" u="sng" dirty="0">
              <a:solidFill>
                <a:schemeClr val="accent1"/>
              </a:solidFill>
            </a:endParaRP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Create and Implement and Train on Business Systems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284" y="1106219"/>
            <a:ext cx="5257664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29285" y="1103585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JOB DESCRIPTION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A6029-2A26-4790-8774-EE918D63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87" y="1793999"/>
            <a:ext cx="3264026" cy="21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11439" y="1490397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Payroll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QuickBooks</a:t>
            </a:r>
          </a:p>
          <a:p>
            <a:pPr marL="9144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Accounts Receivable </a:t>
            </a:r>
          </a:p>
          <a:p>
            <a:pPr marL="9144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Accounts Payable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Mail Management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Email Set Up Servers 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Basecamp, Skype onboarding 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AI OFFICE Onboarding 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Filing 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Financial Forecasting with Owner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P&amp;L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Balance Sheets </a:t>
            </a:r>
          </a:p>
          <a:p>
            <a:pPr marL="685800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685800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/>
          </a:p>
          <a:p>
            <a:pPr marL="914400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019" y="188258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MANAGEMENT AND OPERATIONS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OFFICE MANAGER/ FINANCIAL CONTROLLER</a:t>
            </a:r>
            <a:endParaRPr lang="en-US" sz="3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84" y="1106219"/>
            <a:ext cx="5257664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9285" y="1103585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FINANCIALS &amp; BOOK KEEPING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7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08019" y="1679663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Background Checks 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Interviewing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Hiring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Benefits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Health insurance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Disability Insurance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Life Insurance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401k 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Office Inventory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Supplies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019" y="188258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MANAGEMENT AND OPERATIONS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OFFICE MANAGER/ FINANCIAL CONTROLLER</a:t>
            </a:r>
            <a:endParaRPr lang="en-US" sz="3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046" y="1205780"/>
            <a:ext cx="2726297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025047" y="1203146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HUMAN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0713" y="1205780"/>
            <a:ext cx="3553762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13083" y="16475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/>
              <a:t>Phone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/>
              <a:t>Internet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/>
              <a:t>Computers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400" dirty="0"/>
              <a:t>Software 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400" dirty="0"/>
              <a:t>AI OFFICE, INFUSIONOSFT, SKYPE, Basecamp, 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532517" y="1180430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IT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9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843755" y="3471419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Salary + Small Bonus based on Company Performance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$35 - $65k / yr.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019" y="188258"/>
            <a:ext cx="8195875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MANAGEMENT AND OPERATIONS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OFFICE MANAGER/ FINANCIAL CONTROLLER</a:t>
            </a:r>
            <a:endParaRPr lang="en-US" sz="3000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531" y="1775157"/>
            <a:ext cx="671101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Property Management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Property Coordination with Property Management Company</a:t>
            </a:r>
          </a:p>
          <a:p>
            <a:pPr marL="685800" lvl="4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Property Maintenance with Project Manager / Property Mgmt. Co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3755" y="1334841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886288" y="1332207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PROPERTY MANAGEMENT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755" y="2953154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886288" y="2950520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COMPENSATION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3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$1 MILLION "FREEDOM" REI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037" y="1208943"/>
            <a:ext cx="4382945" cy="3394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Generate Multiple Streams of Income 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Control Everything By Controlling the Funding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Departments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Acquisitions Department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Liquidations Department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chemeClr val="tx1"/>
                </a:solidFill>
              </a:rPr>
              <a:t>Operations Department</a:t>
            </a:r>
          </a:p>
          <a:p>
            <a:pPr lvl="1">
              <a:spcBef>
                <a:spcPts val="1200"/>
              </a:spcBef>
            </a:pPr>
            <a:r>
              <a:rPr lang="en-US" sz="1500" b="1" dirty="0">
                <a:solidFill>
                  <a:srgbClr val="4F81BD"/>
                </a:solidFill>
              </a:rPr>
              <a:t>Owner Responsibilities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25352" y="1033286"/>
            <a:ext cx="0" cy="33754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/>
          </p:nvPr>
        </p:nvGraphicFramePr>
        <p:xfrm>
          <a:off x="87923" y="1354014"/>
          <a:ext cx="3974123" cy="275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0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F7A27FC4-B8D6-4E05-B781-45BFA4ECC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571C1667-74E2-4E8D-8249-B4E761F0F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C7E3621A-60EB-45DA-B405-5D6087090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1C00099-F839-4B88-A75C-DBB4B9ADC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D7956DC-C5EA-4A51-B2A1-48A047E8A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B7483B8C-CABF-4BD6-805A-7FCDD0BB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2070" y="1105093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Business Owner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Entrepreneur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Vision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Systems Creation and Documentation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Training on Systems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Creating ”Swim Lanes” &amp; Job Descriptions 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Funding and Raising all Capital, Private </a:t>
            </a:r>
            <a:r>
              <a:rPr lang="en-US" b="1" u="sng" dirty="0" err="1">
                <a:solidFill>
                  <a:schemeClr val="tx1"/>
                </a:solidFill>
              </a:rPr>
              <a:t>Momey</a:t>
            </a:r>
            <a:r>
              <a:rPr lang="en-US" b="1" u="sng" dirty="0">
                <a:solidFill>
                  <a:schemeClr val="tx1"/>
                </a:solidFill>
              </a:rPr>
              <a:t> and Banking Relationships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020" y="188258"/>
            <a:ext cx="5512028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OWNER/ENTREPRENEUR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3000" kern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8BCA-FE89-42C3-B4C6-18C71FB3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170" y="696900"/>
            <a:ext cx="3122936" cy="20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7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and Scale WITHOUT the Headaches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Document</a:t>
            </a:r>
            <a:r>
              <a:rPr lang="en-US" b="1" dirty="0"/>
              <a:t> </a:t>
            </a:r>
            <a:r>
              <a:rPr lang="en-US" dirty="0"/>
              <a:t>your process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We use things like </a:t>
            </a:r>
            <a:r>
              <a:rPr lang="en-US" dirty="0">
                <a:hlinkClick r:id="rId2"/>
              </a:rPr>
              <a:t>www.mindjet.com</a:t>
            </a:r>
            <a:r>
              <a:rPr lang="en-US" dirty="0"/>
              <a:t>, google docs, basecamp, PowerPoint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Install your process into Freedomsoft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Delegate your process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Re-train on your process in Freedomsoft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Supervise it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Track &amp; Train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dirty="0"/>
              <a:t>The business of business is people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8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27581" y="1490225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571500" lvl="4" indent="-280988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Metrics (reporting) 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Meetings with Department Heads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Review of Each Department Weekly Metrics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Training Plans</a:t>
            </a:r>
          </a:p>
          <a:p>
            <a:pPr marL="862013" lvl="4">
              <a:lnSpc>
                <a:spcPct val="150000"/>
              </a:lnSpc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Financials</a:t>
            </a:r>
          </a:p>
          <a:p>
            <a:pPr marL="1090613" lvl="4">
              <a:lnSpc>
                <a:spcPct val="150000"/>
              </a:lnSpc>
              <a:spcBef>
                <a:spcPts val="300"/>
              </a:spcBef>
              <a:buFont typeface="Candara" panose="020E0502030303020204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90 -180 days future of the business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020" y="188258"/>
            <a:ext cx="5512028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OWNER/ENTREPRENEUR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3000" kern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755" y="1334841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886288" y="1332207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METRICS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1B5E4-6894-4927-8CE1-CD2731FD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63" y="1995510"/>
            <a:ext cx="3361237" cy="22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THE DECISION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2072" y="1038169"/>
            <a:ext cx="4485264" cy="369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2" indent="0">
              <a:spcBef>
                <a:spcPts val="120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4) If You Want To Be A Successful Wholesaler And Part Of Your Investment Strategy Is To Make Quick Cash Then You Must Do Motivated Seller Off Market Marketing </a:t>
            </a:r>
          </a:p>
          <a:p>
            <a:pPr marL="114300" lvl="2" indent="0">
              <a:spcBef>
                <a:spcPts val="120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5)  If I Do Not Have Enough Inventory</a:t>
            </a:r>
            <a:r>
              <a:rPr lang="is-IS" sz="1400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Then I Must Do Direct to Seller Marketing </a:t>
            </a:r>
          </a:p>
          <a:p>
            <a:pPr marL="114300" lvl="2" indent="0">
              <a:spcBef>
                <a:spcPts val="120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6)  If I Have To Do Seller Marketing</a:t>
            </a:r>
            <a:r>
              <a:rPr lang="is-IS" sz="1400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Then I Should Have A Real Estate License so that I can monetize retail listings and Short Sales, Lease Options </a:t>
            </a:r>
          </a:p>
          <a:p>
            <a:pPr marL="114300" lvl="2" indent="0">
              <a:spcBef>
                <a:spcPts val="120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7) If You Are Going To Do The Seller Marketing</a:t>
            </a:r>
            <a:r>
              <a:rPr lang="is-IS" sz="1400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Are You Going To Do The Marketing Yourself Or Are You Going To Hire Someone To Do It For You?? </a:t>
            </a:r>
          </a:p>
          <a:p>
            <a:pPr marL="862013" lvl="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Then You Need A Marketing Manager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8871" y="258731"/>
            <a:ext cx="3572043" cy="4458968"/>
            <a:chOff x="1438508" y="1994368"/>
            <a:chExt cx="3572043" cy="4458968"/>
          </a:xfrm>
        </p:grpSpPr>
        <p:sp>
          <p:nvSpPr>
            <p:cNvPr id="7" name="任意多边形 19"/>
            <p:cNvSpPr/>
            <p:nvPr/>
          </p:nvSpPr>
          <p:spPr>
            <a:xfrm>
              <a:off x="1438508" y="1994368"/>
              <a:ext cx="3572043" cy="4458968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7"/>
            <p:cNvSpPr>
              <a:spLocks noChangeAspect="1"/>
            </p:cNvSpPr>
            <p:nvPr/>
          </p:nvSpPr>
          <p:spPr>
            <a:xfrm>
              <a:off x="3291992" y="3456526"/>
              <a:ext cx="282734" cy="2858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28"/>
            <p:cNvSpPr>
              <a:spLocks noChangeAspect="1"/>
            </p:cNvSpPr>
            <p:nvPr/>
          </p:nvSpPr>
          <p:spPr>
            <a:xfrm>
              <a:off x="4404589" y="3375372"/>
              <a:ext cx="282734" cy="2858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29"/>
            <p:cNvSpPr>
              <a:spLocks noChangeAspect="1"/>
            </p:cNvSpPr>
            <p:nvPr/>
          </p:nvSpPr>
          <p:spPr>
            <a:xfrm>
              <a:off x="2917022" y="2807341"/>
              <a:ext cx="282734" cy="2858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0"/>
            <p:cNvSpPr>
              <a:spLocks noChangeAspect="1"/>
            </p:cNvSpPr>
            <p:nvPr/>
          </p:nvSpPr>
          <p:spPr>
            <a:xfrm>
              <a:off x="1934647" y="3253952"/>
              <a:ext cx="282734" cy="285860"/>
            </a:xfrm>
            <a:prstGeom prst="ellipse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1"/>
            <p:cNvSpPr>
              <a:spLocks noChangeAspect="1"/>
            </p:cNvSpPr>
            <p:nvPr/>
          </p:nvSpPr>
          <p:spPr>
            <a:xfrm>
              <a:off x="1755750" y="4126028"/>
              <a:ext cx="282734" cy="28586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32"/>
            <p:cNvSpPr>
              <a:spLocks noChangeAspect="1"/>
            </p:cNvSpPr>
            <p:nvPr/>
          </p:nvSpPr>
          <p:spPr>
            <a:xfrm>
              <a:off x="2485357" y="4743896"/>
              <a:ext cx="282734" cy="2858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33"/>
            <p:cNvSpPr>
              <a:spLocks noChangeAspect="1"/>
            </p:cNvSpPr>
            <p:nvPr/>
          </p:nvSpPr>
          <p:spPr>
            <a:xfrm>
              <a:off x="3427025" y="4411887"/>
              <a:ext cx="282734" cy="28586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4"/>
            <p:cNvSpPr>
              <a:spLocks noChangeAspect="1"/>
            </p:cNvSpPr>
            <p:nvPr/>
          </p:nvSpPr>
          <p:spPr>
            <a:xfrm>
              <a:off x="3856868" y="5212633"/>
              <a:ext cx="282734" cy="28586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7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886288" y="2820434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Private Money</a:t>
            </a:r>
          </a:p>
          <a:p>
            <a:pPr marL="862013" lvl="4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Recruiting and Networking for Private Money 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Transactional Funding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Hard Money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Gap Funding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Bank Financing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Lines of Credit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755" y="1110267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86288" y="1107633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BUSINESS OPPORTUNITIES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755" y="1523594"/>
            <a:ext cx="588665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Search out and network for future business opportunities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CHIEF NETWORKER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CHEIF HIRING DIRECTOR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755" y="2502842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86288" y="2546691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FUNDING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OWNER/ENTREPRENEUR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3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6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96982" y="1619411"/>
            <a:ext cx="5575509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Create and Implement and Train on Business Systems</a:t>
            </a:r>
          </a:p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Document and Structure Business Systems </a:t>
            </a:r>
          </a:p>
          <a:p>
            <a:pPr marL="0" lvl="2" indent="0">
              <a:spcBef>
                <a:spcPts val="300"/>
              </a:spcBef>
              <a:buFont typeface="Arial"/>
              <a:buNone/>
            </a:pPr>
            <a:endParaRPr lang="en-US" sz="1200" i="1" dirty="0">
              <a:solidFill>
                <a:schemeClr val="tx1"/>
              </a:solidFill>
              <a:latin typeface="Candar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020" y="188258"/>
            <a:ext cx="5512028" cy="684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Candara" panose="020E0502030303020204" pitchFamily="34" charset="0"/>
              </a:defRPr>
            </a:lvl1pPr>
          </a:lstStyle>
          <a:p>
            <a:pPr marL="0" lvl="2" algn="l" defTabSz="457200" rtl="0">
              <a:spcBef>
                <a:spcPct val="0"/>
              </a:spcBef>
            </a:pPr>
            <a:r>
              <a:rPr lang="en-US" sz="3000" kern="0" dirty="0">
                <a:solidFill>
                  <a:schemeClr val="tx1"/>
                </a:solidFill>
              </a:rPr>
              <a:t>OWNER/ENTREPRENEUR</a:t>
            </a:r>
            <a:br>
              <a:rPr lang="en-US" sz="3000" kern="0" dirty="0">
                <a:solidFill>
                  <a:schemeClr val="tx1"/>
                </a:solidFill>
              </a:rPr>
            </a:br>
            <a:r>
              <a:rPr lang="en-US" sz="2000" kern="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3000" kern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755" y="1110267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86288" y="1107633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OPERATIONS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3755" y="2549325"/>
            <a:ext cx="5341908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86288" y="2546691"/>
            <a:ext cx="3993390" cy="95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</a:rPr>
              <a:t>COMPENSATION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982" y="2933343"/>
            <a:ext cx="6303547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4" indent="-280988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Salary </a:t>
            </a:r>
          </a:p>
          <a:p>
            <a:pPr marL="800100" lvl="4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pay yourself a base salary just like any other employee</a:t>
            </a:r>
            <a:endParaRPr lang="en-US" sz="1600" dirty="0"/>
          </a:p>
          <a:p>
            <a:pPr marL="800100" lvl="4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 take out quarterly profits based on company performance</a:t>
            </a:r>
          </a:p>
          <a:p>
            <a:pPr marL="800100" lvl="4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 leave as much in the company as possible for cash flow and 	confidence </a:t>
            </a:r>
          </a:p>
        </p:txBody>
      </p:sp>
    </p:spTree>
    <p:extLst>
      <p:ext uri="{BB962C8B-B14F-4D97-AF65-F5344CB8AC3E}">
        <p14:creationId xmlns:p14="http://schemas.microsoft.com/office/powerpoint/2010/main" val="3267168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Team, SMART GOALS, Coaching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A.L. Williams – Just Do It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8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480" y="1200151"/>
            <a:ext cx="8516892" cy="2916713"/>
            <a:chOff x="219480" y="1200151"/>
            <a:chExt cx="8516892" cy="2916713"/>
          </a:xfrm>
        </p:grpSpPr>
        <p:sp>
          <p:nvSpPr>
            <p:cNvPr id="5" name="Oval 4"/>
            <p:cNvSpPr/>
            <p:nvPr/>
          </p:nvSpPr>
          <p:spPr>
            <a:xfrm>
              <a:off x="219480" y="1200151"/>
              <a:ext cx="3072823" cy="2916713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943016" y="1200151"/>
              <a:ext cx="3072823" cy="2916713"/>
            </a:xfrm>
            <a:prstGeom prst="ellipse">
              <a:avLst/>
            </a:prstGeom>
            <a:solidFill>
              <a:srgbClr val="4F81BD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663549" y="1200151"/>
              <a:ext cx="3072823" cy="2916713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6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PROPERTY ACQUISITION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7136" y="2091775"/>
            <a:ext cx="2244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ndara"/>
                <a:cs typeface="Candara"/>
              </a:rPr>
              <a:t>Goal = Get new Buying Opportunities and Properties into the company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0300" y="2387084"/>
            <a:ext cx="2114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Marketing Manager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4831" y="2037828"/>
            <a:ext cx="2891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ndara"/>
                <a:cs typeface="Candara"/>
              </a:rPr>
              <a:t>Acquisitions Manager</a:t>
            </a:r>
          </a:p>
          <a:p>
            <a:pPr algn="ctr"/>
            <a:r>
              <a:rPr lang="en-US" dirty="0">
                <a:latin typeface="Candara"/>
                <a:cs typeface="Candara"/>
              </a:rPr>
              <a:t>Could be the Same Person When you are “Boot Strapping It” </a:t>
            </a:r>
          </a:p>
        </p:txBody>
      </p:sp>
    </p:spTree>
    <p:extLst>
      <p:ext uri="{BB962C8B-B14F-4D97-AF65-F5344CB8AC3E}">
        <p14:creationId xmlns:p14="http://schemas.microsoft.com/office/powerpoint/2010/main" val="358411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2848" y="1492454"/>
            <a:ext cx="4895542" cy="51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Execute all Seller, Buyer and Private Lender Marketing Initiatives </a:t>
            </a:r>
          </a:p>
          <a:p>
            <a:pPr marL="742950" lvl="6" indent="-285750">
              <a:spcBef>
                <a:spcPts val="1200"/>
              </a:spcBef>
              <a:buFont typeface="Lucida Grande"/>
              <a:buChar char="–"/>
            </a:pPr>
            <a:r>
              <a:rPr lang="en-US" sz="1600" dirty="0">
                <a:latin typeface="Candara"/>
                <a:cs typeface="Candara"/>
              </a:rPr>
              <a:t>Drive Leads </a:t>
            </a:r>
          </a:p>
          <a:p>
            <a:pPr marL="285750" lvl="4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NOTE: Needs to Be a Licensed Real Estate Agent </a:t>
            </a:r>
          </a:p>
          <a:p>
            <a:pPr marL="285750" lvl="4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NOTE: Most of Job can be done from an office with a computer and a cell phone </a:t>
            </a:r>
          </a:p>
          <a:p>
            <a:pPr>
              <a:spcBef>
                <a:spcPts val="120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  <a:p>
            <a:pPr marL="682625" lvl="5" indent="-225425">
              <a:spcBef>
                <a:spcPts val="300"/>
              </a:spcBef>
            </a:pPr>
            <a:endParaRPr lang="en-US" sz="16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  <a:p>
            <a:pPr marL="742950" lvl="5" indent="-285750">
              <a:spcBef>
                <a:spcPts val="300"/>
              </a:spcBef>
            </a:pPr>
            <a:endParaRPr lang="en-US" sz="11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107" y="205979"/>
            <a:ext cx="8195875" cy="684981"/>
          </a:xfrm>
        </p:spPr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MANAGER: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JOB DESCRIPTION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57062-7B1B-4478-8692-4524FE52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246" y="1492454"/>
            <a:ext cx="3666307" cy="20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107" y="1037889"/>
            <a:ext cx="787184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MANAGER: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SELLER MARKETING (OFF MARKET PROPERTIES)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107" y="1035254"/>
            <a:ext cx="5928011" cy="3558713"/>
          </a:xfrm>
        </p:spPr>
        <p:txBody>
          <a:bodyPr>
            <a:noAutofit/>
          </a:bodyPr>
          <a:lstStyle/>
          <a:p>
            <a:pPr marL="0" lvl="2" indent="0">
              <a:spcBef>
                <a:spcPts val="300"/>
              </a:spcBef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EXECUTE SELLER MARKETING STRATEGIES</a:t>
            </a:r>
            <a:b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</a:br>
            <a:endParaRPr lang="en-US" sz="1400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Direct Mail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List Buying Resources</a:t>
            </a:r>
          </a:p>
          <a:p>
            <a:pPr marL="742950" lvl="5" indent="-168275">
              <a:spcBef>
                <a:spcPts val="300"/>
              </a:spcBef>
            </a:pPr>
            <a:r>
              <a:rPr lang="en-US" dirty="0" err="1">
                <a:latin typeface="Candara"/>
                <a:cs typeface="Candara"/>
              </a:rPr>
              <a:t>www.acceleratedinvestoroffice.com</a:t>
            </a:r>
            <a:endParaRPr lang="en-US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682625" lvl="5" indent="-225425">
              <a:spcBef>
                <a:spcPts val="300"/>
              </a:spcBef>
            </a:pP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  <a:hlinkClick r:id="rId3"/>
              </a:rPr>
              <a:t>www.listsource.com</a:t>
            </a:r>
            <a:endParaRPr lang="en-US" sz="14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682625" lvl="5" indent="-225425">
              <a:spcBef>
                <a:spcPts val="300"/>
              </a:spcBef>
            </a:pP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  <a:hlinkClick r:id="rId4"/>
              </a:rPr>
              <a:t>www.usleadlist.com</a:t>
            </a:r>
            <a:endParaRPr lang="en-US" sz="14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682625" lvl="5" indent="-225425">
              <a:spcBef>
                <a:spcPts val="300"/>
              </a:spcBef>
            </a:pP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  <a:hlinkClick r:id="rId5"/>
              </a:rPr>
              <a:t>www.listability.com</a:t>
            </a: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  <a:hlinkClick r:id="rId6"/>
              </a:rPr>
              <a:t>www.freedomsoft.com</a:t>
            </a: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  <a:hlinkClick r:id="rId7"/>
              </a:rPr>
              <a:t>www.flipthisrealestatelist.com</a:t>
            </a:r>
            <a:r>
              <a:rPr lang="en-US" sz="14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</a:p>
          <a:p>
            <a:pPr marL="682625" lvl="5" indent="-225425">
              <a:spcBef>
                <a:spcPts val="300"/>
              </a:spcBef>
            </a:pPr>
            <a:endParaRPr lang="en-US" sz="16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  <a:p>
            <a:pPr marL="742950" lvl="5" indent="-285750">
              <a:spcBef>
                <a:spcPts val="300"/>
              </a:spcBef>
            </a:pPr>
            <a:endParaRPr lang="en-US" sz="11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82705" y="1325840"/>
            <a:ext cx="431190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endParaRPr lang="en-US" sz="1600" dirty="0"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latin typeface="Candara"/>
                <a:cs typeface="Candara"/>
              </a:rPr>
              <a:t>Type of Lists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Out of Town Landlords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Probate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Past Due Property Taxes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Code Violations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 err="1">
                <a:latin typeface="Candara"/>
                <a:cs typeface="Candara"/>
              </a:rPr>
              <a:t>Vacants</a:t>
            </a:r>
            <a:endParaRPr lang="en-US" sz="1600" dirty="0"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Yellow Letter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www.yellowletters.com &amp;</a:t>
            </a:r>
            <a:r>
              <a:rPr lang="en-US" sz="16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Candara"/>
                <a:cs typeface="Candara"/>
                <a:hlinkClick r:id="rId8"/>
              </a:rPr>
              <a:t>www.yellowletterscomplete.com</a:t>
            </a:r>
            <a:endParaRPr lang="en-US" sz="16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Postcards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www.click2mail.com</a:t>
            </a:r>
          </a:p>
        </p:txBody>
      </p:sp>
    </p:spTree>
    <p:extLst>
      <p:ext uri="{BB962C8B-B14F-4D97-AF65-F5344CB8AC3E}">
        <p14:creationId xmlns:p14="http://schemas.microsoft.com/office/powerpoint/2010/main" val="157271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SELLER MARKETING (OFF MARKET PROPERTIES)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35356" y="1325840"/>
            <a:ext cx="45086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endParaRPr lang="en-US" sz="1600" dirty="0"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Drive Leads into the Sales Phone (Money Phone)</a:t>
            </a:r>
          </a:p>
          <a:p>
            <a:pPr marL="742950" lvl="5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Phone number should be a cell phone capture software (i.e. AI OFFICE)</a:t>
            </a:r>
          </a:p>
          <a:p>
            <a:pPr marL="742950" lvl="5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The purpose of the phone is to get an appointment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Drive Leads into a web form (Money Website)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107" y="1037889"/>
            <a:ext cx="787184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15107" y="1035254"/>
            <a:ext cx="5928011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Font typeface="Arial"/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EXECUTE SELLER MARKETING STRATEGIES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Door Hangers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Craigslist	</a:t>
            </a:r>
          </a:p>
          <a:p>
            <a:pPr marL="742950" lvl="5" indent="-168275">
              <a:spcBef>
                <a:spcPts val="300"/>
              </a:spcBef>
            </a:pPr>
            <a:r>
              <a:rPr lang="en-US" sz="1400" dirty="0">
                <a:latin typeface="Candara"/>
                <a:cs typeface="Candara"/>
              </a:rPr>
              <a:t>All the “For Rents” Rentals are all vacant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Bandit Signs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solidFill>
                  <a:srgbClr val="404040"/>
                </a:solidFill>
                <a:latin typeface="Candara"/>
                <a:cs typeface="Candara"/>
                <a:hlinkClick r:id="rId2"/>
              </a:rPr>
              <a:t>www.supercheapsigns.com</a:t>
            </a:r>
            <a:r>
              <a:rPr lang="en-US" sz="1600" dirty="0">
                <a:solidFill>
                  <a:srgbClr val="404040"/>
                </a:solidFill>
                <a:latin typeface="Candara"/>
                <a:cs typeface="Candara"/>
              </a:rPr>
              <a:t> 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TV/Radio</a:t>
            </a:r>
            <a:endParaRPr lang="en-US" dirty="0"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latin typeface="Candara"/>
                <a:cs typeface="Candara"/>
              </a:rPr>
              <a:t>Internet</a:t>
            </a:r>
          </a:p>
          <a:p>
            <a:pPr marL="682625" lvl="5" indent="-223838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Z Buyer</a:t>
            </a:r>
          </a:p>
          <a:p>
            <a:pPr marL="682625" lvl="5" indent="-223838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HomeBuyerNetwork.com</a:t>
            </a:r>
          </a:p>
          <a:p>
            <a:pPr marL="742950" lvl="5" indent="-285750">
              <a:spcBef>
                <a:spcPts val="300"/>
              </a:spcBef>
            </a:pPr>
            <a:endParaRPr lang="en-US" sz="11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</p:txBody>
      </p:sp>
      <p:pic>
        <p:nvPicPr>
          <p:cNvPr id="2050" name="Picture 2" descr="Image result for bandit signs we buy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01" y="3574778"/>
            <a:ext cx="1802134" cy="10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2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</a:rPr>
              <a:t>MARKETING MANAGER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4F81BD"/>
                </a:solidFill>
                <a:latin typeface="Candara"/>
                <a:cs typeface="Candara"/>
              </a:rPr>
              <a:t>BUYER MARKETING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351" y="1299003"/>
            <a:ext cx="5024120" cy="3558713"/>
          </a:xfrm>
        </p:spPr>
        <p:txBody>
          <a:bodyPr>
            <a:noAutofit/>
          </a:bodyPr>
          <a:lstStyle/>
          <a:p>
            <a:pPr marL="0" lvl="2" indent="0">
              <a:spcBef>
                <a:spcPts val="300"/>
              </a:spcBef>
              <a:buNone/>
            </a:pPr>
            <a:endParaRPr lang="en-US" sz="1600" i="1" dirty="0">
              <a:solidFill>
                <a:schemeClr val="tx1"/>
              </a:solidFill>
              <a:latin typeface="Candara"/>
              <a:cs typeface="Candara"/>
            </a:endParaRP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Online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PPC: Facebook and Google </a:t>
            </a:r>
            <a:br>
              <a:rPr lang="en-US" sz="1600" dirty="0">
                <a:latin typeface="Candara"/>
                <a:cs typeface="Candara"/>
              </a:rPr>
            </a:br>
            <a:r>
              <a:rPr lang="en-US" sz="1400" dirty="0">
                <a:latin typeface="Candara"/>
                <a:cs typeface="Candara"/>
              </a:rPr>
              <a:t>(highest quality leads come from Google PPC)  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Craigslist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Back page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Video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Social Media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Postlets.com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SellPoint.com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DF70-0D7E-274F-9F6F-98698103DA44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20191" y="1580640"/>
            <a:ext cx="4005135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Property Launches</a:t>
            </a:r>
          </a:p>
          <a:p>
            <a:pPr marL="682625" lvl="5" indent="-223838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Coordinate with Sales Manager / Listing Agent (or may be the Sales Manager/ Listing Agent)</a:t>
            </a:r>
          </a:p>
          <a:p>
            <a:pPr marL="285750" lvl="4" indent="-168275">
              <a:spcBef>
                <a:spcPts val="300"/>
              </a:spcBef>
              <a:buFont typeface="Arial"/>
              <a:buChar char="•"/>
            </a:pPr>
            <a:r>
              <a:rPr lang="en-US" sz="1600" dirty="0">
                <a:latin typeface="Candara"/>
                <a:cs typeface="Candara"/>
              </a:rPr>
              <a:t>TV/Radio</a:t>
            </a:r>
          </a:p>
          <a:p>
            <a:pPr marL="682625" lvl="5" indent="-225425">
              <a:spcBef>
                <a:spcPts val="300"/>
              </a:spcBef>
            </a:pPr>
            <a:r>
              <a:rPr lang="en-US" sz="1600" dirty="0">
                <a:latin typeface="Candara"/>
                <a:cs typeface="Candara"/>
              </a:rPr>
              <a:t>Real Estate Showcase every Sunday morning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107" y="1037889"/>
            <a:ext cx="7871845" cy="287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715107" y="1035254"/>
            <a:ext cx="5928011" cy="355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04040"/>
                </a:solidFill>
                <a:latin typeface="Candara" panose="020E0502030303020204" pitchFamily="34" charset="0"/>
                <a:ea typeface="+mn-ea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300"/>
              </a:spcBef>
              <a:buFont typeface="Arial"/>
              <a:buNone/>
            </a:pPr>
            <a:r>
              <a:rPr lang="en-US" sz="1600" i="1" dirty="0">
                <a:solidFill>
                  <a:schemeClr val="tx1"/>
                </a:solidFill>
                <a:latin typeface="Candara"/>
                <a:cs typeface="Candara"/>
              </a:rPr>
              <a:t>EXECUTE BUYER MARKETING STRATEGIES</a:t>
            </a:r>
          </a:p>
          <a:p>
            <a:pPr marL="742950" lvl="5" indent="-285750">
              <a:spcBef>
                <a:spcPts val="300"/>
              </a:spcBef>
            </a:pPr>
            <a:endParaRPr lang="en-US" sz="1100" dirty="0">
              <a:solidFill>
                <a:srgbClr val="404040"/>
              </a:solidFill>
              <a:latin typeface="Candara"/>
              <a:cs typeface="Candara"/>
            </a:endParaRPr>
          </a:p>
          <a:p>
            <a:pPr marL="285750" lvl="4" indent="-285750">
              <a:spcBef>
                <a:spcPts val="300"/>
              </a:spcBef>
              <a:buFont typeface="Arial"/>
              <a:buChar char="•"/>
            </a:pPr>
            <a:endParaRPr lang="en-US" sz="11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0436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2123</Words>
  <Application>Microsoft Macintosh PowerPoint</Application>
  <PresentationFormat>On-screen Show (16:9)</PresentationFormat>
  <Paragraphs>437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宋体</vt:lpstr>
      <vt:lpstr>Arial</vt:lpstr>
      <vt:lpstr>Arial Black</vt:lpstr>
      <vt:lpstr>Calibri</vt:lpstr>
      <vt:lpstr>Candara</vt:lpstr>
      <vt:lpstr>Lucida Grande</vt:lpstr>
      <vt:lpstr>Office Theme</vt:lpstr>
      <vt:lpstr>PowerPoint Presentation</vt:lpstr>
      <vt:lpstr>7 Figure Business Blueprint</vt:lpstr>
      <vt:lpstr>THE DECISION TREE</vt:lpstr>
      <vt:lpstr>THE DECISION TREE</vt:lpstr>
      <vt:lpstr>PROPERTY ACQUISITION </vt:lpstr>
      <vt:lpstr>MARKETING MANAGER:  JOB DESCRIPTION</vt:lpstr>
      <vt:lpstr>MARKETING MANAGER:  SELLER MARKETING (OFF MARKET PROPERTIES) </vt:lpstr>
      <vt:lpstr>MARKETING MANAGER  SELLER MARKETING (OFF MARKET PROPERTIES) </vt:lpstr>
      <vt:lpstr>MARKETING MANAGER  BUYER MARKETING</vt:lpstr>
      <vt:lpstr>MARKETING MANAGER  BUYER MARKETING</vt:lpstr>
      <vt:lpstr>MARKETING MANAGER  PRIVATE LENDER MARKETING</vt:lpstr>
      <vt:lpstr>MARKETING MANAGER  MARKETING MANAGER COMPENSATION</vt:lpstr>
      <vt:lpstr>PROPERTY ACQUISITION </vt:lpstr>
      <vt:lpstr>ACQUISITIONS MANAGER  JOB DESCRIPTION</vt:lpstr>
      <vt:lpstr>ACQUISITIONS MANAGER JOB DESCRIPTION</vt:lpstr>
      <vt:lpstr>ACQUISITIONS MANAGER JOB DESCRIPTION</vt:lpstr>
      <vt:lpstr>ACQUISITIONS MANAGER  JOB DESCRIPTION</vt:lpstr>
      <vt:lpstr>ACQUISITIONS MANAGER  JOB DESCRIPTION</vt:lpstr>
      <vt:lpstr>ACQUISITIONS MANAGER  JOB DESCRIPTION</vt:lpstr>
      <vt:lpstr>ACQUISITIONS MANAGER JOB DESCRIPTION</vt:lpstr>
      <vt:lpstr>$1 MILLION "FREEDOM" REI BUSINESS MODEL</vt:lpstr>
      <vt:lpstr>PROPERTY DISPOSITION &amp; LIQUIDATION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$1 MILLION "FREEDOM" REI BUSINESS MODEL</vt:lpstr>
      <vt:lpstr>MANAGEMENT AND OPERATIONS OFFICE MANAGER/ FINANCIAL CONTROLLER</vt:lpstr>
      <vt:lpstr>PowerPoint Presentation</vt:lpstr>
      <vt:lpstr>PowerPoint Presentation</vt:lpstr>
      <vt:lpstr>PowerPoint Presentation</vt:lpstr>
      <vt:lpstr>$1 MILLION "FREEDOM" REI BUSINESS MODEL</vt:lpstr>
      <vt:lpstr>PowerPoint Presentation</vt:lpstr>
      <vt:lpstr>Growth and Scale WITHOUT the Headaches</vt:lpstr>
      <vt:lpstr>PowerPoint Presentation</vt:lpstr>
      <vt:lpstr>OWNER/ENTREPRENEUR JOB DESCRIPTION</vt:lpstr>
      <vt:lpstr>PowerPoint Presentation</vt:lpstr>
      <vt:lpstr>Dream Team, SMART GOALS, Coaching </vt:lpstr>
    </vt:vector>
  </TitlesOfParts>
  <Company>Mercury Radio Arts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Lafferty</dc:creator>
  <cp:lastModifiedBy>Josh Cantwell</cp:lastModifiedBy>
  <cp:revision>260</cp:revision>
  <dcterms:created xsi:type="dcterms:W3CDTF">2014-05-30T12:44:34Z</dcterms:created>
  <dcterms:modified xsi:type="dcterms:W3CDTF">2020-09-21T20:00:31Z</dcterms:modified>
</cp:coreProperties>
</file>