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318" r:id="rId3"/>
    <p:sldId id="258" r:id="rId4"/>
    <p:sldId id="260" r:id="rId5"/>
    <p:sldId id="307" r:id="rId6"/>
    <p:sldId id="328" r:id="rId7"/>
    <p:sldId id="317" r:id="rId8"/>
    <p:sldId id="262" r:id="rId9"/>
    <p:sldId id="326" r:id="rId10"/>
    <p:sldId id="263" r:id="rId11"/>
    <p:sldId id="327" r:id="rId12"/>
    <p:sldId id="30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4" r:id="rId34"/>
    <p:sldId id="314" r:id="rId35"/>
    <p:sldId id="305" r:id="rId36"/>
    <p:sldId id="306" r:id="rId37"/>
    <p:sldId id="316" r:id="rId38"/>
    <p:sldId id="319" r:id="rId39"/>
    <p:sldId id="320" r:id="rId40"/>
    <p:sldId id="321" r:id="rId41"/>
    <p:sldId id="322" r:id="rId42"/>
    <p:sldId id="323" r:id="rId43"/>
    <p:sldId id="324" r:id="rId44"/>
    <p:sldId id="32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Microsoft Office User" initials="Office [13]" lastIdx="1" clrIdx="2"/>
  <p:cmAuthor id="15" name="Microsoft Office User" initials="Office [14]" lastIdx="1" clrIdx="3"/>
  <p:cmAuthor id="18" name="Microsoft Office User" initials="Office [15] [2]" lastIdx="1" clrIdx="0"/>
  <p:cmAuthor id="19" name="Microsoft Office User" initials="Office [16]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898885"/>
    <a:srgbClr val="9AD595"/>
    <a:srgbClr val="83E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5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2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666B8-20FC-48A7-B528-C7F43E05B46F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0AA26-3CE1-492D-BD9B-4A6A8ED99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Also reference Freedom Funding Presentation – slide 41 REIClub preso has Wyoming, Forest Hill, East Craig Street, Buena Vista, Oaklawn (ask Ken for update on last 12 we have closed)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8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Also reference Freedom Funding Presentation – slide 41 REIClub preso has Wyoming, Forest Hill, East Craig Street, Buena Vista, Oaklawn (ask Ken for update on last 12 we have closed)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3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Also reference Freedom Funding Presentation – slide 41 REIClub preso has Wyoming, Forest Hill, East Craig Street, Buena Vista, Oaklawn (ask Ken for update on last 12 we have closed)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1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055-ABA6-461D-B790-A3C9770B51E3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367516-1FEF-4F07-AFE7-08ACFEB01C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99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055-ABA6-461D-B790-A3C9770B51E3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055-ABA6-461D-B790-A3C9770B51E3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7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055-ABA6-461D-B790-A3C9770B51E3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3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055-ABA6-461D-B790-A3C9770B51E3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9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3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22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F055-ABA6-461D-B790-A3C9770B51E3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367516-1FEF-4F07-AFE7-08ACFEB01C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DD3433-820E-4AD6-B522-75AF5F630DD8}"/>
              </a:ext>
            </a:extLst>
          </p:cNvPr>
          <p:cNvSpPr txBox="1"/>
          <p:nvPr userDrawn="1"/>
        </p:nvSpPr>
        <p:spPr>
          <a:xfrm>
            <a:off x="11011844" y="6326648"/>
            <a:ext cx="118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Bodoni MT Condensed" panose="02070606080606020203" pitchFamily="18" charset="0"/>
              </a:rPr>
              <a:t>JOSH CANTWELL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4B6645-7BE6-40C5-9457-B2B07CB6E1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" y="6154877"/>
            <a:ext cx="1199835" cy="6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7997" y="0"/>
            <a:ext cx="533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JOSH CANTWELL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7997" y="640339"/>
            <a:ext cx="5334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>
              <a:latin typeface="Candara" panose="020E0502030303020204" pitchFamily="34" charset="0"/>
            </a:endParaRPr>
          </a:p>
          <a:p>
            <a:pPr algn="ctr"/>
            <a:r>
              <a:rPr lang="en-US" sz="4800" dirty="0">
                <a:latin typeface="Candara" panose="020E0502030303020204" pitchFamily="34" charset="0"/>
              </a:rPr>
              <a:t>Become A Money Magnet In </a:t>
            </a:r>
          </a:p>
          <a:p>
            <a:pPr algn="ctr"/>
            <a:r>
              <a:rPr lang="en-US" sz="4800" dirty="0">
                <a:latin typeface="Candara" panose="020E0502030303020204" pitchFamily="34" charset="0"/>
              </a:rPr>
              <a:t>12 Easy Steps</a:t>
            </a:r>
          </a:p>
          <a:p>
            <a:pPr algn="ctr"/>
            <a:endParaRPr lang="en-US" sz="1200" i="1" dirty="0"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86139"/>
            <a:ext cx="6858000" cy="38594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931089" y="4110211"/>
            <a:ext cx="31878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14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27" y="1205906"/>
            <a:ext cx="11471564" cy="57731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 3: Tell Everyone What You Do In A Cool Way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465" y="2053965"/>
            <a:ext cx="8217867" cy="383778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dirty="0">
                <a:solidFill>
                  <a:srgbClr val="B71E42"/>
                </a:solidFill>
              </a:rPr>
              <a:t>PRIVATE MONEY PARTNER ELEVATOR SPEECH</a:t>
            </a:r>
          </a:p>
          <a:p>
            <a:pPr marL="838173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endParaRPr lang="en-US" dirty="0"/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“Hey Josh what do you do?”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</a:pPr>
            <a:endParaRPr lang="en-US" sz="2000" dirty="0">
              <a:solidFill>
                <a:schemeClr val="tx1"/>
              </a:solidFill>
            </a:endParaRP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My favorite responses:</a:t>
            </a:r>
          </a:p>
          <a:p>
            <a:pPr marL="1733508" lvl="2" indent="-285750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000" i="1" dirty="0">
                <a:solidFill>
                  <a:schemeClr val="tx1"/>
                </a:solidFill>
              </a:rPr>
              <a:t>“Well, I raise capital for real estate!”</a:t>
            </a:r>
          </a:p>
          <a:p>
            <a:pPr marL="1733508" lvl="2" indent="-285750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000" i="1" dirty="0">
                <a:solidFill>
                  <a:schemeClr val="tx1"/>
                </a:solidFill>
              </a:rPr>
              <a:t>“I raise money for real estate deals from private investors. We buy foreclosures and distressed properties and pay our investors a fixed double digit rate of return.” </a:t>
            </a:r>
          </a:p>
          <a:p>
            <a:pPr marL="1676358" lvl="2">
              <a:spcBef>
                <a:spcPts val="400"/>
              </a:spcBef>
              <a:buSzPct val="100000"/>
              <a:buFont typeface="Candara" panose="020E0502030303020204" pitchFamily="34" charset="0"/>
              <a:buChar char="–"/>
            </a:pPr>
            <a:endParaRPr lang="en-US" i="1" dirty="0">
              <a:solidFill>
                <a:schemeClr val="tx1"/>
              </a:solidFill>
            </a:endParaRPr>
          </a:p>
          <a:p>
            <a:pPr lvl="5"/>
            <a:endParaRPr lang="en-US" sz="1800" dirty="0">
              <a:latin typeface="Candara" panose="020E0502030303020204" pitchFamily="34" charset="0"/>
            </a:endParaRPr>
          </a:p>
          <a:p>
            <a:pPr marL="1911303" lvl="3">
              <a:spcBef>
                <a:spcPts val="400"/>
              </a:spcBef>
              <a:buSzPct val="100000"/>
            </a:pP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8217867" y="1836625"/>
            <a:ext cx="3382092" cy="3950675"/>
            <a:chOff x="6189776" y="1526933"/>
            <a:chExt cx="2536569" cy="296300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89776" y="1526933"/>
              <a:ext cx="0" cy="296300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651360" y="1765379"/>
              <a:ext cx="2074985" cy="192551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91" y="2525887"/>
            <a:ext cx="1824688" cy="18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195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2C61-A1F7-4330-AEFD-35ADDF55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everyone on social media what you’re working 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0F5E7-4401-49F4-BC25-B807E5D6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0" y="1973592"/>
            <a:ext cx="2786976" cy="3844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098C5-4925-48B7-9A89-63587D57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82" y="2178120"/>
            <a:ext cx="2893417" cy="3867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FBC445-EA78-4740-97CE-3334CE140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99" y="1973592"/>
            <a:ext cx="3168659" cy="3966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34D37F-497D-4DAF-BA7A-FA4F29DBA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71" y="2046699"/>
            <a:ext cx="2765090" cy="39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588259"/>
            <a:ext cx="8217867" cy="303938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dirty="0">
                <a:solidFill>
                  <a:srgbClr val="B71E42"/>
                </a:solidFill>
              </a:rPr>
              <a:t>PRIVATE MONEY PARTNER ELEVATOR SPEECH</a:t>
            </a:r>
            <a:br>
              <a:rPr lang="en-US" dirty="0">
                <a:solidFill>
                  <a:srgbClr val="B71E42"/>
                </a:solidFill>
              </a:rPr>
            </a:br>
            <a:endParaRPr lang="en-US" dirty="0">
              <a:solidFill>
                <a:srgbClr val="B71E42"/>
              </a:solidFill>
            </a:endParaRP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r>
              <a:rPr lang="en-US" sz="2000" i="1" dirty="0">
                <a:solidFill>
                  <a:schemeClr val="tx1"/>
                </a:solidFill>
              </a:rPr>
              <a:t>“I own a bunch of real estate businesses and I raise capital to fund projects. I work with investors and pay them a double digit rate of return.”</a:t>
            </a: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endParaRPr lang="en-US" sz="2000" i="1" dirty="0">
              <a:solidFill>
                <a:schemeClr val="tx1"/>
              </a:solidFill>
            </a:endParaRP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r>
              <a:rPr lang="en-US" sz="2000" i="1" dirty="0">
                <a:solidFill>
                  <a:schemeClr val="tx1"/>
                </a:solidFill>
              </a:rPr>
              <a:t>“Because it’s super sexy!”</a:t>
            </a: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endParaRPr lang="en-US" sz="2000" i="1" dirty="0">
              <a:solidFill>
                <a:schemeClr val="tx1"/>
              </a:solidFill>
            </a:endParaRP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r>
              <a:rPr lang="en-US" sz="2000" i="1" dirty="0">
                <a:solidFill>
                  <a:schemeClr val="tx1"/>
                </a:solidFill>
              </a:rPr>
              <a:t>“Oh, that's great, I've always wanted to buy a rental!”</a:t>
            </a: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endParaRPr lang="en-US" sz="2000" i="1" dirty="0">
              <a:solidFill>
                <a:schemeClr val="tx1"/>
              </a:solidFill>
            </a:endParaRP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r>
              <a:rPr lang="en-US" sz="2000" i="1" dirty="0">
                <a:solidFill>
                  <a:schemeClr val="tx1"/>
                </a:solidFill>
              </a:rPr>
              <a:t>“Oh, kind of like HGTV?”</a:t>
            </a: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endParaRPr lang="en-US" sz="2000" i="1" dirty="0">
              <a:solidFill>
                <a:schemeClr val="tx1"/>
              </a:solidFill>
            </a:endParaRPr>
          </a:p>
          <a:p>
            <a:pPr marL="1733508" lvl="2" indent="-285750">
              <a:spcBef>
                <a:spcPts val="0"/>
              </a:spcBef>
              <a:buClr>
                <a:srgbClr val="B71E42"/>
              </a:buClr>
              <a:buSzPct val="100000"/>
            </a:pPr>
            <a:r>
              <a:rPr lang="en-US" sz="2000" i="1" dirty="0">
                <a:solidFill>
                  <a:schemeClr val="tx1"/>
                </a:solidFill>
              </a:rPr>
              <a:t>“Sounds interesting tell me more…”</a:t>
            </a:r>
          </a:p>
          <a:p>
            <a:pPr marL="1676358" lvl="2">
              <a:spcBef>
                <a:spcPts val="400"/>
              </a:spcBef>
              <a:buSzPct val="100000"/>
              <a:buFont typeface="Candara" panose="020E0502030303020204" pitchFamily="34" charset="0"/>
              <a:buChar char="–"/>
            </a:pPr>
            <a:endParaRPr lang="en-US" i="1" dirty="0"/>
          </a:p>
          <a:p>
            <a:pPr lvl="5"/>
            <a:endParaRPr lang="en-US" sz="1800" dirty="0">
              <a:latin typeface="Candara" panose="020E0502030303020204" pitchFamily="34" charset="0"/>
            </a:endParaRPr>
          </a:p>
          <a:p>
            <a:pPr marL="1911303" lvl="3">
              <a:spcBef>
                <a:spcPts val="400"/>
              </a:spcBef>
              <a:buSzPct val="100000"/>
            </a:pP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8217867" y="1836625"/>
            <a:ext cx="3382092" cy="3950675"/>
            <a:chOff x="6189776" y="1526933"/>
            <a:chExt cx="2536569" cy="296300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89776" y="1526933"/>
              <a:ext cx="0" cy="296300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651360" y="1765379"/>
              <a:ext cx="2074985" cy="192551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91" y="2525887"/>
            <a:ext cx="1824688" cy="18246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2385" y="1185008"/>
            <a:ext cx="1147156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Step 3:  Tell Everyone What You Do In A Cool Way</a:t>
            </a:r>
          </a:p>
        </p:txBody>
      </p:sp>
    </p:spTree>
    <p:extLst>
      <p:ext uri="{BB962C8B-B14F-4D97-AF65-F5344CB8AC3E}">
        <p14:creationId xmlns:p14="http://schemas.microsoft.com/office/powerpoint/2010/main" val="229347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963" y="1836625"/>
            <a:ext cx="7878502" cy="42569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1981" lvl="2" indent="0">
              <a:spcBef>
                <a:spcPts val="40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</a:rPr>
              <a:t>Question: </a:t>
            </a:r>
            <a:r>
              <a:rPr lang="en-US" dirty="0">
                <a:solidFill>
                  <a:schemeClr val="tx1"/>
                </a:solidFill>
              </a:rPr>
              <a:t>“Well how does that work?”</a:t>
            </a:r>
          </a:p>
          <a:p>
            <a:pPr marL="761981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b="1" i="1" dirty="0">
                <a:solidFill>
                  <a:schemeClr val="accent1"/>
                </a:solidFill>
              </a:rPr>
              <a:t>Answer: </a:t>
            </a:r>
            <a:r>
              <a:rPr lang="en-US" i="1" dirty="0">
                <a:solidFill>
                  <a:schemeClr val="accent1"/>
                </a:solidFill>
              </a:rPr>
              <a:t>“</a:t>
            </a:r>
            <a:r>
              <a:rPr lang="en-US" b="1" i="1" dirty="0">
                <a:solidFill>
                  <a:schemeClr val="accent1"/>
                </a:solidFill>
              </a:rPr>
              <a:t>It works great </a:t>
            </a:r>
            <a:r>
              <a:rPr lang="en-US" i="1" dirty="0">
                <a:solidFill>
                  <a:schemeClr val="tx1"/>
                </a:solidFill>
              </a:rPr>
              <a:t>for everyone: My investors earn a fixed double digit rate of return and I can move faster and close quicker because we can pay cash. I'm able to find and buy the best deals before anyone else</a:t>
            </a:r>
            <a:r>
              <a:rPr lang="en-US" i="1" dirty="0">
                <a:solidFill>
                  <a:schemeClr val="accent1"/>
                </a:solidFill>
              </a:rPr>
              <a:t>.”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	*</a:t>
            </a:r>
            <a:r>
              <a:rPr lang="en-US" b="1" dirty="0">
                <a:solidFill>
                  <a:schemeClr val="accent1"/>
                </a:solidFill>
              </a:rPr>
              <a:t>I find telling a specific rate of return lands more powerfully, such as 	11 – 15% annualized returns.</a:t>
            </a:r>
          </a:p>
          <a:p>
            <a:pPr marL="1047731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761981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b="1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i="1" dirty="0">
                <a:solidFill>
                  <a:schemeClr val="tx1"/>
                </a:solidFill>
              </a:rPr>
              <a:t>Tell me more…”</a:t>
            </a:r>
          </a:p>
          <a:p>
            <a:pPr marL="761981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b="1" i="1" dirty="0">
                <a:solidFill>
                  <a:schemeClr val="accent1"/>
                </a:solidFill>
              </a:rPr>
              <a:t>Answer:</a:t>
            </a:r>
            <a:r>
              <a:rPr lang="en-US" i="1" dirty="0">
                <a:solidFill>
                  <a:schemeClr val="accent1"/>
                </a:solidFill>
              </a:rPr>
              <a:t> “The SEC requires that we create a prior substantial relationship before I can make you a formal offer and you invest with me. So let’s get together and I can bend your ear about what I do.”</a:t>
            </a:r>
            <a:br>
              <a:rPr lang="en-US" i="1" dirty="0">
                <a:solidFill>
                  <a:schemeClr val="accent1"/>
                </a:solidFill>
              </a:rPr>
            </a:br>
            <a:br>
              <a:rPr lang="en-US" i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Question: </a:t>
            </a:r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i="1" dirty="0">
                <a:solidFill>
                  <a:schemeClr val="tx1"/>
                </a:solidFill>
              </a:rPr>
              <a:t>Tell me now - how does it work?”</a:t>
            </a:r>
            <a:br>
              <a:rPr lang="en-US" sz="1800" i="1" dirty="0">
                <a:solidFill>
                  <a:schemeClr val="tx1"/>
                </a:solidFill>
              </a:rPr>
            </a:br>
            <a:r>
              <a:rPr lang="en-US" sz="1800" b="1" i="1" dirty="0">
                <a:solidFill>
                  <a:schemeClr val="accent1"/>
                </a:solidFill>
              </a:rPr>
              <a:t>Answer: </a:t>
            </a:r>
            <a:r>
              <a:rPr lang="en-US" sz="1800" i="1" dirty="0">
                <a:solidFill>
                  <a:schemeClr val="accent1"/>
                </a:solidFill>
              </a:rPr>
              <a:t>"Well it works great. When’s a good time to get together so I can explain?" </a:t>
            </a:r>
            <a:endParaRPr lang="en-US" sz="1800" dirty="0">
              <a:solidFill>
                <a:schemeClr val="accent1"/>
              </a:solidFill>
            </a:endParaRPr>
          </a:p>
          <a:p>
            <a:pPr lvl="5"/>
            <a:endParaRPr lang="en-US" sz="2800" dirty="0"/>
          </a:p>
          <a:p>
            <a:pPr lvl="6"/>
            <a:endParaRPr lang="en-US" sz="2800" dirty="0"/>
          </a:p>
          <a:p>
            <a:pPr marL="1301718" lvl="2">
              <a:spcBef>
                <a:spcPts val="400"/>
              </a:spcBef>
              <a:buSzPct val="100000"/>
            </a:pP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17867" y="1836625"/>
            <a:ext cx="0" cy="395067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6652" y="1199361"/>
            <a:ext cx="11471564" cy="637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 3:Tell Everyone What You Do In A Cool 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551ED-72A5-4D9D-B253-D18C93C94AD6}"/>
              </a:ext>
            </a:extLst>
          </p:cNvPr>
          <p:cNvSpPr txBox="1"/>
          <p:nvPr/>
        </p:nvSpPr>
        <p:spPr>
          <a:xfrm>
            <a:off x="8288568" y="4222550"/>
            <a:ext cx="372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Purchase Price: </a:t>
            </a:r>
            <a:r>
              <a:rPr lang="en-US" sz="1600" dirty="0"/>
              <a:t>			$96,00</a:t>
            </a:r>
          </a:p>
          <a:p>
            <a:r>
              <a:rPr lang="en-US" sz="1600" b="1" dirty="0"/>
              <a:t>Private Money: </a:t>
            </a:r>
            <a:r>
              <a:rPr lang="en-US" sz="1600" dirty="0"/>
              <a:t>			$140,000</a:t>
            </a:r>
          </a:p>
          <a:p>
            <a:r>
              <a:rPr lang="en-US" sz="1600" b="1" dirty="0"/>
              <a:t>Sold For: </a:t>
            </a:r>
            <a:r>
              <a:rPr lang="en-US" sz="1600" dirty="0"/>
              <a:t>					$192,500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Profit to Private Investor: 	$10,000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Total Net Profit: 			$28,000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27FBE-2251-49E4-851E-AE919C5360C7}"/>
              </a:ext>
            </a:extLst>
          </p:cNvPr>
          <p:cNvSpPr txBox="1"/>
          <p:nvPr/>
        </p:nvSpPr>
        <p:spPr>
          <a:xfrm>
            <a:off x="8147166" y="3642685"/>
            <a:ext cx="3867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16994 Briarwood,  Columbia Station, OH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A0D4F-1A86-411D-A934-E5455A441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49" y="2142629"/>
            <a:ext cx="1999330" cy="1321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11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5" y="829232"/>
            <a:ext cx="11211696" cy="104923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4:  Create Your Money Magnet Pitch Book &amp; Marketing Collateral  “Rip Off &amp; Duplicate”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484319"/>
            <a:ext cx="10808551" cy="45411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3 Ring Binder </a:t>
            </a:r>
          </a:p>
          <a:p>
            <a:pPr lvl="1"/>
            <a:r>
              <a:rPr lang="en-US" sz="2400" dirty="0">
                <a:latin typeface="Candara" panose="020E0502030303020204" pitchFamily="34" charset="0"/>
              </a:rPr>
              <a:t>Inside </a:t>
            </a:r>
            <a:r>
              <a:rPr lang="en-US" sz="24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Right</a:t>
            </a:r>
            <a:r>
              <a:rPr lang="en-US" sz="2400" dirty="0">
                <a:latin typeface="Candara" panose="020E0502030303020204" pitchFamily="34" charset="0"/>
              </a:rPr>
              <a:t> Pocket</a:t>
            </a:r>
          </a:p>
          <a:p>
            <a:pPr lvl="2"/>
            <a:r>
              <a:rPr lang="en-US" sz="2000" dirty="0">
                <a:latin typeface="Candara" panose="020E0502030303020204" pitchFamily="34" charset="0"/>
              </a:rPr>
              <a:t>Company Leadership Document</a:t>
            </a:r>
          </a:p>
          <a:p>
            <a:pPr lvl="2"/>
            <a:r>
              <a:rPr lang="en-US" sz="2000" dirty="0">
                <a:latin typeface="Candara" panose="020E0502030303020204" pitchFamily="34" charset="0"/>
              </a:rPr>
              <a:t>Evaluation Document </a:t>
            </a:r>
          </a:p>
          <a:p>
            <a:pPr lvl="2"/>
            <a:r>
              <a:rPr lang="en-US" sz="2000" dirty="0">
                <a:latin typeface="Candara" panose="020E0502030303020204" pitchFamily="34" charset="0"/>
              </a:rPr>
              <a:t>Improving Communities Document </a:t>
            </a:r>
          </a:p>
          <a:p>
            <a:pPr lvl="2"/>
            <a:r>
              <a:rPr lang="en-US" sz="2000" dirty="0">
                <a:latin typeface="Candara" panose="020E0502030303020204" pitchFamily="34" charset="0"/>
              </a:rPr>
              <a:t>Investment Highlights Document (one pager with Offer) </a:t>
            </a:r>
          </a:p>
          <a:p>
            <a:pPr lvl="3"/>
            <a:r>
              <a:rPr lang="en-US" sz="2000" dirty="0">
                <a:latin typeface="Candara" panose="020E0502030303020204" pitchFamily="34" charset="0"/>
              </a:rPr>
              <a:t>(Do Not Give “Investment Highlights Doc” To Funding Partner Unless You Have A P.E.R. B/C Its Contains The Offer And Specific Interest Rates</a:t>
            </a:r>
            <a:r>
              <a:rPr lang="en-US" sz="1800" dirty="0">
                <a:latin typeface="Candara" panose="020E0502030303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083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2245" y="879776"/>
            <a:ext cx="10927833" cy="91330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4:  Create Your Money Magnet Pitch Book &amp; Marketing Collateral “Rip Off &amp; Duplicate”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45" y="1336430"/>
            <a:ext cx="6048622" cy="4841631"/>
          </a:xfrm>
        </p:spPr>
        <p:txBody>
          <a:bodyPr anchor="ctr">
            <a:noAutofit/>
          </a:bodyPr>
          <a:lstStyle/>
          <a:p>
            <a:pPr indent="-304792">
              <a:spcBef>
                <a:spcPts val="1600"/>
              </a:spcBef>
            </a:pPr>
            <a:r>
              <a:rPr lang="en-US" sz="2800" dirty="0">
                <a:latin typeface="Candara" panose="020E0502030303020204" pitchFamily="34" charset="0"/>
              </a:rPr>
              <a:t>Josh’s Pitch book example</a:t>
            </a:r>
          </a:p>
          <a:p>
            <a:pPr indent="-304792">
              <a:spcBef>
                <a:spcPts val="1600"/>
              </a:spcBef>
            </a:pPr>
            <a:r>
              <a:rPr lang="en-US" sz="2800" dirty="0">
                <a:latin typeface="Candara" panose="020E0502030303020204" pitchFamily="34" charset="0"/>
              </a:rPr>
              <a:t>3 Ring Binder </a:t>
            </a:r>
          </a:p>
          <a:p>
            <a:pPr indent="-304792">
              <a:spcBef>
                <a:spcPts val="1600"/>
              </a:spcBef>
            </a:pPr>
            <a:r>
              <a:rPr lang="en-US" sz="2800" dirty="0">
                <a:latin typeface="Candara" panose="020E0502030303020204" pitchFamily="34" charset="0"/>
              </a:rPr>
              <a:t>Outside Cover = “IRA: Secure Your   Future” Flyer</a:t>
            </a:r>
          </a:p>
          <a:p>
            <a:pPr marL="1219170" lvl="3">
              <a:spcBef>
                <a:spcPts val="16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45" y="1968843"/>
            <a:ext cx="4755133" cy="3818457"/>
          </a:xfrm>
          <a:prstGeom prst="rect">
            <a:avLst/>
          </a:prstGeom>
          <a:ln w="9525">
            <a:solidFill>
              <a:srgbClr val="B71E42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6820867" y="1836625"/>
            <a:ext cx="0" cy="395067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5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141" y="828312"/>
            <a:ext cx="10927833" cy="91330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4:  Create Your Money Magnet Pitch Book &amp; Marketing Collateral “Rip Off &amp; Duplicate”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90" y="2071171"/>
            <a:ext cx="10670258" cy="3779297"/>
          </a:xfrm>
        </p:spPr>
        <p:txBody>
          <a:bodyPr>
            <a:noAutofit/>
          </a:bodyPr>
          <a:lstStyle/>
          <a:p>
            <a:pPr marL="990570" lvl="3" indent="0">
              <a:spcBef>
                <a:spcPts val="267"/>
              </a:spcBef>
              <a:buNone/>
            </a:pPr>
            <a:r>
              <a:rPr lang="en-US" sz="2800" dirty="0">
                <a:latin typeface="Candara" panose="020E0502030303020204" pitchFamily="34" charset="0"/>
              </a:rPr>
              <a:t>3 Ring Binder</a:t>
            </a:r>
          </a:p>
          <a:p>
            <a:pPr marL="1790670" lvl="4" indent="-342900">
              <a:spcBef>
                <a:spcPts val="267"/>
              </a:spcBef>
            </a:pPr>
            <a:r>
              <a:rPr lang="en-US" sz="2800" dirty="0">
                <a:latin typeface="Candara" panose="020E0502030303020204" pitchFamily="34" charset="0"/>
              </a:rPr>
              <a:t>Inside </a:t>
            </a:r>
            <a:r>
              <a:rPr lang="en-US" sz="28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Left</a:t>
            </a:r>
            <a:r>
              <a:rPr lang="en-US" sz="2800" b="1" i="1" dirty="0">
                <a:latin typeface="Candara" panose="020E0502030303020204" pitchFamily="34" charset="0"/>
              </a:rPr>
              <a:t> </a:t>
            </a:r>
            <a:r>
              <a:rPr lang="en-US" sz="2800" dirty="0">
                <a:latin typeface="Candara" panose="020E0502030303020204" pitchFamily="34" charset="0"/>
              </a:rPr>
              <a:t>Pocket</a:t>
            </a:r>
          </a:p>
          <a:p>
            <a:pPr marL="2254213" lvl="4" indent="-342900">
              <a:spcBef>
                <a:spcPts val="267"/>
              </a:spcBef>
              <a:tabLst>
                <a:tab pos="761981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Example Mortgage</a:t>
            </a:r>
          </a:p>
          <a:p>
            <a:pPr marL="2254213" lvl="4" indent="-342900">
              <a:spcBef>
                <a:spcPts val="267"/>
              </a:spcBef>
              <a:tabLst>
                <a:tab pos="761981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Example Note </a:t>
            </a:r>
          </a:p>
          <a:p>
            <a:pPr marL="2254213" lvl="4" indent="-342900">
              <a:spcBef>
                <a:spcPts val="267"/>
              </a:spcBef>
              <a:tabLst>
                <a:tab pos="761981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Executive Summary </a:t>
            </a:r>
          </a:p>
          <a:p>
            <a:pPr marL="2254213" lvl="4" indent="-342900">
              <a:spcBef>
                <a:spcPts val="267"/>
              </a:spcBef>
              <a:tabLst>
                <a:tab pos="761981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Private Placement Memo (don’t give to them unless you have a P.E.R.  </a:t>
            </a:r>
          </a:p>
        </p:txBody>
      </p:sp>
    </p:spTree>
    <p:extLst>
      <p:ext uri="{BB962C8B-B14F-4D97-AF65-F5344CB8AC3E}">
        <p14:creationId xmlns:p14="http://schemas.microsoft.com/office/powerpoint/2010/main" val="316881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837919"/>
            <a:ext cx="11117304" cy="91330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4:  Create Your Money Magnet Pitch Book &amp; Marketing Collateral  “Rip Off &amp; Duplicate”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173" y="1543876"/>
            <a:ext cx="4158350" cy="45361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B71E42"/>
                </a:solidFill>
                <a:latin typeface="Candara" panose="020E0502030303020204" pitchFamily="34" charset="0"/>
              </a:rPr>
              <a:t>Left</a:t>
            </a:r>
            <a:r>
              <a:rPr lang="en-US" sz="2800" dirty="0">
                <a:latin typeface="Candara" panose="020E0502030303020204" pitchFamily="34" charset="0"/>
              </a:rPr>
              <a:t> Side: </a:t>
            </a:r>
          </a:p>
          <a:p>
            <a:pPr indent="-304792"/>
            <a:r>
              <a:rPr lang="en-US" sz="2800" dirty="0">
                <a:latin typeface="Candara" panose="020E0502030303020204" pitchFamily="34" charset="0"/>
              </a:rPr>
              <a:t>Example Mortgage </a:t>
            </a:r>
          </a:p>
          <a:p>
            <a:pPr indent="-304792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63" y="2046186"/>
            <a:ext cx="4418845" cy="3836139"/>
          </a:xfrm>
          <a:prstGeom prst="rect">
            <a:avLst/>
          </a:prstGeom>
          <a:ln>
            <a:solidFill>
              <a:srgbClr val="B71E42"/>
            </a:solidFill>
          </a:ln>
        </p:spPr>
      </p:pic>
    </p:spTree>
    <p:extLst>
      <p:ext uri="{BB962C8B-B14F-4D97-AF65-F5344CB8AC3E}">
        <p14:creationId xmlns:p14="http://schemas.microsoft.com/office/powerpoint/2010/main" val="182111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889920"/>
            <a:ext cx="11131666" cy="91330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4:  Create Your Money Magnet Pitch Book &amp; Marketing Collateral  “Rip Off &amp; Duplicate”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489" y="2535809"/>
            <a:ext cx="3193256" cy="16999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B71E42"/>
                </a:solidFill>
                <a:latin typeface="Candara" panose="020E0502030303020204" pitchFamily="34" charset="0"/>
              </a:rPr>
              <a:t>Left</a:t>
            </a:r>
            <a:r>
              <a:rPr lang="en-US" sz="2800" dirty="0">
                <a:latin typeface="Candara" panose="020E0502030303020204" pitchFamily="34" charset="0"/>
              </a:rPr>
              <a:t> Side: </a:t>
            </a:r>
          </a:p>
          <a:p>
            <a:pPr indent="-304792"/>
            <a:r>
              <a:rPr lang="en-US" sz="2800" dirty="0">
                <a:latin typeface="Candara" panose="020E0502030303020204" pitchFamily="34" charset="0"/>
              </a:rPr>
              <a:t>Example Note </a:t>
            </a:r>
          </a:p>
          <a:p>
            <a:pPr indent="-304792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68" y="1992108"/>
            <a:ext cx="4193087" cy="3890964"/>
          </a:xfrm>
          <a:prstGeom prst="rect">
            <a:avLst/>
          </a:prstGeom>
          <a:ln w="9525">
            <a:solidFill>
              <a:srgbClr val="B71E42"/>
            </a:solidFill>
          </a:ln>
        </p:spPr>
      </p:pic>
    </p:spTree>
    <p:extLst>
      <p:ext uri="{BB962C8B-B14F-4D97-AF65-F5344CB8AC3E}">
        <p14:creationId xmlns:p14="http://schemas.microsoft.com/office/powerpoint/2010/main" val="242969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677" y="903133"/>
            <a:ext cx="10074551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Step 4:  Create Your Money Magnet Pitch Book &amp; Marketing Collateral  “Rip Off &amp; Duplicate”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38" y="2175455"/>
            <a:ext cx="6939107" cy="4065090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spcBef>
                <a:spcPts val="1333"/>
              </a:spcBef>
              <a:buNone/>
            </a:pPr>
            <a:r>
              <a:rPr lang="en-US" sz="2900" b="1" dirty="0">
                <a:latin typeface="Candara" panose="020E0502030303020204" pitchFamily="34" charset="0"/>
              </a:rPr>
              <a:t>Executive Summary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1: Confidential 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2: The Company 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3: Risks 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4: Management 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5: Company Operations </a:t>
            </a:r>
          </a:p>
          <a:p>
            <a:pPr lvl="1" indent="-304792">
              <a:spcBef>
                <a:spcPts val="1333"/>
              </a:spcBef>
            </a:pPr>
            <a:endParaRPr lang="en-US" sz="2500" dirty="0">
              <a:latin typeface="Candara" panose="020E0502030303020204" pitchFamily="34" charset="0"/>
            </a:endParaRPr>
          </a:p>
          <a:p>
            <a:pPr marL="381008" lvl="1" indent="0">
              <a:spcBef>
                <a:spcPts val="1333"/>
              </a:spcBef>
              <a:buNone/>
            </a:pPr>
            <a:endParaRPr lang="en-US" sz="2500" dirty="0">
              <a:latin typeface="Candara" panose="020E0502030303020204" pitchFamily="34" charset="0"/>
            </a:endParaRPr>
          </a:p>
          <a:p>
            <a:pPr lvl="1" indent="-304792">
              <a:spcBef>
                <a:spcPts val="1333"/>
              </a:spcBef>
            </a:pPr>
            <a:endParaRPr lang="en-US" sz="2500" dirty="0">
              <a:latin typeface="Candara" panose="020E0502030303020204" pitchFamily="34" charset="0"/>
            </a:endParaRP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6: Use of Funds 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7: Financial Information 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8: Securities Counsel 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9: Litigation</a:t>
            </a:r>
          </a:p>
          <a:p>
            <a:pPr lvl="1" indent="-304792">
              <a:spcBef>
                <a:spcPts val="1333"/>
              </a:spcBef>
            </a:pPr>
            <a:r>
              <a:rPr lang="en-US" sz="2500" dirty="0">
                <a:latin typeface="Candara" panose="020E0502030303020204" pitchFamily="34" charset="0"/>
              </a:rPr>
              <a:t>Section 10: Disclaimers </a:t>
            </a:r>
          </a:p>
          <a:p>
            <a:pPr>
              <a:spcBef>
                <a:spcPts val="1333"/>
              </a:spcBef>
            </a:pPr>
            <a:endParaRPr lang="en-US" sz="18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73" y="2175455"/>
            <a:ext cx="3924571" cy="35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4018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CC6A-D174-4E87-BF66-EB4FC077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74B0-DA49-463F-A74C-BBC9413A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“Life will pay whatever price you ask of it.”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are afraid to ask for money, you’ll probably get none.</a:t>
            </a:r>
          </a:p>
          <a:p>
            <a:pPr marL="0" indent="0">
              <a:buNone/>
            </a:pPr>
            <a:r>
              <a:rPr lang="en-US" dirty="0"/>
              <a:t>If you are only comfortable asking for a little bit of money, you’ll get a little bit.</a:t>
            </a:r>
          </a:p>
          <a:p>
            <a:pPr marL="0" indent="0">
              <a:buNone/>
            </a:pPr>
            <a:r>
              <a:rPr lang="en-US" dirty="0"/>
              <a:t>If ask for a lot of private capital and work hard, you will get it.</a:t>
            </a:r>
          </a:p>
        </p:txBody>
      </p:sp>
    </p:spTree>
    <p:extLst>
      <p:ext uri="{BB962C8B-B14F-4D97-AF65-F5344CB8AC3E}">
        <p14:creationId xmlns:p14="http://schemas.microsoft.com/office/powerpoint/2010/main" val="169533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4411" y="2012810"/>
            <a:ext cx="4964072" cy="3459865"/>
            <a:chOff x="6094411" y="2012810"/>
            <a:chExt cx="4964072" cy="3459865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4411" y="2012810"/>
              <a:ext cx="496407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3318" y="2182137"/>
              <a:ext cx="463143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7044" y="2345863"/>
            <a:ext cx="4291426" cy="2797627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69" y="2584192"/>
            <a:ext cx="3993156" cy="231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3000"/>
              <a:t>Step 4:  Create Your Money Magnet Pitch Book &amp; Marketing Collateral  “Rip Off &amp; Duplicate”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4"/>
            <a:ext cx="416933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Candara" panose="020E0502030303020204" pitchFamily="34" charset="0"/>
              </a:rPr>
              <a:t>Private Placement Memorandum </a:t>
            </a:r>
          </a:p>
          <a:p>
            <a:pPr lvl="1"/>
            <a:r>
              <a:rPr lang="en-US">
                <a:latin typeface="Candara" panose="020E0502030303020204" pitchFamily="34" charset="0"/>
              </a:rPr>
              <a:t>(Only If I’ve Established A Prior Existing Relationship)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579" y="2687362"/>
            <a:ext cx="4915970" cy="2100769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633115" y="2687362"/>
            <a:ext cx="4439437" cy="21007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B71E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836510"/>
            <a:ext cx="11178745" cy="104923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4:  Create Your Money Magnet Pitch Book &amp; Marketing Collateral  “Rip Off &amp; Duplicate”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4895" y="3260691"/>
            <a:ext cx="3915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Millennium PowerPoint 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7948" y="3476135"/>
            <a:ext cx="4543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Center of 3 Ring Hole Binder </a:t>
            </a:r>
            <a:endParaRPr lang="en-US" sz="2800" u="sng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45192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Step 5:  Develop A System for Tracking Your Potential Private Lenders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111" y="2061556"/>
            <a:ext cx="7867756" cy="429235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800" dirty="0">
                <a:solidFill>
                  <a:srgbClr val="B71E42"/>
                </a:solidFill>
              </a:rPr>
              <a:t>CRM Database</a:t>
            </a:r>
            <a:endParaRPr lang="en-US" sz="3600" i="1" dirty="0"/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Josh Uses Infusionsoft / Profit Pro 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 Options</a:t>
            </a:r>
          </a:p>
          <a:p>
            <a:pPr marL="1790658" lvl="3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Google Docs</a:t>
            </a:r>
          </a:p>
          <a:p>
            <a:pPr marL="1790658" lvl="3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Excel Spreadsheets</a:t>
            </a:r>
          </a:p>
          <a:p>
            <a:pPr marL="1790658" lvl="3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Basecamp</a:t>
            </a:r>
          </a:p>
          <a:p>
            <a:pPr marL="1790658" lvl="3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Rise</a:t>
            </a:r>
          </a:p>
          <a:p>
            <a:pPr marL="1790658" lvl="3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AI OFFICE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6" y="2381495"/>
            <a:ext cx="2960730" cy="2869161"/>
          </a:xfrm>
          <a:prstGeom prst="rect">
            <a:avLst/>
          </a:prstGeom>
          <a:ln>
            <a:solidFill>
              <a:srgbClr val="B71E42"/>
            </a:solidFill>
          </a:ln>
        </p:spPr>
      </p:pic>
    </p:spTree>
    <p:extLst>
      <p:ext uri="{BB962C8B-B14F-4D97-AF65-F5344CB8AC3E}">
        <p14:creationId xmlns:p14="http://schemas.microsoft.com/office/powerpoint/2010/main" val="9128477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Step 5 (cont.):  Develop A System for Tracking Your Potential Private Lenders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111" y="2718485"/>
            <a:ext cx="7867756" cy="331655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400" dirty="0">
                <a:solidFill>
                  <a:srgbClr val="B71E42"/>
                </a:solidFill>
              </a:rPr>
              <a:t>CRM Database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“Tagging”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Are the “Local”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Amounts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Potential Investment</a:t>
            </a:r>
          </a:p>
          <a:p>
            <a:pPr marL="2343093" lvl="4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$40k-$80k / $80k -$150k / $150k+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Prior Existing Relationship Established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Self Directed IRA </a:t>
            </a:r>
          </a:p>
          <a:p>
            <a:pPr marL="2343093" lvl="4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Horizon Trust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Accredited or Non Accredited</a:t>
            </a:r>
          </a:p>
          <a:p>
            <a:pPr marL="1371566" lvl="3" indent="0">
              <a:spcBef>
                <a:spcPts val="400"/>
              </a:spcBef>
              <a:buSzPct val="100000"/>
              <a:buNone/>
            </a:pPr>
            <a:endParaRPr lang="en-US" sz="2800" i="1" dirty="0"/>
          </a:p>
          <a:p>
            <a:pPr marL="1676358" lvl="3">
              <a:spcBef>
                <a:spcPts val="400"/>
              </a:spcBef>
              <a:buSzPct val="100000"/>
            </a:pPr>
            <a:endParaRPr lang="en-US" sz="2800" i="1" dirty="0"/>
          </a:p>
          <a:p>
            <a:pPr marL="1981150" lvl="4" indent="0">
              <a:spcBef>
                <a:spcPts val="400"/>
              </a:spcBef>
              <a:buSzPct val="100000"/>
              <a:buNone/>
            </a:pPr>
            <a:r>
              <a:rPr lang="en-US" sz="2800" i="1" dirty="0"/>
              <a:t>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6" y="2381495"/>
            <a:ext cx="2960730" cy="2869161"/>
          </a:xfrm>
          <a:prstGeom prst="rect">
            <a:avLst/>
          </a:prstGeom>
          <a:ln>
            <a:solidFill>
              <a:srgbClr val="B71E42"/>
            </a:solidFill>
          </a:ln>
        </p:spPr>
      </p:pic>
    </p:spTree>
    <p:extLst>
      <p:ext uri="{BB962C8B-B14F-4D97-AF65-F5344CB8AC3E}">
        <p14:creationId xmlns:p14="http://schemas.microsoft.com/office/powerpoint/2010/main" val="116198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Step 6:  Send Out The Monthly Money Magnet Mailer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111" y="1702226"/>
            <a:ext cx="7867756" cy="41022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endParaRPr lang="en-US" sz="2000" dirty="0">
              <a:solidFill>
                <a:srgbClr val="B71E42"/>
              </a:solidFill>
            </a:endParaRPr>
          </a:p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000" dirty="0">
                <a:solidFill>
                  <a:srgbClr val="B71E42"/>
                </a:solidFill>
              </a:rPr>
              <a:t>OVERALL GOAL:  Be the Top of Mind Real Estate Reference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Marketing is Sales In Print</a:t>
            </a:r>
          </a:p>
          <a:p>
            <a:pPr marL="173350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Want People to Be Pre-Disposed to Do Business With Us</a:t>
            </a:r>
          </a:p>
          <a:p>
            <a:pPr marL="1142971" lvl="1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Resources</a:t>
            </a:r>
          </a:p>
          <a:p>
            <a:pPr marL="173350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Upwork.com </a:t>
            </a:r>
          </a:p>
          <a:p>
            <a:pPr marL="21907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Virtual Assistants/Graphic Designers/Tech people</a:t>
            </a:r>
          </a:p>
          <a:p>
            <a:pPr marL="173350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Fiverr.com</a:t>
            </a:r>
          </a:p>
          <a:p>
            <a:pPr marL="234309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Logos</a:t>
            </a:r>
          </a:p>
          <a:p>
            <a:pPr marL="173350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TextBroker.com</a:t>
            </a:r>
          </a:p>
          <a:p>
            <a:pPr marL="234309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Writer</a:t>
            </a:r>
          </a:p>
          <a:p>
            <a:pPr marL="173350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Dsnews.com</a:t>
            </a:r>
          </a:p>
          <a:p>
            <a:pPr marL="234309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Real Estate Commentary</a:t>
            </a:r>
          </a:p>
          <a:p>
            <a:pPr marL="1676358" lvl="2">
              <a:spcBef>
                <a:spcPts val="400"/>
              </a:spcBef>
              <a:buSzPct val="100000"/>
              <a:buFont typeface="Candara" panose="020E0502030303020204" pitchFamily="34" charset="0"/>
              <a:buChar char="–"/>
            </a:pPr>
            <a:endParaRPr lang="en-US" sz="2000" dirty="0"/>
          </a:p>
          <a:p>
            <a:pPr marL="761981" lvl="1" indent="0">
              <a:spcBef>
                <a:spcPts val="400"/>
              </a:spcBef>
              <a:buSzPct val="100000"/>
              <a:buNone/>
            </a:pP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7EB619-CE6D-4AEA-AACE-4293AD86F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49" y="2088094"/>
            <a:ext cx="1999330" cy="1430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BB9549-611E-4B41-A204-9A3E9D2245C1}"/>
              </a:ext>
            </a:extLst>
          </p:cNvPr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497487-7BB3-440E-AB14-CF146BD7BFEC}"/>
              </a:ext>
            </a:extLst>
          </p:cNvPr>
          <p:cNvSpPr txBox="1"/>
          <p:nvPr/>
        </p:nvSpPr>
        <p:spPr>
          <a:xfrm>
            <a:off x="8217867" y="4146921"/>
            <a:ext cx="372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Purchase Price: </a:t>
            </a:r>
            <a:r>
              <a:rPr lang="en-US" sz="1600" dirty="0"/>
              <a:t>			$76,00</a:t>
            </a:r>
          </a:p>
          <a:p>
            <a:r>
              <a:rPr lang="en-US" sz="1600" b="1" dirty="0"/>
              <a:t>Private Money: </a:t>
            </a:r>
            <a:r>
              <a:rPr lang="en-US" sz="1600" dirty="0"/>
              <a:t>			$130,000</a:t>
            </a:r>
          </a:p>
          <a:p>
            <a:r>
              <a:rPr lang="en-US" sz="1600" b="1" dirty="0"/>
              <a:t>Sold For: </a:t>
            </a:r>
            <a:r>
              <a:rPr lang="en-US" sz="1600" dirty="0"/>
              <a:t>					$219,900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Profit to Private Investor: 	$13,000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Total Net Profit: 			$71,000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98600-4638-4432-B4CA-560377AA723C}"/>
              </a:ext>
            </a:extLst>
          </p:cNvPr>
          <p:cNvSpPr txBox="1"/>
          <p:nvPr/>
        </p:nvSpPr>
        <p:spPr>
          <a:xfrm>
            <a:off x="8380430" y="3626061"/>
            <a:ext cx="356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8022 </a:t>
            </a:r>
            <a:r>
              <a:rPr lang="en-US" b="1" i="1" dirty="0" err="1"/>
              <a:t>Rushwood</a:t>
            </a:r>
            <a:r>
              <a:rPr lang="en-US" b="1" i="1" dirty="0"/>
              <a:t>, Northfield, OH</a:t>
            </a:r>
          </a:p>
        </p:txBody>
      </p:sp>
    </p:spTree>
    <p:extLst>
      <p:ext uri="{BB962C8B-B14F-4D97-AF65-F5344CB8AC3E}">
        <p14:creationId xmlns:p14="http://schemas.microsoft.com/office/powerpoint/2010/main" val="9288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Step 7:  Send Out The Weekly Money Magnet Funding Opportunity Sheets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17867" y="1853754"/>
            <a:ext cx="3382092" cy="3950675"/>
            <a:chOff x="6189776" y="1539780"/>
            <a:chExt cx="2536569" cy="29630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89776" y="1539780"/>
              <a:ext cx="0" cy="2963006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651360" y="1765379"/>
              <a:ext cx="2074985" cy="19255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44" y="2567676"/>
            <a:ext cx="1735381" cy="174110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0111" y="1720716"/>
            <a:ext cx="7867756" cy="43651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dirty="0">
                <a:solidFill>
                  <a:srgbClr val="B71E42"/>
                </a:solidFill>
              </a:rPr>
              <a:t>Email Broadcasts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We Send Every Monday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We Broadcast Out of Infusionsoft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Everyone We Have A Prior Existing Relationship With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First Monday of Every Month Send A Funding Opportunity Email Broadcast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Second Monday of Every Month We Send a Funding Opportunity Email Broadcast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Third Monday of Every Month a Deals Closed Funding Opportunity Email Broadcast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Fourth Monday-Wednesday of Every Month We Email to a Webinar that We Host Wednesdays At 1:00pm EST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Cover Funding Opportunities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Deals Closes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Optimizations to Our Business</a:t>
            </a:r>
          </a:p>
        </p:txBody>
      </p:sp>
    </p:spTree>
    <p:extLst>
      <p:ext uri="{BB962C8B-B14F-4D97-AF65-F5344CB8AC3E}">
        <p14:creationId xmlns:p14="http://schemas.microsoft.com/office/powerpoint/2010/main" val="32834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Step 8:  Money Magnet Phone Follow 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44" y="2567676"/>
            <a:ext cx="1735381" cy="174110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0111" y="1853754"/>
            <a:ext cx="7867756" cy="399615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endParaRPr lang="en-US" sz="2800" dirty="0">
              <a:solidFill>
                <a:srgbClr val="B71E42"/>
              </a:solidFill>
            </a:endParaRPr>
          </a:p>
          <a:p>
            <a:pPr marL="609585" lvl="2" indent="0">
              <a:spcBef>
                <a:spcPts val="400"/>
              </a:spcBef>
              <a:buSzPct val="100000"/>
              <a:buNone/>
            </a:pPr>
            <a:endParaRPr lang="en-US" sz="2800" dirty="0">
              <a:solidFill>
                <a:srgbClr val="B71E42"/>
              </a:solidFill>
            </a:endParaRPr>
          </a:p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800" dirty="0">
                <a:solidFill>
                  <a:srgbClr val="B71E42"/>
                </a:solidFill>
              </a:rPr>
              <a:t>Phone Follow Up</a:t>
            </a:r>
            <a:endParaRPr lang="en-US" sz="3600" dirty="0">
              <a:solidFill>
                <a:srgbClr val="0070C0"/>
              </a:solidFill>
            </a:endParaRP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</a:rPr>
              <a:t>4-6 Days After the Physical Mailer Hits </a:t>
            </a:r>
          </a:p>
          <a:p>
            <a:pPr marL="838173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sz="2800" dirty="0">
                <a:solidFill>
                  <a:schemeClr val="tx1"/>
                </a:solidFill>
              </a:rPr>
              <a:t>   the Addresses</a:t>
            </a:r>
          </a:p>
        </p:txBody>
      </p:sp>
      <p:sp>
        <p:nvSpPr>
          <p:cNvPr id="11" name="Oval 10"/>
          <p:cNvSpPr/>
          <p:nvPr/>
        </p:nvSpPr>
        <p:spPr>
          <a:xfrm>
            <a:off x="9036513" y="2357753"/>
            <a:ext cx="2766647" cy="25673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03" y="2982458"/>
            <a:ext cx="993427" cy="13179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29535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031" y="804519"/>
            <a:ext cx="11553129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 9:  Set The Money Magnet </a:t>
            </a:r>
            <a:br>
              <a:rPr lang="en-US" dirty="0"/>
            </a:br>
            <a:r>
              <a:rPr lang="en-US" dirty="0"/>
              <a:t>Face to Face Appointment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111" y="2193130"/>
            <a:ext cx="7867756" cy="416078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400" dirty="0">
                <a:solidFill>
                  <a:srgbClr val="B71E42"/>
                </a:solidFill>
              </a:rPr>
              <a:t>Face to Face Appointment</a:t>
            </a:r>
            <a:endParaRPr lang="en-US" sz="2400" dirty="0">
              <a:solidFill>
                <a:srgbClr val="0070C0"/>
              </a:solidFill>
            </a:endParaRP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Private Money Is A Face To Face, Belly To Belly Business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Location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Coffee Shop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End Restaurant</a:t>
            </a:r>
          </a:p>
          <a:p>
            <a:pPr marL="2343093" lvl="4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Sit In The Bar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 Casual Cool/Hip Place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91" y="2437485"/>
            <a:ext cx="2748877" cy="2748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 10:  The Money Magnet Meeting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28" y="2576096"/>
            <a:ext cx="2505989" cy="2505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1273" y="1899508"/>
            <a:ext cx="7547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71E42"/>
                </a:solidFill>
                <a:latin typeface="Candara" panose="020E0502030303020204" pitchFamily="34" charset="0"/>
              </a:rPr>
              <a:t>Education Based Selling </a:t>
            </a:r>
          </a:p>
          <a:p>
            <a:r>
              <a:rPr lang="en-US" dirty="0">
                <a:latin typeface="Candara" panose="020E0502030303020204" pitchFamily="34" charset="0"/>
              </a:rPr>
              <a:t>Walk Through The Private Lender Pitch Book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The point of the PowerPoint is to get to the end and ask them "Hey do you know anyone who may be interested in learning more about what I do?" </a:t>
            </a:r>
          </a:p>
          <a:p>
            <a:pPr>
              <a:buClr>
                <a:srgbClr val="B71E42"/>
              </a:buClr>
            </a:pPr>
            <a:r>
              <a:rPr lang="en-US" dirty="0">
                <a:latin typeface="Candara" panose="020E0502030303020204" pitchFamily="34" charset="0"/>
              </a:rPr>
              <a:t>		</a:t>
            </a:r>
            <a:r>
              <a:rPr lang="en-US" sz="1400" dirty="0">
                <a:latin typeface="Candara" panose="020E0502030303020204" pitchFamily="34" charset="0"/>
              </a:rPr>
              <a:t>And they say "WHAT ABOUT ME?“</a:t>
            </a:r>
          </a:p>
          <a:p>
            <a:pPr>
              <a:buClr>
                <a:srgbClr val="B71E42"/>
              </a:buClr>
            </a:pPr>
            <a:endParaRPr lang="en-US" sz="1400" dirty="0">
              <a:latin typeface="Candara" panose="020E0502030303020204" pitchFamily="34" charset="0"/>
            </a:endParaRPr>
          </a:p>
          <a:p>
            <a:pPr marL="285750" indent="-285750"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EXCLUSION MENTALITY </a:t>
            </a:r>
          </a:p>
          <a:p>
            <a:pPr>
              <a:buClr>
                <a:srgbClr val="B71E42"/>
              </a:buClr>
            </a:pPr>
            <a:r>
              <a:rPr lang="en-US" sz="1400" dirty="0">
                <a:latin typeface="Candara" panose="020E0502030303020204" pitchFamily="34" charset="0"/>
              </a:rPr>
              <a:t>		I'm excluding them and NOT making them an offer so they want to work with me.</a:t>
            </a:r>
          </a:p>
          <a:p>
            <a:pPr>
              <a:buClr>
                <a:srgbClr val="B71E42"/>
              </a:buClr>
            </a:pPr>
            <a:r>
              <a:rPr lang="en-US" sz="1400" dirty="0">
                <a:latin typeface="Candara" panose="020E0502030303020204" pitchFamily="34" charset="0"/>
              </a:rPr>
              <a:t> </a:t>
            </a:r>
          </a:p>
          <a:p>
            <a:pPr marL="285750" indent="-285750"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Education based selling</a:t>
            </a:r>
            <a:r>
              <a:rPr lang="en-US" sz="1400" dirty="0">
                <a:latin typeface="Candara" panose="020E0502030303020204" pitchFamily="34" charset="0"/>
              </a:rPr>
              <a:t> </a:t>
            </a:r>
          </a:p>
          <a:p>
            <a:pPr>
              <a:buClr>
                <a:srgbClr val="B71E42"/>
              </a:buClr>
            </a:pPr>
            <a:r>
              <a:rPr lang="en-US" sz="1400" dirty="0">
                <a:latin typeface="Candara" panose="020E0502030303020204" pitchFamily="34" charset="0"/>
              </a:rPr>
              <a:t>		Exact opposite of what they are expecting they are expecting you to pitch them </a:t>
            </a:r>
          </a:p>
          <a:p>
            <a:pPr>
              <a:buClr>
                <a:srgbClr val="B71E42"/>
              </a:buClr>
            </a:pPr>
            <a:r>
              <a:rPr lang="en-US" sz="1400" dirty="0">
                <a:latin typeface="Candara" panose="020E0502030303020204" pitchFamily="34" charset="0"/>
              </a:rPr>
              <a:t>		when you don't they are let down BUT they respect you and want to work with you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91171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 11:  The Money Magnet Follow Up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8043" y="2087013"/>
            <a:ext cx="6453361" cy="399215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3200" dirty="0">
                <a:solidFill>
                  <a:srgbClr val="B71E42"/>
                </a:solidFill>
              </a:rPr>
              <a:t>Answering FAQs 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Email Broadcasts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Individual Emails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Text Messages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Follow Up Phone Calls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Follow Up Conference Calls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Physical Newsletters</a:t>
            </a:r>
          </a:p>
          <a:p>
            <a:pPr marL="761981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2899488"/>
            <a:ext cx="2049825" cy="132246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Step Money Magnet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1579" y="2141216"/>
            <a:ext cx="10740421" cy="36317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Step 1</a:t>
            </a:r>
            <a:r>
              <a:rPr lang="en-US" dirty="0">
                <a:latin typeface="Candara" panose="020E0502030303020204" pitchFamily="34" charset="0"/>
              </a:rPr>
              <a:t>:  Project 100: List of prospective private lenders  or  referrals and centers of influence who can refer us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Step 2</a:t>
            </a:r>
            <a:r>
              <a:rPr lang="en-US" dirty="0">
                <a:latin typeface="Candara" panose="020E0502030303020204" pitchFamily="34" charset="0"/>
              </a:rPr>
              <a:t>:  Make a second list: </a:t>
            </a:r>
            <a:r>
              <a:rPr lang="en-US" b="1" dirty="0">
                <a:latin typeface="Candara" panose="020E0502030303020204" pitchFamily="34" charset="0"/>
              </a:rPr>
              <a:t>Places</a:t>
            </a:r>
            <a:r>
              <a:rPr lang="en-US" dirty="0">
                <a:latin typeface="Candara" panose="020E0502030303020204" pitchFamily="34" charset="0"/>
              </a:rPr>
              <a:t> you can go to meet more potential investors and partners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Step 3</a:t>
            </a:r>
            <a:r>
              <a:rPr lang="en-US" dirty="0">
                <a:latin typeface="Candara" panose="020E0502030303020204" pitchFamily="34" charset="0"/>
              </a:rPr>
              <a:t>: Tell EVERYBODY what you do in a </a:t>
            </a:r>
            <a:r>
              <a:rPr lang="en-US" b="1" dirty="0">
                <a:latin typeface="Candara" panose="020E0502030303020204" pitchFamily="34" charset="0"/>
              </a:rPr>
              <a:t>cool way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Step 4</a:t>
            </a:r>
            <a:r>
              <a:rPr lang="en-US" dirty="0">
                <a:latin typeface="Candara" panose="020E0502030303020204" pitchFamily="34" charset="0"/>
              </a:rPr>
              <a:t>: Create your pitch book / 3 Ring binder / online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Step 5</a:t>
            </a:r>
            <a:r>
              <a:rPr lang="en-US" dirty="0">
                <a:latin typeface="Candara" panose="020E0502030303020204" pitchFamily="34" charset="0"/>
              </a:rPr>
              <a:t>: Develop a System for tracking all of your Private Lenders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Step 6</a:t>
            </a:r>
            <a:r>
              <a:rPr lang="en-US" dirty="0">
                <a:latin typeface="Candara" panose="020E0502030303020204" pitchFamily="34" charset="0"/>
              </a:rPr>
              <a:t>: Send out a monthly mailer (physical mailer)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 Step 7</a:t>
            </a:r>
            <a:r>
              <a:rPr lang="en-US" dirty="0">
                <a:latin typeface="Candara" panose="020E0502030303020204" pitchFamily="34" charset="0"/>
              </a:rPr>
              <a:t>: Social Media / Email “Deal of the Week”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 Step 8</a:t>
            </a:r>
            <a:r>
              <a:rPr lang="en-US" dirty="0">
                <a:latin typeface="Candara" panose="020E0502030303020204" pitchFamily="34" charset="0"/>
              </a:rPr>
              <a:t>: Follow Up with a phone call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 Step 9</a:t>
            </a:r>
            <a:r>
              <a:rPr lang="en-US" dirty="0">
                <a:latin typeface="Candara" panose="020E0502030303020204" pitchFamily="34" charset="0"/>
              </a:rPr>
              <a:t>: Set up Money Magnet appointment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 Step 10</a:t>
            </a:r>
            <a:r>
              <a:rPr lang="en-US" dirty="0">
                <a:latin typeface="Candara" panose="020E0502030303020204" pitchFamily="34" charset="0"/>
              </a:rPr>
              <a:t>: Hold Money Magnet Meeting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 Step 11</a:t>
            </a:r>
            <a:r>
              <a:rPr lang="en-US" dirty="0">
                <a:latin typeface="Candara" panose="020E0502030303020204" pitchFamily="34" charset="0"/>
              </a:rPr>
              <a:t>: Follow up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ndara" panose="020E0502030303020204" pitchFamily="34" charset="0"/>
              </a:rPr>
              <a:t> Step 12: </a:t>
            </a:r>
            <a:r>
              <a:rPr lang="en-US" dirty="0">
                <a:latin typeface="Candara" panose="020E0502030303020204" pitchFamily="34" charset="0"/>
              </a:rPr>
              <a:t>Gain commitment 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1137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 12:  Gain Their Commitment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8693" y="1853754"/>
            <a:ext cx="7239173" cy="450015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3200" dirty="0">
                <a:solidFill>
                  <a:srgbClr val="B71E42"/>
                </a:solidFill>
              </a:rPr>
              <a:t>Gain Trust </a:t>
            </a:r>
            <a:endParaRPr lang="en-US" sz="2800" dirty="0">
              <a:solidFill>
                <a:srgbClr val="0070C0"/>
              </a:solidFill>
            </a:endParaRP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Start the Rollover Process if IRA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Locate A Good Deal and Make Offers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Have A Real Estate Attorney Craft A Sample Note &amp; Mortgage with Your Name On It</a:t>
            </a:r>
          </a:p>
          <a:p>
            <a:pPr marL="173350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 you will know what paperwork will look like.</a:t>
            </a:r>
          </a:p>
          <a:p>
            <a:pPr marL="1066773" lvl="2">
              <a:spcBef>
                <a:spcPts val="400"/>
              </a:spcBef>
              <a:buSzPct val="100000"/>
            </a:pPr>
            <a:endParaRPr lang="en-US" sz="2800" dirty="0"/>
          </a:p>
          <a:p>
            <a:pPr marL="761981" lvl="2" indent="0">
              <a:spcBef>
                <a:spcPts val="400"/>
              </a:spcBef>
              <a:buSzPct val="100000"/>
              <a:buNone/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30" y="2433191"/>
            <a:ext cx="2598858" cy="2598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12 Step Money Magnet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1579" y="1563759"/>
            <a:ext cx="100698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endParaRPr lang="en-US" sz="2400" dirty="0"/>
          </a:p>
          <a:p>
            <a:pPr>
              <a:spcBef>
                <a:spcPts val="1600"/>
              </a:spcBef>
            </a:pPr>
            <a:r>
              <a:rPr lang="en-US" sz="2400" dirty="0"/>
              <a:t>Step 1:  Project 100: List of prospective private lenders or referrals 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2:  Make a Second List: Places you can go to meet potential  		   investors and partners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3: Tell Everybody What You Do in A Cool Way!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4: Create Your Pitch Book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5: Develop a System for Tracking all of you Private Lenders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6: Send Out a Monthly Mailer (physical mailer)</a:t>
            </a:r>
          </a:p>
          <a:p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75818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12 Step Money Magnet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1580" y="2190974"/>
            <a:ext cx="96032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2400" dirty="0"/>
              <a:t>Step 7: Email Deal of the Week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8: Follow Up with Phone Call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9: Set Up Money Magnet Appointment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10: Hold Money Magnet Meeting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11: Follow up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Step 12: Gain Commitment </a:t>
            </a:r>
          </a:p>
          <a:p>
            <a:pPr>
              <a:spcBef>
                <a:spcPts val="1600"/>
              </a:spcBef>
            </a:pPr>
            <a:endParaRPr lang="en-US" sz="2400" b="1" dirty="0"/>
          </a:p>
          <a:p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9746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EQUITY PARTNERSHIP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5557" y="2154553"/>
            <a:ext cx="7867756" cy="397546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000" dirty="0">
                <a:solidFill>
                  <a:srgbClr val="B71E42"/>
                </a:solidFill>
              </a:rPr>
              <a:t>CASE STUDY SCENARIO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JV Partnership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partner puts up all the money 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partner does all the work 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way - Own LLC 50/50 </a:t>
            </a:r>
          </a:p>
          <a:p>
            <a:pPr marL="1911303" lvl="3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500 units </a:t>
            </a:r>
          </a:p>
          <a:p>
            <a:pPr marL="1911303" lvl="3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500 units </a:t>
            </a:r>
          </a:p>
          <a:p>
            <a:pPr marL="1911303" lvl="3">
              <a:spcBef>
                <a:spcPts val="400"/>
              </a:spcBef>
              <a:buSzPct val="100000"/>
            </a:pP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8833313" y="2154553"/>
            <a:ext cx="2766647" cy="25673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67" y="2376417"/>
            <a:ext cx="2123627" cy="21236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2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EQUITY PARTNERSHIP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286" y="2127506"/>
            <a:ext cx="6517914" cy="391117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000" dirty="0">
                <a:solidFill>
                  <a:srgbClr val="B71E42"/>
                </a:solidFill>
              </a:rPr>
              <a:t>CASE STUDY SCENARIO</a:t>
            </a:r>
          </a:p>
          <a:p>
            <a:pPr marL="135886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This allows for a partnership, both parties to have equal control over the decision making process</a:t>
            </a:r>
          </a:p>
          <a:p>
            <a:pPr marL="1911303" lvl="3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Operating Agreement </a:t>
            </a:r>
          </a:p>
          <a:p>
            <a:pPr marL="1911303" lvl="3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Split Profits - Do Not have to equal the ownership </a:t>
            </a:r>
          </a:p>
          <a:p>
            <a:pPr marL="135886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Control - is evidenced / shown thru stock, unit ownership, or an equity ownership lien. </a:t>
            </a:r>
          </a:p>
          <a:p>
            <a:pPr lvl="3"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25% of the profit </a:t>
            </a:r>
          </a:p>
          <a:p>
            <a:pPr lvl="3"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are going to do multiple deals over and over </a:t>
            </a:r>
          </a:p>
          <a:p>
            <a:pPr lvl="3"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lender / investor DOESN'T want to do a note and mortgage </a:t>
            </a:r>
          </a:p>
          <a:p>
            <a:pPr lvl="3"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THEY WANT OWNERSHIP / CONTROL over the deal</a:t>
            </a:r>
          </a:p>
          <a:p>
            <a:pPr marL="996926" lvl="3" indent="0">
              <a:spcBef>
                <a:spcPts val="400"/>
              </a:spcBef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911303" lvl="3">
              <a:spcBef>
                <a:spcPts val="400"/>
              </a:spcBef>
              <a:buSzPct val="100000"/>
            </a:pPr>
            <a:endParaRPr lang="en-US" sz="2000" dirty="0"/>
          </a:p>
          <a:p>
            <a:pPr marL="1911303" lvl="3">
              <a:spcBef>
                <a:spcPts val="400"/>
              </a:spcBef>
              <a:buSzPct val="100000"/>
            </a:pP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D1D1437-070B-4864-B85A-EA74927F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35" y="2274180"/>
            <a:ext cx="1999330" cy="1123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B55924-9D77-4EB9-9D0C-9C04BD25F6D7}"/>
              </a:ext>
            </a:extLst>
          </p:cNvPr>
          <p:cNvSpPr txBox="1"/>
          <p:nvPr/>
        </p:nvSpPr>
        <p:spPr>
          <a:xfrm>
            <a:off x="8299148" y="4215590"/>
            <a:ext cx="372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Purchase Price: </a:t>
            </a:r>
            <a:r>
              <a:rPr lang="en-US" sz="1600" dirty="0"/>
              <a:t>			$62,00</a:t>
            </a:r>
          </a:p>
          <a:p>
            <a:r>
              <a:rPr lang="en-US" sz="1600" b="1" dirty="0"/>
              <a:t>Private Money: </a:t>
            </a:r>
            <a:r>
              <a:rPr lang="en-US" sz="1600" dirty="0"/>
              <a:t>			$110,000</a:t>
            </a:r>
          </a:p>
          <a:p>
            <a:r>
              <a:rPr lang="en-US" sz="1600" b="1" dirty="0"/>
              <a:t>Sold For: </a:t>
            </a:r>
            <a:r>
              <a:rPr lang="en-US" sz="1600" dirty="0"/>
              <a:t>					$172,925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Profit to Private Investor: 	$7,700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Total Net Profit: 			$49,200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90A34-B15F-4826-B660-3184935243E6}"/>
              </a:ext>
            </a:extLst>
          </p:cNvPr>
          <p:cNvSpPr txBox="1"/>
          <p:nvPr/>
        </p:nvSpPr>
        <p:spPr>
          <a:xfrm>
            <a:off x="8380429" y="3659814"/>
            <a:ext cx="3563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3665 Brookside Drive, Norton, OH</a:t>
            </a:r>
          </a:p>
        </p:txBody>
      </p:sp>
    </p:spTree>
    <p:extLst>
      <p:ext uri="{BB962C8B-B14F-4D97-AF65-F5344CB8AC3E}">
        <p14:creationId xmlns:p14="http://schemas.microsoft.com/office/powerpoint/2010/main" val="772233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EQUITY PARTNERSHIP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4131" y="1853754"/>
            <a:ext cx="7503736" cy="371970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dirty="0">
                <a:solidFill>
                  <a:srgbClr val="B71E42"/>
                </a:solidFill>
              </a:rPr>
              <a:t>STEP 1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Hire a lawyer and create the LLC ($400)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LLC set up and filing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Write operating agreement </a:t>
            </a:r>
          </a:p>
          <a:p>
            <a:pPr marL="609585" lvl="3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sz="1800" dirty="0">
                <a:solidFill>
                  <a:srgbClr val="B71E42"/>
                </a:solidFill>
              </a:rPr>
              <a:t>STEP 2</a:t>
            </a:r>
          </a:p>
          <a:p>
            <a:pPr marL="112392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Fund the LLC</a:t>
            </a:r>
          </a:p>
          <a:p>
            <a:pPr marL="135886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Open a checking account and both deposit $500 each 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$1,000 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$500 matches your 500 units of ownership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$500 matches your units of ownership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Basis</a:t>
            </a:r>
          </a:p>
          <a:p>
            <a:pPr marL="609585" lvl="3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sz="1800" dirty="0">
                <a:solidFill>
                  <a:srgbClr val="B71E42"/>
                </a:solidFill>
              </a:rPr>
              <a:t>STEP 3</a:t>
            </a:r>
          </a:p>
          <a:p>
            <a:pPr marL="135886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Operating agreement is structured to determine who can do what / loans / decisions and profit splits </a:t>
            </a:r>
          </a:p>
          <a:p>
            <a:pPr marL="1301718" lvl="3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833313" y="2154553"/>
            <a:ext cx="2766647" cy="25673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67" y="2376417"/>
            <a:ext cx="2123627" cy="21236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67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EQUITY PARTNERSHIP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958" y="1972118"/>
            <a:ext cx="7384943" cy="452511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dirty="0">
                <a:solidFill>
                  <a:srgbClr val="B71E42"/>
                </a:solidFill>
              </a:rPr>
              <a:t>STEP 4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partner with the cash deposits $100k loan into LLC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LLC has a Note / Loan $100k</a:t>
            </a:r>
          </a:p>
          <a:p>
            <a:pPr marL="112392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Note</a:t>
            </a:r>
          </a:p>
          <a:p>
            <a:pPr marL="135886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If the Equity Partner (the partner with the investment capital) is going to loan $100K to the LLC from their IRA, they </a:t>
            </a:r>
            <a:r>
              <a:rPr lang="en-US" sz="1800" b="1" dirty="0">
                <a:solidFill>
                  <a:schemeClr val="tx1"/>
                </a:solidFill>
              </a:rPr>
              <a:t>must </a:t>
            </a:r>
            <a:r>
              <a:rPr lang="en-US" sz="1800" dirty="0">
                <a:solidFill>
                  <a:schemeClr val="tx1"/>
                </a:solidFill>
              </a:rPr>
              <a:t>own 49% of the LLC or less  </a:t>
            </a:r>
          </a:p>
          <a:p>
            <a:pPr marL="609585" lvl="3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sz="1800" dirty="0">
                <a:solidFill>
                  <a:srgbClr val="B71E42"/>
                </a:solidFill>
              </a:rPr>
              <a:t>STEP 5</a:t>
            </a:r>
          </a:p>
          <a:p>
            <a:pPr marL="112392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Make Offers, EMD, POF and you are ready to go make money </a:t>
            </a:r>
          </a:p>
          <a:p>
            <a:pPr marL="380973" lvl="2" indent="0">
              <a:spcBef>
                <a:spcPts val="400"/>
              </a:spcBef>
              <a:buClr>
                <a:srgbClr val="B71E42"/>
              </a:buClr>
              <a:buSzPct val="100000"/>
              <a:buNone/>
            </a:pPr>
            <a:r>
              <a:rPr lang="en-US" dirty="0">
                <a:solidFill>
                  <a:schemeClr val="accent1"/>
                </a:solidFill>
              </a:rPr>
              <a:t>	 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    STEP 6</a:t>
            </a:r>
          </a:p>
          <a:p>
            <a:pPr marL="112392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If the LLC needs more money, the LLC can borrow additional money from private lenders </a:t>
            </a:r>
          </a:p>
          <a:p>
            <a:pPr marL="135886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B71E4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33313" y="2154553"/>
            <a:ext cx="2766647" cy="25673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67" y="2376417"/>
            <a:ext cx="2123627" cy="21236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217867" y="1853754"/>
            <a:ext cx="0" cy="395067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87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1274812"/>
            <a:ext cx="11079955" cy="1049235"/>
          </a:xfrm>
        </p:spPr>
        <p:txBody>
          <a:bodyPr/>
          <a:lstStyle/>
          <a:p>
            <a:pPr algn="ctr"/>
            <a:r>
              <a:rPr lang="en-US" dirty="0"/>
              <a:t>Become a money magnet in 12 easy steps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529" y="2094666"/>
            <a:ext cx="10927013" cy="210026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8868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B71E4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9796" y="2988296"/>
            <a:ext cx="354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52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112" y="2042861"/>
            <a:ext cx="5745889" cy="3138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"/>
          <a:stretch/>
        </p:blipFill>
        <p:spPr>
          <a:xfrm>
            <a:off x="6198865" y="2042861"/>
            <a:ext cx="5594543" cy="31387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>
                <a:latin typeface="Candara"/>
                <a:cs typeface="Candara"/>
              </a:rPr>
              <a:t>1297 STEVE DR.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111" y="1219204"/>
            <a:ext cx="7867756" cy="47009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1867" dirty="0">
                <a:solidFill>
                  <a:srgbClr val="B71E42"/>
                </a:solidFill>
              </a:rPr>
              <a:t>PURCHASE</a:t>
            </a:r>
          </a:p>
          <a:p>
            <a:pPr marL="1181073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FNMA Foreclosure</a:t>
            </a:r>
          </a:p>
          <a:p>
            <a:pPr marL="1416018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MLS Listing</a:t>
            </a:r>
          </a:p>
          <a:p>
            <a:pPr marL="1416018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Nothing Special</a:t>
            </a:r>
          </a:p>
          <a:p>
            <a:pPr marL="1416018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Great Neighborhood</a:t>
            </a:r>
          </a:p>
          <a:p>
            <a:pPr marL="1790658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Ranch</a:t>
            </a:r>
          </a:p>
          <a:p>
            <a:pPr marL="1416018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Listing Price Doesn’t Matter</a:t>
            </a:r>
          </a:p>
          <a:p>
            <a:pPr marL="1416018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Outdated </a:t>
            </a:r>
          </a:p>
          <a:p>
            <a:pPr marL="1790658" lvl="2" indent="-34290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Started Low</a:t>
            </a:r>
          </a:p>
        </p:txBody>
      </p:sp>
    </p:spTree>
    <p:extLst>
      <p:ext uri="{BB962C8B-B14F-4D97-AF65-F5344CB8AC3E}">
        <p14:creationId xmlns:p14="http://schemas.microsoft.com/office/powerpoint/2010/main" val="661119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112" y="2042861"/>
            <a:ext cx="5745889" cy="3138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"/>
          <a:stretch/>
        </p:blipFill>
        <p:spPr>
          <a:xfrm>
            <a:off x="6198865" y="2042861"/>
            <a:ext cx="5594543" cy="31387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>
                <a:latin typeface="Candara"/>
                <a:cs typeface="Candara"/>
              </a:rPr>
              <a:t>1297 STEVE DR.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111" y="1219204"/>
            <a:ext cx="7867756" cy="47009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dirty="0">
                <a:solidFill>
                  <a:srgbClr val="B71E42"/>
                </a:solidFill>
              </a:rPr>
              <a:t>PROFIT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Projection</a:t>
            </a:r>
          </a:p>
          <a:p>
            <a:pPr marL="1301718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Purchase $53,000</a:t>
            </a:r>
          </a:p>
          <a:p>
            <a:pPr marL="1301718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Improvements - $33,000</a:t>
            </a:r>
          </a:p>
          <a:p>
            <a:pPr marL="1301718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Investment - $90,000</a:t>
            </a:r>
          </a:p>
          <a:p>
            <a:pPr marL="1301718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Profit up front - $4,000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List - $149,900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SOLD - $139,900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$126,500 Net</a:t>
            </a:r>
          </a:p>
          <a:p>
            <a:pPr marL="1066773" lvl="2">
              <a:spcBef>
                <a:spcPts val="400"/>
              </a:spcBef>
              <a:buClr>
                <a:srgbClr val="B71E42"/>
              </a:buClr>
              <a:buSzPct val="100000"/>
            </a:pPr>
            <a:r>
              <a:rPr lang="en-US" sz="1600" b="1" dirty="0">
                <a:solidFill>
                  <a:srgbClr val="B71E42"/>
                </a:solidFill>
              </a:rPr>
              <a:t>Profit = $36,000</a:t>
            </a:r>
          </a:p>
        </p:txBody>
      </p:sp>
    </p:spTree>
    <p:extLst>
      <p:ext uri="{BB962C8B-B14F-4D97-AF65-F5344CB8AC3E}">
        <p14:creationId xmlns:p14="http://schemas.microsoft.com/office/powerpoint/2010/main" val="111207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37" y="2029005"/>
            <a:ext cx="4191503" cy="3771720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731464" y="2120913"/>
            <a:ext cx="6724403" cy="3666387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600" b="1" dirty="0">
                <a:latin typeface="Candara"/>
                <a:cs typeface="Candara"/>
              </a:rPr>
              <a:t>Step 1</a:t>
            </a:r>
            <a:endParaRPr lang="en-US" sz="6400" b="1" dirty="0">
              <a:latin typeface="Candara"/>
              <a:cs typeface="Candara"/>
            </a:endParaRPr>
          </a:p>
          <a:p>
            <a:pPr>
              <a:spcBef>
                <a:spcPts val="0"/>
              </a:spcBef>
            </a:pPr>
            <a:r>
              <a:rPr lang="en-US" sz="7200" dirty="0">
                <a:latin typeface="Candara"/>
                <a:cs typeface="Candara"/>
              </a:rPr>
              <a:t>Make a List of Everyone You Know</a:t>
            </a:r>
          </a:p>
          <a:p>
            <a:pPr>
              <a:spcBef>
                <a:spcPts val="0"/>
              </a:spcBef>
            </a:pPr>
            <a:r>
              <a:rPr lang="en-US" sz="7200" dirty="0">
                <a:latin typeface="Candara"/>
                <a:cs typeface="Candara"/>
              </a:rPr>
              <a:t>Use “Discover Your Sphere” Questionnaire (See Appendix)</a:t>
            </a:r>
          </a:p>
          <a:p>
            <a:pPr lvl="1">
              <a:spcBef>
                <a:spcPts val="0"/>
              </a:spcBef>
            </a:pPr>
            <a:r>
              <a:rPr lang="en-US" sz="7200" dirty="0">
                <a:latin typeface="Candara"/>
                <a:cs typeface="Candara"/>
              </a:rPr>
              <a:t>Family, Friends, Spouse’s Family &amp; Friends, Kid’s School Connections, Neighbors, Doctor, Dentist, Church Contacts, Home Service Providers, Co-Workers, Vendors, Suppliers, Trade Organizations and Clubs etc.</a:t>
            </a:r>
          </a:p>
          <a:p>
            <a:pPr>
              <a:spcBef>
                <a:spcPts val="0"/>
              </a:spcBef>
            </a:pPr>
            <a:r>
              <a:rPr lang="en-US" sz="7200" dirty="0">
                <a:latin typeface="Candara"/>
                <a:cs typeface="Candara"/>
              </a:rPr>
              <a:t>Communicate </a:t>
            </a:r>
          </a:p>
          <a:p>
            <a:pPr>
              <a:spcBef>
                <a:spcPts val="0"/>
              </a:spcBef>
            </a:pPr>
            <a:r>
              <a:rPr lang="en-US" sz="7200" dirty="0">
                <a:latin typeface="Candara"/>
                <a:cs typeface="Candara"/>
              </a:rPr>
              <a:t>Never make a judgment call about how someone looks or acts!</a:t>
            </a:r>
          </a:p>
          <a:p>
            <a:pPr>
              <a:spcBef>
                <a:spcPts val="0"/>
              </a:spcBef>
            </a:pPr>
            <a:r>
              <a:rPr lang="en-US" sz="7200" dirty="0">
                <a:latin typeface="Candara"/>
                <a:cs typeface="Candara"/>
              </a:rPr>
              <a:t>Everyone has same goal save money and invest it wisely!</a:t>
            </a:r>
          </a:p>
          <a:p>
            <a:pPr>
              <a:spcBef>
                <a:spcPts val="1600"/>
              </a:spcBef>
            </a:pPr>
            <a:endParaRPr lang="en-US" sz="2133" dirty="0">
              <a:latin typeface="Candara"/>
              <a:cs typeface="Candar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55867" y="1836625"/>
            <a:ext cx="0" cy="395067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8"/>
          <p:cNvSpPr txBox="1">
            <a:spLocks/>
          </p:cNvSpPr>
          <p:nvPr/>
        </p:nvSpPr>
        <p:spPr>
          <a:xfrm>
            <a:off x="1519687" y="78739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dirty="0">
                <a:solidFill>
                  <a:schemeClr val="tx2"/>
                </a:solidFill>
              </a:rPr>
              <a:t>How do you find these investors?</a:t>
            </a:r>
            <a:br>
              <a:rPr kumimoji="1" lang="en-US" dirty="0">
                <a:solidFill>
                  <a:schemeClr val="tx2"/>
                </a:solidFill>
              </a:rPr>
            </a:br>
            <a:br>
              <a:rPr kumimoji="1" lang="en-US" dirty="0"/>
            </a:br>
            <a:r>
              <a:rPr kumimoji="1" lang="en-US" dirty="0">
                <a:solidFill>
                  <a:schemeClr val="tx2"/>
                </a:solidFill>
              </a:rPr>
              <a:t>Step 1: </a:t>
            </a:r>
            <a:r>
              <a:rPr kumimoji="1" lang="en-US" dirty="0"/>
              <a:t>Strategies to Find Private Lenders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>
                <a:latin typeface="Candara"/>
                <a:cs typeface="Candara"/>
              </a:rPr>
              <a:t>1297 STEVE DR.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396" y="1613887"/>
            <a:ext cx="10235799" cy="47009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000" dirty="0">
                <a:solidFill>
                  <a:srgbClr val="B71E42"/>
                </a:solidFill>
              </a:rPr>
              <a:t>HOW DID I FIND THESE PRIVATE LENDERS?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Greg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Newsletter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Mortgage broker for large brick and mortar bank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school friend 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Talked at golf outing – “Hey what are you up to?”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“Well I raise capital for real state deals. I buy foreclosures, and I partner with private investors and I pay them a double digit rate of return.”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Neighbor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Sent newsletters over last 8 months 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Talked over regular interactions 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Met at BW3's for lunch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59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1579" y="1312519"/>
            <a:ext cx="9603275" cy="1049235"/>
          </a:xfrm>
        </p:spPr>
        <p:txBody>
          <a:bodyPr/>
          <a:lstStyle/>
          <a:p>
            <a:pPr algn="ctr"/>
            <a:r>
              <a:rPr lang="en-US" dirty="0">
                <a:latin typeface="Candara"/>
                <a:cs typeface="Candara"/>
              </a:rPr>
              <a:t>1297 STEVE DR.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9055" y="1578657"/>
            <a:ext cx="10235799" cy="47009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2" indent="0">
              <a:spcBef>
                <a:spcPts val="400"/>
              </a:spcBef>
              <a:buSzPct val="100000"/>
              <a:buNone/>
            </a:pPr>
            <a:r>
              <a:rPr lang="en-US" sz="2400" dirty="0">
                <a:solidFill>
                  <a:srgbClr val="B71E42"/>
                </a:solidFill>
              </a:rPr>
              <a:t>HOW DID I FIND THESE PRIVATE LENDERS?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Tobias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Long Term Friend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Getting my newsletter 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Called me up and said he'd like to learn more about what you do 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Wants to do what the other investors do </a:t>
            </a:r>
          </a:p>
          <a:p>
            <a:pPr marL="1123923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PROJECT 100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down 100 friends, family, network </a:t>
            </a:r>
          </a:p>
          <a:p>
            <a:pPr marL="1358868" lvl="2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Discover YourSphere.pdf</a:t>
            </a:r>
          </a:p>
          <a:p>
            <a:pPr marL="1968453" lvl="3" indent="-285750">
              <a:spcBef>
                <a:spcPts val="4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See appendix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87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6948" y="381001"/>
            <a:ext cx="10972800" cy="1826615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latin typeface="Candara" panose="020E0502030303020204" pitchFamily="34" charset="0"/>
                <a:cs typeface="Times New Roman" pitchFamily="18" charset="0"/>
              </a:rPr>
              <a:t>CASE STUDY #20</a:t>
            </a:r>
            <a:br>
              <a:rPr lang="en-US" u="sng" dirty="0">
                <a:latin typeface="Candara" panose="020E0502030303020204" pitchFamily="34" charset="0"/>
                <a:cs typeface="Times New Roman" pitchFamily="18" charset="0"/>
              </a:rPr>
            </a:br>
            <a:r>
              <a:rPr lang="en-US" dirty="0">
                <a:latin typeface="Candara" panose="020E0502030303020204" pitchFamily="34" charset="0"/>
                <a:cs typeface="Times New Roman" pitchFamily="18" charset="0"/>
              </a:rPr>
              <a:t>6415 Miller Road</a:t>
            </a:r>
            <a:br>
              <a:rPr lang="en-US" dirty="0">
                <a:latin typeface="Candara" panose="020E0502030303020204" pitchFamily="34" charset="0"/>
                <a:cs typeface="Times New Roman" pitchFamily="18" charset="0"/>
              </a:rPr>
            </a:br>
            <a:r>
              <a:rPr lang="en-US" dirty="0">
                <a:latin typeface="Candara" panose="020E0502030303020204" pitchFamily="34" charset="0"/>
                <a:cs typeface="Times New Roman" pitchFamily="18" charset="0"/>
              </a:rPr>
              <a:t>Brecksville, OH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06630" y="1933599"/>
            <a:ext cx="6121316" cy="425038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  <a:cs typeface="Segoe UI Semilight" panose="020B0402040204020203" pitchFamily="34" charset="0"/>
              </a:rPr>
              <a:t>Purchase Price				$75,000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  <a:cs typeface="Segoe UI Semilight" panose="020B0402040204020203" pitchFamily="34" charset="0"/>
              </a:rPr>
              <a:t>Rehab, Insurance, Mktg			$80,000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ndara" panose="020E0502030303020204" pitchFamily="34" charset="0"/>
                <a:cs typeface="Segoe UI Semilight" panose="020B0402040204020203" pitchFamily="34" charset="0"/>
              </a:rPr>
              <a:t>Includes 1,000 Sq. Ft Addition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  <a:cs typeface="Segoe UI Semilight" panose="020B0402040204020203" pitchFamily="34" charset="0"/>
              </a:rPr>
              <a:t>Private Money 	 			$165,000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ndara" panose="020E0502030303020204" pitchFamily="34" charset="0"/>
                <a:cs typeface="Segoe UI Semilight" panose="020B0402040204020203" pitchFamily="34" charset="0"/>
              </a:rPr>
              <a:t>Self Directed IRA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  <a:cs typeface="Segoe UI Semilight" panose="020B0402040204020203" pitchFamily="34" charset="0"/>
              </a:rPr>
              <a:t>SOLD Price				$268,000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B71E42"/>
                </a:solidFill>
                <a:latin typeface="Candara" panose="020E0502030303020204" pitchFamily="34" charset="0"/>
                <a:cs typeface="Segoe UI Semilight" panose="020B0402040204020203" pitchFamily="34" charset="0"/>
              </a:rPr>
              <a:t>Net Profit After ALL COSTS			$45,000</a:t>
            </a:r>
          </a:p>
          <a:p>
            <a:pPr marL="0" indent="0">
              <a:buNone/>
            </a:pPr>
            <a:r>
              <a:rPr lang="en-US" sz="1800" dirty="0">
                <a:latin typeface="Candara" panose="020E0502030303020204" pitchFamily="34" charset="0"/>
                <a:cs typeface="Segoe UI Semilight" panose="020B0402040204020203" pitchFamily="34" charset="0"/>
              </a:rPr>
              <a:t>Sean Gorius Traditional SDIRA (Old 401k) 12 % Interest or 20% of Profits whichever is greater.</a:t>
            </a:r>
          </a:p>
          <a:p>
            <a:pPr marL="0" lvl="2" indent="0" algn="ctr">
              <a:buNone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2" indent="0" algn="ctr">
              <a:buNone/>
            </a:pPr>
            <a:endParaRPr lang="en-US" sz="1800" b="1" i="1" u="sng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447" y="2288594"/>
            <a:ext cx="4851484" cy="2877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68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6948" y="381001"/>
            <a:ext cx="10972800" cy="1826615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latin typeface="Candara" panose="020E0502030303020204" pitchFamily="34" charset="0"/>
                <a:cs typeface="Times New Roman" pitchFamily="18" charset="0"/>
              </a:rPr>
              <a:t>CASE STUDY #21</a:t>
            </a:r>
            <a:br>
              <a:rPr lang="en-US" u="sng" dirty="0">
                <a:latin typeface="Candara" panose="020E0502030303020204" pitchFamily="34" charset="0"/>
                <a:cs typeface="Times New Roman" pitchFamily="18" charset="0"/>
              </a:rPr>
            </a:br>
            <a:r>
              <a:rPr lang="en-US" dirty="0">
                <a:latin typeface="Candara" panose="020E0502030303020204" pitchFamily="34" charset="0"/>
                <a:cs typeface="Times New Roman" pitchFamily="18" charset="0"/>
              </a:rPr>
              <a:t>907 School Dr.</a:t>
            </a:r>
            <a:br>
              <a:rPr lang="en-US" dirty="0">
                <a:latin typeface="Candara" panose="020E0502030303020204" pitchFamily="34" charset="0"/>
                <a:cs typeface="Times New Roman" pitchFamily="18" charset="0"/>
              </a:rPr>
            </a:br>
            <a:r>
              <a:rPr lang="en-US" dirty="0">
                <a:latin typeface="Candara" panose="020E0502030303020204" pitchFamily="34" charset="0"/>
                <a:cs typeface="Times New Roman" pitchFamily="18" charset="0"/>
              </a:rPr>
              <a:t>Cuyahoga Falls, OH 44223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32953" y="2132170"/>
            <a:ext cx="7422894" cy="4507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  <a:cs typeface="Times New Roman" pitchFamily="18" charset="0"/>
              </a:rPr>
              <a:t>FNMA Foreclosure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Purchase Price				$55,000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Private Money #1 				$75,000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1</a:t>
            </a:r>
            <a:r>
              <a:rPr lang="en-US" sz="1600" baseline="30000" dirty="0">
                <a:latin typeface="Candara" panose="020E0502030303020204" pitchFamily="34" charset="0"/>
                <a:cs typeface="Times New Roman" pitchFamily="18" charset="0"/>
              </a:rPr>
              <a:t>st</a:t>
            </a: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 Mortgage 12 % Int. or 15% of Profit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Private Money #2			SDIRA 12% Interest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B71E42"/>
                </a:solidFill>
                <a:latin typeface="Candara" panose="020E0502030303020204" pitchFamily="34" charset="0"/>
                <a:cs typeface="Times New Roman" pitchFamily="18" charset="0"/>
              </a:rPr>
              <a:t>Cash Back at Closing			$33,000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SOLD Price				$120,000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B71E42"/>
                </a:solidFill>
                <a:latin typeface="Candara" panose="020E0502030303020204" pitchFamily="34" charset="0"/>
                <a:cs typeface="Times New Roman" pitchFamily="18" charset="0"/>
              </a:rPr>
              <a:t>Net Profit After ALL COSTS			$27,000</a:t>
            </a:r>
          </a:p>
          <a:p>
            <a:pPr marL="0" indent="0">
              <a:buNone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Neighbor – Sent him my newsletter every month.  He called me about real estate, wanted to learn more and invested.</a:t>
            </a:r>
          </a:p>
          <a:p>
            <a:pPr>
              <a:buFont typeface="Arial" pitchFamily="34" charset="0"/>
              <a:buChar char="•"/>
            </a:pPr>
            <a:endParaRPr lang="en-US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ctr"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2" indent="0" algn="ctr">
              <a:buNone/>
            </a:pPr>
            <a:endParaRPr lang="en-US" sz="2400" b="1" i="1" u="sng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54" y="2132170"/>
            <a:ext cx="3007152" cy="321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081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6948" y="381001"/>
            <a:ext cx="10972800" cy="1826615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latin typeface="Candara" panose="020E0502030303020204" pitchFamily="34" charset="0"/>
                <a:cs typeface="Times New Roman" pitchFamily="18" charset="0"/>
              </a:rPr>
              <a:t>CASE STUDY #22</a:t>
            </a:r>
            <a:br>
              <a:rPr lang="en-US" u="sng" dirty="0">
                <a:latin typeface="Candara" panose="020E0502030303020204" pitchFamily="34" charset="0"/>
                <a:cs typeface="Times New Roman" pitchFamily="18" charset="0"/>
              </a:rPr>
            </a:br>
            <a:r>
              <a:rPr lang="en-US" dirty="0">
                <a:latin typeface="Candara" panose="020E0502030303020204" pitchFamily="34" charset="0"/>
                <a:cs typeface="Times New Roman" pitchFamily="18" charset="0"/>
              </a:rPr>
              <a:t>100 US Grant Street</a:t>
            </a:r>
            <a:br>
              <a:rPr lang="en-US" dirty="0">
                <a:latin typeface="Candara" panose="020E0502030303020204" pitchFamily="34" charset="0"/>
                <a:cs typeface="Times New Roman" pitchFamily="18" charset="0"/>
              </a:rPr>
            </a:br>
            <a:r>
              <a:rPr lang="en-US" dirty="0">
                <a:latin typeface="Candara" panose="020E0502030303020204" pitchFamily="34" charset="0"/>
                <a:cs typeface="Times New Roman" pitchFamily="18" charset="0"/>
              </a:rPr>
              <a:t>LaGrange, OH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56651" y="1881794"/>
            <a:ext cx="11665770" cy="450746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ndara" panose="020E0502030303020204" pitchFamily="34" charset="0"/>
                <a:cs typeface="Times New Roman" pitchFamily="18" charset="0"/>
              </a:rPr>
              <a:t>9,000 Sq. Ft. Medical / Office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1</a:t>
            </a:r>
            <a:r>
              <a:rPr lang="en-US" sz="1600" baseline="30000" dirty="0">
                <a:latin typeface="Candara" panose="020E0502030303020204" pitchFamily="34" charset="0"/>
                <a:cs typeface="Times New Roman" pitchFamily="18" charset="0"/>
              </a:rPr>
              <a:t>st</a:t>
            </a: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 Mortgage Private Lender – Traditional SDIRA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2</a:t>
            </a:r>
            <a:r>
              <a:rPr lang="en-US" sz="1600" baseline="30000" dirty="0">
                <a:latin typeface="Candara" panose="020E0502030303020204" pitchFamily="34" charset="0"/>
                <a:cs typeface="Times New Roman" pitchFamily="18" charset="0"/>
              </a:rPr>
              <a:t>nd</a:t>
            </a: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 Mortgage Private Lender – Cash on Hand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12% Interest Only, No Payments for 12 Months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Then Interest Only Payments for 12 Months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Private Funding:				$400,000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Appraised For:				$1.2 Million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Repositioning building into 100 Units of Assisted Living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100 Units x $4,000/month/unit = $4.5 Million in annual cash flow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cs typeface="Times New Roman" pitchFamily="18" charset="0"/>
              </a:rPr>
              <a:t>Projected:				$1.5 Million Net Income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102" y="2424467"/>
            <a:ext cx="3783001" cy="2846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74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876348" y="2009231"/>
            <a:ext cx="5979860" cy="392225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andara"/>
                <a:cs typeface="Candara"/>
              </a:rPr>
              <a:t>Become the “Top Of Mind” Real Estate Reference For Everyone You Know</a:t>
            </a:r>
          </a:p>
          <a:p>
            <a:pPr lvl="1">
              <a:spcBef>
                <a:spcPts val="1600"/>
              </a:spcBef>
            </a:pPr>
            <a:r>
              <a:rPr lang="en-US" sz="2200" dirty="0">
                <a:latin typeface="Candara"/>
                <a:cs typeface="Candara"/>
              </a:rPr>
              <a:t>Buy From You</a:t>
            </a:r>
          </a:p>
          <a:p>
            <a:pPr lvl="1">
              <a:spcBef>
                <a:spcPts val="1600"/>
              </a:spcBef>
            </a:pPr>
            <a:r>
              <a:rPr lang="en-US" sz="2200" dirty="0">
                <a:latin typeface="Candara"/>
                <a:cs typeface="Candara"/>
              </a:rPr>
              <a:t>Sell To You</a:t>
            </a:r>
          </a:p>
          <a:p>
            <a:pPr lvl="1">
              <a:spcBef>
                <a:spcPts val="1600"/>
              </a:spcBef>
            </a:pPr>
            <a:r>
              <a:rPr lang="en-US" sz="2200" dirty="0">
                <a:latin typeface="Candara"/>
                <a:cs typeface="Candara"/>
              </a:rPr>
              <a:t>Refer You Deals</a:t>
            </a:r>
          </a:p>
          <a:p>
            <a:pPr lvl="1">
              <a:spcBef>
                <a:spcPts val="1600"/>
              </a:spcBef>
            </a:pPr>
            <a:endParaRPr lang="en-US" sz="2200" dirty="0">
              <a:latin typeface="Candara"/>
              <a:cs typeface="Candara"/>
            </a:endParaRPr>
          </a:p>
          <a:p>
            <a:pPr lvl="1">
              <a:spcBef>
                <a:spcPts val="1600"/>
              </a:spcBef>
            </a:pPr>
            <a:endParaRPr lang="en-US" sz="2200" dirty="0">
              <a:latin typeface="Candara"/>
              <a:cs typeface="Candara"/>
            </a:endParaRPr>
          </a:p>
          <a:p>
            <a:pPr lvl="1">
              <a:spcBef>
                <a:spcPts val="1600"/>
              </a:spcBef>
            </a:pPr>
            <a:endParaRPr lang="en-US" sz="2200" dirty="0">
              <a:latin typeface="Candara"/>
              <a:cs typeface="Candara"/>
            </a:endParaRPr>
          </a:p>
          <a:p>
            <a:pPr lvl="1">
              <a:spcBef>
                <a:spcPts val="1600"/>
              </a:spcBef>
            </a:pPr>
            <a:endParaRPr lang="en-US" sz="2200" dirty="0">
              <a:latin typeface="Candara"/>
              <a:cs typeface="Candara"/>
            </a:endParaRPr>
          </a:p>
          <a:p>
            <a:pPr marL="457200" lvl="1" indent="0">
              <a:spcBef>
                <a:spcPts val="1600"/>
              </a:spcBef>
              <a:buNone/>
            </a:pPr>
            <a:endParaRPr lang="en-US" sz="2200" dirty="0">
              <a:latin typeface="Candara"/>
              <a:cs typeface="Candara"/>
            </a:endParaRPr>
          </a:p>
          <a:p>
            <a:pPr lvl="1">
              <a:spcBef>
                <a:spcPts val="1600"/>
              </a:spcBef>
            </a:pPr>
            <a:r>
              <a:rPr lang="en-US" sz="2200" dirty="0">
                <a:latin typeface="Candara"/>
                <a:cs typeface="Candara"/>
              </a:rPr>
              <a:t>Refer You Investors</a:t>
            </a:r>
          </a:p>
          <a:p>
            <a:pPr lvl="1">
              <a:spcBef>
                <a:spcPts val="1600"/>
              </a:spcBef>
            </a:pPr>
            <a:r>
              <a:rPr lang="en-US" sz="2200" dirty="0">
                <a:latin typeface="Candara"/>
                <a:cs typeface="Candara"/>
              </a:rPr>
              <a:t>Cheerlead For You</a:t>
            </a:r>
          </a:p>
          <a:p>
            <a:pPr lvl="1">
              <a:spcBef>
                <a:spcPts val="1600"/>
              </a:spcBef>
            </a:pPr>
            <a:r>
              <a:rPr lang="en-US" sz="2200" dirty="0">
                <a:latin typeface="Candara"/>
                <a:cs typeface="Candara"/>
              </a:rPr>
              <a:t>Loan To You</a:t>
            </a:r>
          </a:p>
          <a:p>
            <a:pPr lvl="1">
              <a:spcBef>
                <a:spcPts val="1600"/>
              </a:spcBef>
            </a:pPr>
            <a:r>
              <a:rPr lang="en-US" sz="2200" dirty="0">
                <a:latin typeface="Candara"/>
                <a:cs typeface="Candara"/>
              </a:rPr>
              <a:t>Invest With You</a:t>
            </a:r>
          </a:p>
          <a:p>
            <a:pPr>
              <a:spcBef>
                <a:spcPts val="1600"/>
              </a:spcBef>
            </a:pPr>
            <a:endParaRPr lang="en-US" sz="2133" dirty="0">
              <a:latin typeface="Candara"/>
              <a:cs typeface="Canda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38" y="2009231"/>
            <a:ext cx="4176584" cy="37582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455867" y="1836625"/>
            <a:ext cx="0" cy="395067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8"/>
          <p:cNvSpPr txBox="1">
            <a:spLocks/>
          </p:cNvSpPr>
          <p:nvPr/>
        </p:nvSpPr>
        <p:spPr>
          <a:xfrm>
            <a:off x="1395568" y="1224012"/>
            <a:ext cx="9603275" cy="519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dirty="0">
                <a:solidFill>
                  <a:schemeClr val="tx2"/>
                </a:solidFill>
              </a:rPr>
              <a:t>Step 1: </a:t>
            </a:r>
            <a:r>
              <a:rPr kumimoji="1" lang="en-US" dirty="0"/>
              <a:t>Strategies to Find Private Lenders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9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0D84-B830-1541-A5FD-DBA6B514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Lets assume everyone you know is broke, busted and disgusted.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lets also assume they love you and want you to succeed. </a:t>
            </a:r>
          </a:p>
        </p:txBody>
      </p:sp>
    </p:spTree>
    <p:extLst>
      <p:ext uri="{BB962C8B-B14F-4D97-AF65-F5344CB8AC3E}">
        <p14:creationId xmlns:p14="http://schemas.microsoft.com/office/powerpoint/2010/main" val="361266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ABCAE3-64FC-4149-819F-2C18128241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2FDCFE-9AD2-4D8A-8CBF-B3AA37EBF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D463FC-4CA8-4FF4-85A3-AF9F4B98D2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CF35C3-8B44-4F4B-BD25-4C01823DB2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712110-0BC1-4B31-B3BB-63B44222E8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66B5F3-C053-4580-B04A-1EF949888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5CED634-E2D0-4AB7-96DD-816C9B52C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DDCDFB-696D-4FDF-9B58-24F71B7C37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6123F2-4B61-414F-A7E5-5B7828EACAE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94783A-47DA-4C13-A2FA-145349F7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2" y="312422"/>
            <a:ext cx="4738589" cy="5494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CB573-4526-4139-B991-54DF0B94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Discover your sphere</a:t>
            </a:r>
          </a:p>
        </p:txBody>
      </p:sp>
    </p:spTree>
    <p:extLst>
      <p:ext uri="{BB962C8B-B14F-4D97-AF65-F5344CB8AC3E}">
        <p14:creationId xmlns:p14="http://schemas.microsoft.com/office/powerpoint/2010/main" val="125870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683740" y="2215301"/>
            <a:ext cx="11261824" cy="4194927"/>
          </a:xfrm>
        </p:spPr>
        <p:txBody>
          <a:bodyPr numCol="2">
            <a:normAutofit fontScale="92500" lnSpcReduction="10000"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  <a:cs typeface="Candara"/>
              </a:rPr>
              <a:t>Real Estate Groups on Facebook/LinkedIn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900" dirty="0">
              <a:latin typeface="Candara" panose="020E0502030303020204" pitchFamily="34" charset="0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  <a:cs typeface="Candara"/>
              </a:rPr>
              <a:t>REI Clubs / Meet Ups </a:t>
            </a:r>
            <a:br>
              <a:rPr lang="en-US" sz="1900" dirty="0">
                <a:latin typeface="Candara" panose="020E0502030303020204" pitchFamily="34" charset="0"/>
                <a:cs typeface="Candara"/>
              </a:rPr>
            </a:br>
            <a:endParaRPr lang="en-US" sz="1900" dirty="0">
              <a:latin typeface="Candara" panose="020E0502030303020204" pitchFamily="34" charset="0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  <a:cs typeface="Candara"/>
              </a:rPr>
              <a:t>Chamber of Commerce</a:t>
            </a:r>
            <a:br>
              <a:rPr lang="en-US" sz="1900" dirty="0">
                <a:latin typeface="Candara" panose="020E0502030303020204" pitchFamily="34" charset="0"/>
                <a:cs typeface="Candara"/>
              </a:rPr>
            </a:br>
            <a:endParaRPr lang="en-US" sz="1900" dirty="0">
              <a:latin typeface="Candara" panose="020E0502030303020204" pitchFamily="34" charset="0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  <a:cs typeface="Candara"/>
              </a:rPr>
              <a:t>Kiwanis</a:t>
            </a:r>
            <a:br>
              <a:rPr lang="en-US" sz="1900" dirty="0">
                <a:latin typeface="Candara" panose="020E0502030303020204" pitchFamily="34" charset="0"/>
                <a:cs typeface="Candara"/>
              </a:rPr>
            </a:br>
            <a:endParaRPr lang="en-US" sz="1900" dirty="0">
              <a:latin typeface="Candara" panose="020E0502030303020204" pitchFamily="34" charset="0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  <a:cs typeface="Candara"/>
              </a:rPr>
              <a:t>Fraternal Organizations </a:t>
            </a:r>
            <a:br>
              <a:rPr lang="en-US" sz="1900" dirty="0">
                <a:latin typeface="Candara" panose="020E0502030303020204" pitchFamily="34" charset="0"/>
                <a:cs typeface="Candara"/>
              </a:rPr>
            </a:br>
            <a:endParaRPr lang="en-US" sz="1900" dirty="0">
              <a:latin typeface="Candara" panose="020E0502030303020204" pitchFamily="34" charset="0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  <a:cs typeface="Candara"/>
              </a:rPr>
              <a:t>Social Groups</a:t>
            </a:r>
            <a:br>
              <a:rPr lang="en-US" sz="1900" dirty="0">
                <a:latin typeface="Candara" panose="020E0502030303020204" pitchFamily="34" charset="0"/>
                <a:cs typeface="Candara"/>
              </a:rPr>
            </a:br>
            <a:endParaRPr lang="en-US" sz="1900" dirty="0">
              <a:latin typeface="Candara" panose="020E0502030303020204" pitchFamily="34" charset="0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BNI</a:t>
            </a:r>
            <a:br>
              <a:rPr lang="en-US" sz="1900" dirty="0">
                <a:latin typeface="Candara" panose="020E0502030303020204" pitchFamily="34" charset="0"/>
              </a:rPr>
            </a:b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900" dirty="0">
              <a:latin typeface="Candara" panose="020E0502030303020204" pitchFamily="34" charset="0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Home Builders Association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Marketing and Real Estate Meet Ups</a:t>
            </a:r>
            <a:br>
              <a:rPr lang="en-US" sz="1900" dirty="0">
                <a:latin typeface="Candara" panose="020E0502030303020204" pitchFamily="34" charset="0"/>
              </a:rPr>
            </a:b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Golf Courses / Country Clubs</a:t>
            </a:r>
            <a:br>
              <a:rPr lang="en-US" sz="1900" dirty="0">
                <a:latin typeface="Candara" panose="020E0502030303020204" pitchFamily="34" charset="0"/>
              </a:rPr>
            </a:b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Yacht Clubs</a:t>
            </a:r>
            <a:br>
              <a:rPr lang="en-US" sz="1900" dirty="0">
                <a:latin typeface="Candara" panose="020E0502030303020204" pitchFamily="34" charset="0"/>
              </a:rPr>
            </a:b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Open Houses &amp; Realtors</a:t>
            </a:r>
            <a:br>
              <a:rPr lang="en-US" sz="1900" dirty="0">
                <a:latin typeface="Candara" panose="020E0502030303020204" pitchFamily="34" charset="0"/>
              </a:rPr>
            </a:b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Real Estate Agent Meetings</a:t>
            </a:r>
            <a:br>
              <a:rPr lang="en-US" sz="1900" dirty="0">
                <a:latin typeface="Candara" panose="020E0502030303020204" pitchFamily="34" charset="0"/>
              </a:rPr>
            </a:br>
            <a:endParaRPr lang="en-US" sz="1900" dirty="0">
              <a:latin typeface="Candara" panose="020E0502030303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ndara" panose="020E0502030303020204" pitchFamily="34" charset="0"/>
              </a:rPr>
              <a:t>Home Owner Association Meetings</a:t>
            </a:r>
          </a:p>
          <a:p>
            <a:pPr>
              <a:spcBef>
                <a:spcPts val="1600"/>
              </a:spcBef>
            </a:pPr>
            <a:endParaRPr lang="en-US" sz="3500" dirty="0">
              <a:latin typeface="Candara"/>
              <a:cs typeface="Candara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1513015" y="1216058"/>
            <a:ext cx="9603275" cy="5387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dirty="0"/>
              <a:t>Step 2:</a:t>
            </a:r>
            <a:r>
              <a:rPr kumimoji="1" lang="en-US" dirty="0">
                <a:solidFill>
                  <a:schemeClr val="tx2"/>
                </a:solidFill>
              </a:rPr>
              <a:t> </a:t>
            </a:r>
            <a:r>
              <a:rPr kumimoji="1" lang="en-US" dirty="0"/>
              <a:t>make a second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7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3739-1301-413F-B372-BEA7683C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66856"/>
            <a:ext cx="9603275" cy="1049235"/>
          </a:xfrm>
        </p:spPr>
        <p:txBody>
          <a:bodyPr/>
          <a:lstStyle/>
          <a:p>
            <a:r>
              <a:rPr lang="en-US" dirty="0"/>
              <a:t>Real estate groups on Facebook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45B59E-5328-4868-9DE4-3DC83C9C6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6" y="1956309"/>
            <a:ext cx="4551083" cy="3584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A18C5-1E41-4B5F-B566-4EED904A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4" y="2058575"/>
            <a:ext cx="4149258" cy="3739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8DA0-8E81-4C3C-9536-31A781BF6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41" y="2393377"/>
            <a:ext cx="2961699" cy="34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87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673</TotalTime>
  <Words>2827</Words>
  <Application>Microsoft Macintosh PowerPoint</Application>
  <PresentationFormat>Widescreen</PresentationFormat>
  <Paragraphs>404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Bodoni MT Condensed</vt:lpstr>
      <vt:lpstr>Calibri</vt:lpstr>
      <vt:lpstr>Candara</vt:lpstr>
      <vt:lpstr>Gill Sans MT</vt:lpstr>
      <vt:lpstr>Segoe UI Semilight</vt:lpstr>
      <vt:lpstr>Times New Roman</vt:lpstr>
      <vt:lpstr>Gallery</vt:lpstr>
      <vt:lpstr>PowerPoint Presentation</vt:lpstr>
      <vt:lpstr>Lesson</vt:lpstr>
      <vt:lpstr>12 Step Money Magnet</vt:lpstr>
      <vt:lpstr>PowerPoint Presentation</vt:lpstr>
      <vt:lpstr>PowerPoint Presentation</vt:lpstr>
      <vt:lpstr>Lets assume everyone you know is broke, busted and disgusted.   But lets also assume they love you and want you to succeed. </vt:lpstr>
      <vt:lpstr>Discover your sphere</vt:lpstr>
      <vt:lpstr>PowerPoint Presentation</vt:lpstr>
      <vt:lpstr>Real estate groups on Facebook</vt:lpstr>
      <vt:lpstr>Step 3: Tell Everyone What You Do In A Cool Way</vt:lpstr>
      <vt:lpstr>Tell everyone on social media what you’re working on</vt:lpstr>
      <vt:lpstr>PowerPoint Presentation</vt:lpstr>
      <vt:lpstr>Step 3:Tell Everyone What You Do In A Cool Way</vt:lpstr>
      <vt:lpstr>Step 4:  Create Your Money Magnet Pitch Book &amp; Marketing Collateral  “Rip Off &amp; Duplicate” </vt:lpstr>
      <vt:lpstr>Step 4:  Create Your Money Magnet Pitch Book &amp; Marketing Collateral “Rip Off &amp; Duplicate” </vt:lpstr>
      <vt:lpstr>Step 4:  Create Your Money Magnet Pitch Book &amp; Marketing Collateral “Rip Off &amp; Duplicate” </vt:lpstr>
      <vt:lpstr>Step 4:  Create Your Money Magnet Pitch Book &amp; Marketing Collateral  “Rip Off &amp; Duplicate” </vt:lpstr>
      <vt:lpstr>Step 4:  Create Your Money Magnet Pitch Book &amp; Marketing Collateral  “Rip Off &amp; Duplicate” </vt:lpstr>
      <vt:lpstr>Step 4:  Create Your Money Magnet Pitch Book &amp; Marketing Collateral  “Rip Off &amp; Duplicate” </vt:lpstr>
      <vt:lpstr>Step 4:  Create Your Money Magnet Pitch Book &amp; Marketing Collateral  “Rip Off &amp; Duplicate” </vt:lpstr>
      <vt:lpstr>Step 4:  Create Your Money Magnet Pitch Book &amp; Marketing Collateral  “Rip Off &amp; Duplicate” </vt:lpstr>
      <vt:lpstr>Step 5:  Develop A System for Tracking Your Potential Private Lenders</vt:lpstr>
      <vt:lpstr>Step 5 (cont.):  Develop A System for Tracking Your Potential Private Lenders</vt:lpstr>
      <vt:lpstr>Step 6:  Send Out The Monthly Money Magnet Mailer</vt:lpstr>
      <vt:lpstr>Step 7:  Send Out The Weekly Money Magnet Funding Opportunity Sheets</vt:lpstr>
      <vt:lpstr>Step 8:  Money Magnet Phone Follow Up</vt:lpstr>
      <vt:lpstr>Step 9:  Set The Money Magnet  Face to Face Appointment</vt:lpstr>
      <vt:lpstr>Step 10:  The Money Magnet Meeting</vt:lpstr>
      <vt:lpstr>Step 11:  The Money Magnet Follow Up</vt:lpstr>
      <vt:lpstr>Step 12:  Gain Their Commitment</vt:lpstr>
      <vt:lpstr>12 Step Money Magnet</vt:lpstr>
      <vt:lpstr>12 Step Money Magnet</vt:lpstr>
      <vt:lpstr>EQUITY PARTNERSHIP</vt:lpstr>
      <vt:lpstr>EQUITY PARTNERSHIP</vt:lpstr>
      <vt:lpstr>EQUITY PARTNERSHIP</vt:lpstr>
      <vt:lpstr>EQUITY PARTNERSHIP</vt:lpstr>
      <vt:lpstr>Become a money magnet in 12 easy steps</vt:lpstr>
      <vt:lpstr>1297 STEVE DR.</vt:lpstr>
      <vt:lpstr>1297 STEVE DR.</vt:lpstr>
      <vt:lpstr>1297 STEVE DR.</vt:lpstr>
      <vt:lpstr>1297 STEVE DR.</vt:lpstr>
      <vt:lpstr>CASE STUDY #20 6415 Miller Road Brecksville, OH</vt:lpstr>
      <vt:lpstr>CASE STUDY #21 907 School Dr. Cuyahoga Falls, OH 44223</vt:lpstr>
      <vt:lpstr>CASE STUDY #22 100 US Grant Street LaGrange, OH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Schlegel</dc:creator>
  <cp:lastModifiedBy>Josh Cantwell</cp:lastModifiedBy>
  <cp:revision>121</cp:revision>
  <dcterms:created xsi:type="dcterms:W3CDTF">2016-01-28T15:45:37Z</dcterms:created>
  <dcterms:modified xsi:type="dcterms:W3CDTF">2020-09-29T20:03:42Z</dcterms:modified>
</cp:coreProperties>
</file>