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2" r:id="rId3"/>
    <p:sldId id="555" r:id="rId4"/>
    <p:sldId id="826" r:id="rId5"/>
    <p:sldId id="1643" r:id="rId6"/>
    <p:sldId id="1637" r:id="rId7"/>
    <p:sldId id="1645" r:id="rId8"/>
    <p:sldId id="1646" r:id="rId9"/>
    <p:sldId id="1638" r:id="rId10"/>
    <p:sldId id="1639" r:id="rId11"/>
    <p:sldId id="1644" r:id="rId12"/>
    <p:sldId id="1606" r:id="rId13"/>
    <p:sldId id="1597" r:id="rId14"/>
    <p:sldId id="853" r:id="rId15"/>
  </p:sldIdLst>
  <p:sldSz cx="12192000" cy="6858000"/>
  <p:notesSz cx="6954838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Meyer" initials="NM" lastIdx="2" clrIdx="0">
    <p:extLst>
      <p:ext uri="{19B8F6BF-5375-455C-9EA6-DF929625EA0E}">
        <p15:presenceInfo xmlns:p15="http://schemas.microsoft.com/office/powerpoint/2012/main" userId="Natalie Meyer" providerId="None"/>
      </p:ext>
    </p:extLst>
  </p:cmAuthor>
  <p:cmAuthor id="2" name="Natalie Meyer" initials="NM [2]" lastIdx="2" clrIdx="1">
    <p:extLst>
      <p:ext uri="{19B8F6BF-5375-455C-9EA6-DF929625EA0E}">
        <p15:presenceInfo xmlns:p15="http://schemas.microsoft.com/office/powerpoint/2012/main" userId="426c415b73750d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41"/>
    <a:srgbClr val="D0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7625" autoAdjust="0"/>
  </p:normalViewPr>
  <p:slideViewPr>
    <p:cSldViewPr snapToGrid="0">
      <p:cViewPr varScale="1">
        <p:scale>
          <a:sx n="205" d="100"/>
          <a:sy n="205" d="100"/>
        </p:scale>
        <p:origin x="216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2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422651E-9BAD-A241-A53E-3DCD2600AE23}" type="datetimeFigureOut">
              <a:rPr lang="en-US" smtClean="0">
                <a:latin typeface="Times New Roman" panose="02020603050405020304" pitchFamily="18" charset="0"/>
              </a:rPr>
              <a:t>8/25/20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0284809-4B88-1A47-A7D5-A7231B2F888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9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DE148D2-E0F1-9C42-9977-5BD25D7B654B}" type="datetimeFigureOut">
              <a:rPr lang="en-US" smtClean="0"/>
              <a:pPr/>
              <a:t>8/25/20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6C17347-A917-0446-92E8-CC088B755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27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3638"/>
            <a:ext cx="5583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A1CB482-F0AD-4F3A-83FB-5409690D11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A1CB482-F0AD-4F3A-83FB-5409690D1158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9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A1CB482-F0AD-4F3A-83FB-5409690D1158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1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A1CB482-F0AD-4F3A-83FB-5409690D1158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862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9144EA5-5F99-43E1-9853-96597629E39C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687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9144EA5-5F99-43E1-9853-96597629E39C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9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53303" y="6487824"/>
            <a:ext cx="225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100" b="0" dirty="0">
                <a:solidFill>
                  <a:schemeClr val="tx1"/>
                </a:solidFill>
                <a:latin typeface="Lato Light" panose="020F0302020204030203" pitchFamily="34" charset="0"/>
              </a:rPr>
              <a:t>FREELAND</a:t>
            </a:r>
            <a:r>
              <a:rPr lang="id-ID" sz="1100" b="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rPr>
              <a:t>VENTURES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629004"/>
            <a:ext cx="828000" cy="0"/>
            <a:chOff x="5880295" y="365760"/>
            <a:chExt cx="547034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880295" y="365760"/>
              <a:ext cx="900000" cy="0"/>
            </a:xfrm>
            <a:prstGeom prst="line">
              <a:avLst/>
            </a:prstGeom>
            <a:ln w="152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794363" y="365760"/>
              <a:ext cx="900000" cy="0"/>
            </a:xfrm>
            <a:prstGeom prst="line">
              <a:avLst/>
            </a:prstGeom>
            <a:ln w="152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08431" y="365760"/>
              <a:ext cx="900000" cy="0"/>
            </a:xfrm>
            <a:prstGeom prst="line">
              <a:avLst/>
            </a:prstGeom>
            <a:ln w="152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622499" y="365760"/>
              <a:ext cx="900000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536567" y="365760"/>
              <a:ext cx="900000" cy="0"/>
            </a:xfrm>
            <a:prstGeom prst="line">
              <a:avLst/>
            </a:prstGeom>
            <a:ln w="152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450635" y="365760"/>
              <a:ext cx="900000" cy="0"/>
            </a:xfrm>
            <a:prstGeom prst="line">
              <a:avLst/>
            </a:prstGeom>
            <a:ln w="152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 userDrawn="1"/>
        </p:nvCxnSpPr>
        <p:spPr>
          <a:xfrm flipH="1" flipV="1">
            <a:off x="8390" y="6421452"/>
            <a:ext cx="12183610" cy="2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8647868" y="5060634"/>
            <a:ext cx="837" cy="163469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853947" y="3964653"/>
            <a:ext cx="4109411" cy="2650561"/>
            <a:chOff x="5956964" y="1745277"/>
            <a:chExt cx="6477092" cy="3402046"/>
          </a:xfrm>
        </p:grpSpPr>
        <p:sp>
          <p:nvSpPr>
            <p:cNvPr id="29" name="Rectangle 28"/>
            <p:cNvSpPr/>
            <p:nvPr/>
          </p:nvSpPr>
          <p:spPr>
            <a:xfrm>
              <a:off x="5956964" y="1745277"/>
              <a:ext cx="6477092" cy="3402046"/>
            </a:xfrm>
            <a:prstGeom prst="rect">
              <a:avLst/>
            </a:prstGeom>
            <a:solidFill>
              <a:schemeClr val="accent5">
                <a:lumMod val="90000"/>
                <a:alpha val="9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10780" y="2011854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-9339" y="6147707"/>
            <a:ext cx="12210678" cy="13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19A8-D0CC-4FE8-A524-87A659C8BA42}"/>
              </a:ext>
            </a:extLst>
          </p:cNvPr>
          <p:cNvSpPr txBox="1"/>
          <p:nvPr/>
        </p:nvSpPr>
        <p:spPr>
          <a:xfrm>
            <a:off x="7902392" y="1207610"/>
            <a:ext cx="37781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“80 Maple” Apartment Investment Opportunity</a:t>
            </a:r>
          </a:p>
          <a:p>
            <a:pPr algn="ctr"/>
            <a:endParaRPr lang="en-US" sz="2000" b="1" dirty="0">
              <a:solidFill>
                <a:schemeClr val="tx2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A1025-110C-4944-99A5-79B5BD4FC74F}"/>
              </a:ext>
            </a:extLst>
          </p:cNvPr>
          <p:cNvSpPr/>
          <p:nvPr/>
        </p:nvSpPr>
        <p:spPr>
          <a:xfrm>
            <a:off x="0" y="376136"/>
            <a:ext cx="12210678" cy="13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43" y="162672"/>
            <a:ext cx="3264818" cy="7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7B7937-35D0-4166-85D9-09511A986CAD}"/>
              </a:ext>
            </a:extLst>
          </p:cNvPr>
          <p:cNvSpPr txBox="1"/>
          <p:nvPr/>
        </p:nvSpPr>
        <p:spPr>
          <a:xfrm>
            <a:off x="8365912" y="4276376"/>
            <a:ext cx="3085480" cy="65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 CANTWELL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Officer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E0501-47A1-4470-B218-258BD4EBC81E}"/>
              </a:ext>
            </a:extLst>
          </p:cNvPr>
          <p:cNvSpPr txBox="1"/>
          <p:nvPr/>
        </p:nvSpPr>
        <p:spPr>
          <a:xfrm>
            <a:off x="8365912" y="5265072"/>
            <a:ext cx="308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GLENN LYTLE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Strategy Officer</a:t>
            </a:r>
          </a:p>
        </p:txBody>
      </p:sp>
      <p:pic>
        <p:nvPicPr>
          <p:cNvPr id="17" name="Picture 3" descr="page26image972475680">
            <a:extLst>
              <a:ext uri="{FF2B5EF4-FFF2-40B4-BE49-F238E27FC236}">
                <a16:creationId xmlns:a16="http://schemas.microsoft.com/office/drawing/2014/main" id="{33D549DC-9961-B147-AA2A-85C25ECA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0" y="895886"/>
            <a:ext cx="3254551" cy="21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page28image969446624">
            <a:extLst>
              <a:ext uri="{FF2B5EF4-FFF2-40B4-BE49-F238E27FC236}">
                <a16:creationId xmlns:a16="http://schemas.microsoft.com/office/drawing/2014/main" id="{8A58F32E-76D7-794C-B807-FA546C22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0" y="3964653"/>
            <a:ext cx="3254551" cy="17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page30image976388880">
            <a:extLst>
              <a:ext uri="{FF2B5EF4-FFF2-40B4-BE49-F238E27FC236}">
                <a16:creationId xmlns:a16="http://schemas.microsoft.com/office/drawing/2014/main" id="{8BC9D218-4872-ED49-AFA7-819A9B6F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50" y="875136"/>
            <a:ext cx="2079507" cy="2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age27image973894032">
            <a:extLst>
              <a:ext uri="{FF2B5EF4-FFF2-40B4-BE49-F238E27FC236}">
                <a16:creationId xmlns:a16="http://schemas.microsoft.com/office/drawing/2014/main" id="{B5A09FF7-68B4-104F-9F8B-CC3FF5D9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26" y="3983612"/>
            <a:ext cx="3221220" cy="17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F97EC5-755F-4E0D-AA0C-4A01CA06BBCF}"/>
              </a:ext>
            </a:extLst>
          </p:cNvPr>
          <p:cNvSpPr/>
          <p:nvPr/>
        </p:nvSpPr>
        <p:spPr>
          <a:xfrm>
            <a:off x="0" y="35933"/>
            <a:ext cx="12210678" cy="17365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80 Maple – 80 Unit Apartment Portfolio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DF2772-6721-4C0D-8450-A316A9301A6E}"/>
              </a:ext>
            </a:extLst>
          </p:cNvPr>
          <p:cNvSpPr txBox="1">
            <a:spLocks/>
          </p:cNvSpPr>
          <p:nvPr/>
        </p:nvSpPr>
        <p:spPr>
          <a:xfrm>
            <a:off x="793622" y="2517768"/>
            <a:ext cx="5302377" cy="400964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All In - $4,460,000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Purchase 			$3,745,000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Renovation Cost 	 	$350,000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Closing/Holding Costs - 	$365,000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Financing - $4,550,000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Primary Loan (FNMA)- 	$3,050,000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Private Lenders - 		$1,500,000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12312F-9A9B-4478-BABA-B5938C19C32C}"/>
              </a:ext>
            </a:extLst>
          </p:cNvPr>
          <p:cNvSpPr txBox="1">
            <a:spLocks/>
          </p:cNvSpPr>
          <p:nvPr/>
        </p:nvSpPr>
        <p:spPr>
          <a:xfrm>
            <a:off x="650746" y="1884297"/>
            <a:ext cx="4754880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Acquisition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9B2BAE-208D-4D9F-AB63-203DB0070772}"/>
              </a:ext>
            </a:extLst>
          </p:cNvPr>
          <p:cNvSpPr txBox="1">
            <a:spLocks/>
          </p:cNvSpPr>
          <p:nvPr/>
        </p:nvSpPr>
        <p:spPr>
          <a:xfrm>
            <a:off x="6095999" y="1847023"/>
            <a:ext cx="5823226" cy="60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tx2"/>
                </a:solidFill>
              </a:rPr>
              <a:t>Refinance (21 months)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7C54038-6ACF-4DBC-9B3E-5CB79CC9E01C}"/>
              </a:ext>
            </a:extLst>
          </p:cNvPr>
          <p:cNvSpPr txBox="1">
            <a:spLocks/>
          </p:cNvSpPr>
          <p:nvPr/>
        </p:nvSpPr>
        <p:spPr>
          <a:xfrm>
            <a:off x="6238875" y="2524377"/>
            <a:ext cx="5302377" cy="40780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Stabilized (After Repair) Value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NOI - $380,000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ARV - $6,100,000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Stabilized Loan - $4,580,000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Up to 75% LTV on improved values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Pay Back Private Investors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Pay investors 1% kicker at refi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Annual Net Free Cash Flow of $110,589</a:t>
            </a:r>
            <a:endParaRPr lang="en-US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F97EC5-755F-4E0D-AA0C-4A01CA06BBCF}"/>
              </a:ext>
            </a:extLst>
          </p:cNvPr>
          <p:cNvSpPr/>
          <p:nvPr/>
        </p:nvSpPr>
        <p:spPr>
          <a:xfrm>
            <a:off x="0" y="-41307"/>
            <a:ext cx="12210678" cy="15018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80 Maple – 80 Unit Apartment Portfolio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2301FF-DDD8-4816-B520-F42DC1380CAF}"/>
              </a:ext>
            </a:extLst>
          </p:cNvPr>
          <p:cNvSpPr txBox="1">
            <a:spLocks/>
          </p:cNvSpPr>
          <p:nvPr/>
        </p:nvSpPr>
        <p:spPr>
          <a:xfrm>
            <a:off x="653807" y="1593592"/>
            <a:ext cx="10884386" cy="640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Targeted Investor Returns for each $100k Unit over 21 Month Term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BF9D3EE-51A8-4A5D-98FD-3571557EF38F}"/>
              </a:ext>
            </a:extLst>
          </p:cNvPr>
          <p:cNvSpPr txBox="1">
            <a:spLocks/>
          </p:cNvSpPr>
          <p:nvPr/>
        </p:nvSpPr>
        <p:spPr>
          <a:xfrm>
            <a:off x="2698230" y="2563318"/>
            <a:ext cx="7884826" cy="389007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Fixed Preferred Return of 10% + 1% Kicker </a:t>
            </a:r>
          </a:p>
          <a:p>
            <a:pPr marL="8001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Earns $17,500 in interest</a:t>
            </a:r>
          </a:p>
          <a:p>
            <a:pPr marL="1257300" lvl="1" indent="-34290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Taxed at sale at long-term capital gains rate</a:t>
            </a:r>
          </a:p>
          <a:p>
            <a:pPr marL="8001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1% Kicker at Refi @ 21 months </a:t>
            </a:r>
          </a:p>
          <a:p>
            <a:pPr marL="12573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EX: $100,000 Investment gets $1,000 Kicker at Refi</a:t>
            </a:r>
          </a:p>
          <a:p>
            <a:pPr marL="8001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TOTAL RETURN $18,500 in 21 months = 10.57% Annualized Return </a:t>
            </a:r>
          </a:p>
          <a:p>
            <a:pPr marL="12573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12573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D87114-B54A-41B8-8D60-BA3E61466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6" y="209549"/>
            <a:ext cx="6124575" cy="61245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B2DD44-8137-42F5-85F2-5F94BA9E80BB}"/>
              </a:ext>
            </a:extLst>
          </p:cNvPr>
          <p:cNvGrpSpPr/>
          <p:nvPr/>
        </p:nvGrpSpPr>
        <p:grpSpPr>
          <a:xfrm>
            <a:off x="138691" y="2877474"/>
            <a:ext cx="12053309" cy="3122150"/>
            <a:chOff x="-5003065" y="322058"/>
            <a:chExt cx="14198576" cy="34020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72B182-32EC-4334-941B-BA10DDB12730}"/>
                </a:ext>
              </a:extLst>
            </p:cNvPr>
            <p:cNvSpPr/>
            <p:nvPr/>
          </p:nvSpPr>
          <p:spPr>
            <a:xfrm>
              <a:off x="-5003065" y="322058"/>
              <a:ext cx="6477092" cy="3402046"/>
            </a:xfrm>
            <a:prstGeom prst="rect">
              <a:avLst/>
            </a:prstGeom>
            <a:solidFill>
              <a:schemeClr val="accent5">
                <a:lumMod val="90000"/>
                <a:alpha val="9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0DC44D-8747-465E-8F13-C545A5BE94F4}"/>
                </a:ext>
              </a:extLst>
            </p:cNvPr>
            <p:cNvSpPr/>
            <p:nvPr/>
          </p:nvSpPr>
          <p:spPr>
            <a:xfrm>
              <a:off x="9010780" y="2011854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9" y="348390"/>
            <a:ext cx="5910056" cy="1966586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79C2AB-8504-4822-B058-2DA0448065A4}"/>
              </a:ext>
            </a:extLst>
          </p:cNvPr>
          <p:cNvSpPr/>
          <p:nvPr/>
        </p:nvSpPr>
        <p:spPr>
          <a:xfrm>
            <a:off x="0" y="4491689"/>
            <a:ext cx="12210678" cy="13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BF955-1925-450D-BF1A-6DC4567CD707}"/>
              </a:ext>
            </a:extLst>
          </p:cNvPr>
          <p:cNvSpPr txBox="1"/>
          <p:nvPr/>
        </p:nvSpPr>
        <p:spPr>
          <a:xfrm>
            <a:off x="138142" y="3229575"/>
            <a:ext cx="5334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 Cantwell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• 233 • 5448</a:t>
            </a:r>
          </a:p>
          <a:p>
            <a:pPr algn="ctr"/>
            <a:endParaRPr lang="en-US" sz="36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Glenn Lytle</a:t>
            </a:r>
            <a:b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• 420 • 4119</a:t>
            </a:r>
            <a:b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8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844" y="2624204"/>
            <a:ext cx="12255088" cy="1966586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469" y="561314"/>
            <a:ext cx="6218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CC5E0-ACFC-4CEE-A845-11CC1282C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9237" y="1171395"/>
            <a:ext cx="4872203" cy="48722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516312-3A1E-4EA0-BBB2-0FDAFA048599}"/>
              </a:ext>
            </a:extLst>
          </p:cNvPr>
          <p:cNvSpPr/>
          <p:nvPr/>
        </p:nvSpPr>
        <p:spPr>
          <a:xfrm>
            <a:off x="0" y="0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Connect With Freeland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310D5-CD32-4EA0-8EAB-3C861510B0B4}"/>
              </a:ext>
            </a:extLst>
          </p:cNvPr>
          <p:cNvSpPr/>
          <p:nvPr/>
        </p:nvSpPr>
        <p:spPr>
          <a:xfrm>
            <a:off x="0" y="6296686"/>
            <a:ext cx="12210678" cy="13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7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637F8B-E9C9-4B89-8D99-6F87F5673C94}"/>
              </a:ext>
            </a:extLst>
          </p:cNvPr>
          <p:cNvSpPr/>
          <p:nvPr/>
        </p:nvSpPr>
        <p:spPr>
          <a:xfrm>
            <a:off x="0" y="0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Connect With Josh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E5126-C28E-4A5F-84B5-D2BDFC86CC53}"/>
              </a:ext>
            </a:extLst>
          </p:cNvPr>
          <p:cNvSpPr/>
          <p:nvPr/>
        </p:nvSpPr>
        <p:spPr>
          <a:xfrm>
            <a:off x="0" y="6296686"/>
            <a:ext cx="12210678" cy="13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84F2B4C4-ED53-42D8-A8FC-1F412A5D3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" y="1812375"/>
            <a:ext cx="818144" cy="81814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CF620D91-DE2A-4059-BAF0-18D7F8685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5" y="3853525"/>
            <a:ext cx="677102" cy="67710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4F7BBDC-66B0-46B4-9431-09F087367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5" y="4809816"/>
            <a:ext cx="740573" cy="7405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472399-8934-4986-B0BC-C757AE737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7" y="2860243"/>
            <a:ext cx="781616" cy="781616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149E9-FAF7-4DC3-9254-A1B20A295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08" y="1641690"/>
            <a:ext cx="5439615" cy="201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3372202-6B21-4677-80CB-F32772AAA129}"/>
              </a:ext>
            </a:extLst>
          </p:cNvPr>
          <p:cNvSpPr txBox="1"/>
          <p:nvPr/>
        </p:nvSpPr>
        <p:spPr>
          <a:xfrm>
            <a:off x="1620259" y="1892215"/>
            <a:ext cx="367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fb.com/groups/AcceleratedInvestor</a:t>
            </a:r>
          </a:p>
          <a:p>
            <a:r>
              <a:rPr lang="en-US" b="1" dirty="0"/>
              <a:t>fb.com/srecnow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8D0740-DF57-4A0E-9841-04A02CCA1AEB}"/>
              </a:ext>
            </a:extLst>
          </p:cNvPr>
          <p:cNvSpPr txBox="1"/>
          <p:nvPr/>
        </p:nvSpPr>
        <p:spPr>
          <a:xfrm>
            <a:off x="1651994" y="3950123"/>
            <a:ext cx="319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youtube.com/users/</a:t>
            </a:r>
            <a:r>
              <a:rPr lang="en-US" b="1" dirty="0" err="1"/>
              <a:t>srecvideo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50B19F-5DB5-4B9B-9623-93991E551648}"/>
              </a:ext>
            </a:extLst>
          </p:cNvPr>
          <p:cNvSpPr txBox="1"/>
          <p:nvPr/>
        </p:nvSpPr>
        <p:spPr>
          <a:xfrm>
            <a:off x="1620259" y="3001803"/>
            <a:ext cx="33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AcceleratedInvestorPodcast.com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FCB15F-5899-4AB5-8C62-FB963996655B}"/>
              </a:ext>
            </a:extLst>
          </p:cNvPr>
          <p:cNvSpPr txBox="1"/>
          <p:nvPr/>
        </p:nvSpPr>
        <p:spPr>
          <a:xfrm>
            <a:off x="1651994" y="4995436"/>
            <a:ext cx="319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twitter.com/</a:t>
            </a:r>
            <a:r>
              <a:rPr lang="en-US" b="1" dirty="0" err="1"/>
              <a:t>joshcantwell</a:t>
            </a:r>
            <a:endParaRPr lang="en-US" b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A7B80E4-AC95-4BC5-AD50-9015C26387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20" y="4884240"/>
            <a:ext cx="2384196" cy="1355394"/>
          </a:xfrm>
          <a:prstGeom prst="rect">
            <a:avLst/>
          </a:prstGeom>
        </p:spPr>
      </p:pic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90B0627A-B8A4-42A5-8701-AAE4895646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78252"/>
            <a:ext cx="2418631" cy="7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48918" y="1191432"/>
            <a:ext cx="11694159" cy="557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94104A-A760-4079-8D39-D7996B68675F}"/>
              </a:ext>
            </a:extLst>
          </p:cNvPr>
          <p:cNvSpPr/>
          <p:nvPr/>
        </p:nvSpPr>
        <p:spPr>
          <a:xfrm>
            <a:off x="-9339" y="133605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8739" y="93042"/>
            <a:ext cx="2454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0475" y="1400365"/>
            <a:ext cx="8951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Freeland Overview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State of the Market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Current Projects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20475" y="3237366"/>
            <a:ext cx="101852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INVESTMENT OVERVIEW: PRIME SOUTHEAST APARTMENTS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Property Overview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Operating Partners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Financials &amp; Stabilization Plan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Investment Opportunity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20475" y="5454875"/>
            <a:ext cx="4990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CLOSING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60973-2BCF-4C44-9BB1-D89A8569B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0" y="1987225"/>
            <a:ext cx="339893" cy="2483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3ED0CF-FCEF-403A-A3F6-79CD19AE1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0" y="3776133"/>
            <a:ext cx="339893" cy="2483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60F55D-A12D-4665-A27F-06C21D642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28" y="4869014"/>
            <a:ext cx="339893" cy="248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07D51-E9AD-40EC-9B2E-3465E62FB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7" y="4136737"/>
            <a:ext cx="339893" cy="248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17B38C-498F-4B09-A70C-8ADEC9A2D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29" y="4511536"/>
            <a:ext cx="339893" cy="248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D1E7F2-F289-404B-8CD6-CE5AD9029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0" y="5986089"/>
            <a:ext cx="339893" cy="248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C01B1B-7DFC-4C6D-A10A-02B42020A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89" y="2330702"/>
            <a:ext cx="339893" cy="248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BA687-EF44-4EC4-8A6E-553899A47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89" y="2698250"/>
            <a:ext cx="339893" cy="2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6216" y="1756976"/>
            <a:ext cx="3854208" cy="4162299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 Underwrite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 Opportunities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384+ Loans Closed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$46.8M+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 Value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$127K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Avg. loan size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7383" y="1756976"/>
            <a:ext cx="3580896" cy="4154983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 Servicing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Servicing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Resolution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722" y="1764292"/>
            <a:ext cx="3668220" cy="415498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III (41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Freeland Accelerated Fund (506C)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$37M+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Equity Cash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$200M+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   ARV Assets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B69A0-3871-48FE-80E1-EF5112C6FC62}"/>
              </a:ext>
            </a:extLst>
          </p:cNvPr>
          <p:cNvSpPr/>
          <p:nvPr/>
        </p:nvSpPr>
        <p:spPr>
          <a:xfrm>
            <a:off x="0" y="-30011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Freeland Ventures Overview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B604893-0A36-4935-873B-C9FDB780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2" y="1000556"/>
            <a:ext cx="2804246" cy="631587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77020D8-50C1-4AB4-8D67-346A93F44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91" y="933204"/>
            <a:ext cx="3117218" cy="698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CE896-7F3D-41E5-BD95-6ADB3DAA4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5" y="6202307"/>
            <a:ext cx="2450509" cy="55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D0E2804-81AF-4312-904D-61A5D6A64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60" y="1000556"/>
            <a:ext cx="2355187" cy="5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2203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4A4C-A0BC-2446-9FA9-8DAF40E9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7" y="1201177"/>
            <a:ext cx="10696184" cy="27595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BUSINESS MODEL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RISK MITIGATION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PROJECT OVERVIEW 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0CAFE-BA99-4085-8BFF-D7AF9598A16F}"/>
              </a:ext>
            </a:extLst>
          </p:cNvPr>
          <p:cNvSpPr/>
          <p:nvPr/>
        </p:nvSpPr>
        <p:spPr>
          <a:xfrm>
            <a:off x="0" y="0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STATE OF THE MARKET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5DB8F-D4B7-7342-BE9E-40BC35E6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001" y="3407493"/>
            <a:ext cx="6804240" cy="15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F97EC5-755F-4E0D-AA0C-4A01CA06BBCF}"/>
              </a:ext>
            </a:extLst>
          </p:cNvPr>
          <p:cNvSpPr/>
          <p:nvPr/>
        </p:nvSpPr>
        <p:spPr>
          <a:xfrm>
            <a:off x="0" y="-41307"/>
            <a:ext cx="12210678" cy="2126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506(B) Investment Opportunity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3CC6B-1D4A-8D43-B86B-414224D0B734}"/>
              </a:ext>
            </a:extLst>
          </p:cNvPr>
          <p:cNvSpPr txBox="1"/>
          <p:nvPr/>
        </p:nvSpPr>
        <p:spPr>
          <a:xfrm>
            <a:off x="1723604" y="2427611"/>
            <a:ext cx="9087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/>
              <a:t>Accredited and Non Accredited </a:t>
            </a:r>
            <a:r>
              <a:rPr lang="en-US" sz="3600" dirty="0"/>
              <a:t>(But Sophisticated) Investors with Prior Existing Relationship with Josh Cantwell, Glenn Lytle, Tyler Brummett, Freeland Ventures and /or Strategic Real Estate Coach </a:t>
            </a:r>
          </a:p>
        </p:txBody>
      </p:sp>
    </p:spTree>
    <p:extLst>
      <p:ext uri="{BB962C8B-B14F-4D97-AF65-F5344CB8AC3E}">
        <p14:creationId xmlns:p14="http://schemas.microsoft.com/office/powerpoint/2010/main" val="118238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4A4C-A0BC-2446-9FA9-8DAF40E9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592" y="1119884"/>
            <a:ext cx="3222381" cy="55361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DEAL SPECIFICS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80 Units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C+ Class Location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6 Miles from Downtown CLE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Already 92% Occupied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3 year history over 90% occupied  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Garden style apartments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Amenities: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On-site management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On-site leasing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On-site maintenance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On-site Laundry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Garages 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Playground</a:t>
            </a:r>
          </a:p>
          <a:p>
            <a:pPr marL="285750" indent="-285750"/>
            <a:r>
              <a:rPr lang="en-US" sz="1600" dirty="0">
                <a:solidFill>
                  <a:srgbClr val="000000"/>
                </a:solidFill>
                <a:latin typeface="+mn-lt"/>
              </a:rPr>
              <a:t>Shopping in Walking Distance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0CAFE-BA99-4085-8BFF-D7AF9598A16F}"/>
              </a:ext>
            </a:extLst>
          </p:cNvPr>
          <p:cNvSpPr/>
          <p:nvPr/>
        </p:nvSpPr>
        <p:spPr>
          <a:xfrm>
            <a:off x="0" y="-13034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80 Maple – 80 Unit Apartment Portfolio</a:t>
            </a:r>
          </a:p>
        </p:txBody>
      </p:sp>
      <p:pic>
        <p:nvPicPr>
          <p:cNvPr id="2051" name="Picture 3" descr="page26image972475680">
            <a:extLst>
              <a:ext uri="{FF2B5EF4-FFF2-40B4-BE49-F238E27FC236}">
                <a16:creationId xmlns:a16="http://schemas.microsoft.com/office/drawing/2014/main" id="{9103CAF7-D647-674E-B05D-47218984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66" y="1035474"/>
            <a:ext cx="4103851" cy="27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27image973894032">
            <a:extLst>
              <a:ext uri="{FF2B5EF4-FFF2-40B4-BE49-F238E27FC236}">
                <a16:creationId xmlns:a16="http://schemas.microsoft.com/office/drawing/2014/main" id="{EE95A159-3901-1E49-9DF6-E074F9A2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" y="3976792"/>
            <a:ext cx="3998004" cy="21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28image969446624">
            <a:extLst>
              <a:ext uri="{FF2B5EF4-FFF2-40B4-BE49-F238E27FC236}">
                <a16:creationId xmlns:a16="http://schemas.microsoft.com/office/drawing/2014/main" id="{8E77AEE0-02C1-554F-BAF7-C0FCD2F6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3" y="4158408"/>
            <a:ext cx="4051644" cy="19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30image976388880">
            <a:extLst>
              <a:ext uri="{FF2B5EF4-FFF2-40B4-BE49-F238E27FC236}">
                <a16:creationId xmlns:a16="http://schemas.microsoft.com/office/drawing/2014/main" id="{F649CD24-DB3C-8E4E-B1C3-00E168F6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1022774"/>
            <a:ext cx="2609299" cy="27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AC6D8-6F43-804E-A3B5-16352B22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EA5-5F99-43E1-9853-96597629E39C}" type="slidenum">
              <a:rPr lang="id-ID" smtClean="0"/>
              <a:pPr/>
              <a:t>7</a:t>
            </a:fld>
            <a:endParaRPr lang="id-ID" dirty="0"/>
          </a:p>
        </p:txBody>
      </p:sp>
      <p:pic>
        <p:nvPicPr>
          <p:cNvPr id="8" name="Picture 2" descr="page25image968921280">
            <a:extLst>
              <a:ext uri="{FF2B5EF4-FFF2-40B4-BE49-F238E27FC236}">
                <a16:creationId xmlns:a16="http://schemas.microsoft.com/office/drawing/2014/main" id="{DE00C33B-0E1F-F34D-876A-BC4C2BB1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-47414"/>
            <a:ext cx="9169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9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DB5F-F1F8-264B-8475-397A0B68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Upside Opportunity &amp; Business Plan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1A9C-41A7-FF47-A900-FF0FF8F9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7" y="1289154"/>
            <a:ext cx="10739203" cy="4887809"/>
          </a:xfrm>
        </p:spPr>
        <p:txBody>
          <a:bodyPr/>
          <a:lstStyle/>
          <a:p>
            <a:r>
              <a:rPr lang="en-US" dirty="0">
                <a:latin typeface="+mn-lt"/>
              </a:rPr>
              <a:t>Landlord is tired </a:t>
            </a:r>
          </a:p>
          <a:p>
            <a:r>
              <a:rPr lang="en-US" dirty="0">
                <a:latin typeface="+mn-lt"/>
              </a:rPr>
              <a:t>Seller Depreciation and Tax benefits have run out </a:t>
            </a:r>
          </a:p>
          <a:p>
            <a:r>
              <a:rPr lang="en-US" dirty="0">
                <a:latin typeface="+mn-lt"/>
              </a:rPr>
              <a:t>90%+ Occupied 3 year operating history </a:t>
            </a:r>
          </a:p>
          <a:p>
            <a:r>
              <a:rPr lang="en-US" dirty="0">
                <a:latin typeface="+mn-lt"/>
              </a:rPr>
              <a:t>Rents are $55 - $170 Below Market Value </a:t>
            </a:r>
          </a:p>
          <a:p>
            <a:r>
              <a:rPr lang="en-US" dirty="0">
                <a:latin typeface="+mn-lt"/>
              </a:rPr>
              <a:t>Rents have only been raised $15 in the past 5 years</a:t>
            </a:r>
          </a:p>
          <a:p>
            <a:r>
              <a:rPr lang="en-US" dirty="0">
                <a:latin typeface="+mn-lt"/>
              </a:rPr>
              <a:t>All Units will be updated over the next 4 years </a:t>
            </a:r>
          </a:p>
          <a:p>
            <a:r>
              <a:rPr lang="en-US" dirty="0">
                <a:latin typeface="+mn-lt"/>
              </a:rPr>
              <a:t>We only need to update 40 units and raise rents in next 21 months to achieve refi and return investor equity</a:t>
            </a:r>
          </a:p>
          <a:p>
            <a:r>
              <a:rPr lang="en-US" dirty="0">
                <a:latin typeface="+mn-lt"/>
              </a:rPr>
              <a:t>Maintain Onsight Management and Leasing – </a:t>
            </a:r>
            <a:r>
              <a:rPr lang="en-US" b="1" i="1" u="sng" dirty="0">
                <a:latin typeface="+mn-lt"/>
              </a:rPr>
              <a:t>VERY HANDS ON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D696-450C-5440-B500-AA51CC84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EA5-5F99-43E1-9853-96597629E39C}" type="slidenum">
              <a:rPr lang="id-ID" smtClean="0"/>
              <a:pPr/>
              <a:t>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903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4A4C-A0BC-2446-9FA9-8DAF40E9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0" y="1226396"/>
            <a:ext cx="8301220" cy="421503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PROJECT &amp; PROPERTY MANAGEMENT</a:t>
            </a:r>
          </a:p>
          <a:p>
            <a:pPr marL="285750" indent="-285750"/>
            <a:endParaRPr lang="en-US" sz="2000" dirty="0">
              <a:latin typeface="+mn-lt"/>
            </a:endParaRPr>
          </a:p>
          <a:p>
            <a:pPr marL="285750" indent="-285750"/>
            <a:r>
              <a:rPr lang="en-US" sz="2000" dirty="0">
                <a:latin typeface="+mn-lt"/>
              </a:rPr>
              <a:t>950 Management: Josh Cantwell, Glenn Lytle, Tyler Brummett </a:t>
            </a:r>
          </a:p>
          <a:p>
            <a:pPr marL="285750" indent="-285750"/>
            <a:r>
              <a:rPr lang="en-US" sz="2000" dirty="0">
                <a:latin typeface="+mn-lt"/>
              </a:rPr>
              <a:t>Experience: 28 Years Combined </a:t>
            </a:r>
          </a:p>
          <a:p>
            <a:pPr marL="285750" indent="-285750"/>
            <a:r>
              <a:rPr lang="en-US" sz="2000" dirty="0">
                <a:latin typeface="+mn-lt"/>
              </a:rPr>
              <a:t>Residential &amp; commercial experience in private lending, large rental portfolios, renovation and property management.</a:t>
            </a:r>
          </a:p>
          <a:p>
            <a:pPr marL="285750" indent="-285750"/>
            <a:r>
              <a:rPr lang="en-US" sz="2000" dirty="0">
                <a:latin typeface="+mn-lt"/>
              </a:rPr>
              <a:t>Joint ownership in </a:t>
            </a:r>
            <a:r>
              <a:rPr lang="en-US" sz="2000" b="1" dirty="0">
                <a:latin typeface="+mn-lt"/>
              </a:rPr>
              <a:t>2,700+</a:t>
            </a:r>
            <a:r>
              <a:rPr lang="en-US" sz="2000" dirty="0">
                <a:latin typeface="+mn-lt"/>
              </a:rPr>
              <a:t> apartment units &amp; </a:t>
            </a:r>
            <a:r>
              <a:rPr lang="en-US" sz="2000" b="1" dirty="0">
                <a:latin typeface="+mn-lt"/>
              </a:rPr>
              <a:t>$200M+ </a:t>
            </a:r>
            <a:r>
              <a:rPr lang="en-US" sz="2000" dirty="0">
                <a:latin typeface="+mn-lt"/>
              </a:rPr>
              <a:t>of assets.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0CAFE-BA99-4085-8BFF-D7AF9598A16F}"/>
              </a:ext>
            </a:extLst>
          </p:cNvPr>
          <p:cNvSpPr/>
          <p:nvPr/>
        </p:nvSpPr>
        <p:spPr>
          <a:xfrm>
            <a:off x="0" y="0"/>
            <a:ext cx="12210678" cy="88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Operations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A5067-EA05-8841-B769-771FEEF7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3" y="1226396"/>
            <a:ext cx="2391239" cy="199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12F15-E61B-644B-B24C-8103777A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4063882"/>
            <a:ext cx="3056890" cy="2043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57475-E723-A04F-A350-C9C77C64A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2" y="3716019"/>
            <a:ext cx="2391239" cy="2391239"/>
          </a:xfrm>
          <a:prstGeom prst="rect">
            <a:avLst/>
          </a:prstGeom>
        </p:spPr>
      </p:pic>
      <p:pic>
        <p:nvPicPr>
          <p:cNvPr id="1025" name="Picture 1" descr="page1image1364032">
            <a:extLst>
              <a:ext uri="{FF2B5EF4-FFF2-40B4-BE49-F238E27FC236}">
                <a16:creationId xmlns:a16="http://schemas.microsoft.com/office/drawing/2014/main" id="{72C45495-C85D-9C4D-B4D6-8DD08E5E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54" y="4063882"/>
            <a:ext cx="4582571" cy="20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6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S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F3B"/>
      </a:accent1>
      <a:accent2>
        <a:srgbClr val="AFAFAF"/>
      </a:accent2>
      <a:accent3>
        <a:srgbClr val="FFFFFF"/>
      </a:accent3>
      <a:accent4>
        <a:srgbClr val="000000"/>
      </a:accent4>
      <a:accent5>
        <a:srgbClr val="BDD3E8"/>
      </a:accent5>
      <a:accent6>
        <a:srgbClr val="294F78"/>
      </a:accent6>
      <a:hlink>
        <a:srgbClr val="BDD3E8"/>
      </a:hlink>
      <a:folHlink>
        <a:srgbClr val="D6D2C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35120</TotalTime>
  <Words>599</Words>
  <Application>Microsoft Macintosh PowerPoint</Application>
  <PresentationFormat>Widescreen</PresentationFormat>
  <Paragraphs>132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Lato</vt:lpstr>
      <vt:lpstr>Lato Light</vt:lpstr>
      <vt:lpstr>Open Sans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Upside Opportunity &amp; Business Plan  </vt:lpstr>
      <vt:lpstr>PowerPoint Presentation</vt:lpstr>
      <vt:lpstr>PowerPoint Presentation</vt:lpstr>
      <vt:lpstr>PowerPoint Presentation</vt:lpstr>
      <vt:lpstr>Thank You!  Next Steps      </vt:lpstr>
      <vt:lpstr> 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 Juniadi</dc:creator>
  <cp:lastModifiedBy>Josh Cantwell</cp:lastModifiedBy>
  <cp:revision>1095</cp:revision>
  <cp:lastPrinted>2017-05-02T01:50:01Z</cp:lastPrinted>
  <dcterms:created xsi:type="dcterms:W3CDTF">2015-07-30T03:12:37Z</dcterms:created>
  <dcterms:modified xsi:type="dcterms:W3CDTF">2020-08-25T20:21:37Z</dcterms:modified>
</cp:coreProperties>
</file>