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11"/>
  </p:notesMasterIdLst>
  <p:handoutMasterIdLst>
    <p:handoutMasterId r:id="rId12"/>
  </p:handoutMasterIdLst>
  <p:sldIdLst>
    <p:sldId id="570" r:id="rId2"/>
    <p:sldId id="568" r:id="rId3"/>
    <p:sldId id="574" r:id="rId4"/>
    <p:sldId id="575" r:id="rId5"/>
    <p:sldId id="571" r:id="rId6"/>
    <p:sldId id="572" r:id="rId7"/>
    <p:sldId id="573" r:id="rId8"/>
    <p:sldId id="569" r:id="rId9"/>
    <p:sldId id="564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3A5"/>
    <a:srgbClr val="4F81BD"/>
    <a:srgbClr val="0E7FB7"/>
    <a:srgbClr val="FF9491"/>
    <a:srgbClr val="27D6FF"/>
    <a:srgbClr val="000000"/>
    <a:srgbClr val="B9D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19" autoAdjust="0"/>
    <p:restoredTop sz="91993" autoAdjust="0"/>
  </p:normalViewPr>
  <p:slideViewPr>
    <p:cSldViewPr snapToGrid="0" snapToObjects="1">
      <p:cViewPr varScale="1">
        <p:scale>
          <a:sx n="105" d="100"/>
          <a:sy n="105" d="100"/>
        </p:scale>
        <p:origin x="245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00"/>
    </p:cViewPr>
  </p:sorterViewPr>
  <p:notesViewPr>
    <p:cSldViewPr snapToGrid="0" snapToObjects="1">
      <p:cViewPr varScale="1">
        <p:scale>
          <a:sx n="76" d="100"/>
          <a:sy n="76" d="100"/>
        </p:scale>
        <p:origin x="263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C5B96-40EF-974F-9124-271A63020904}" type="datetimeFigureOut">
              <a:rPr lang="en-US" smtClean="0"/>
              <a:t>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14CAB-61E6-1E48-B2E3-707226D4D9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642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4C25C-9B28-9D4F-BD8B-A5A5BB70B080}" type="datetimeFigureOut">
              <a:rPr lang="en-US" smtClean="0"/>
              <a:t>1/12/2018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2105A-C5AC-3C4A-909D-DD78A6853B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83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B3FDF70-0D7E-274F-9F6F-98698103DA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9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B3FDF70-0D7E-274F-9F6F-98698103DA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B3FDF70-0D7E-274F-9F6F-98698103DA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092" y="196174"/>
            <a:ext cx="3533153" cy="21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84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" y="0"/>
            <a:ext cx="427928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 bwMode="auto">
          <a:xfrm>
            <a:off x="-22671" y="1806656"/>
            <a:ext cx="218951" cy="1519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41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B3FDF70-0D7E-274F-9F6F-98698103DA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B3FDF70-0D7E-274F-9F6F-98698103DA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8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B3FDF70-0D7E-274F-9F6F-98698103DA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5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122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B3FDF70-0D7E-274F-9F6F-98698103DA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26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EAE52C-079A-4A81-8F75-1245EA101B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0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B3FDF70-0D7E-274F-9F6F-98698103DA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0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B3FDF70-0D7E-274F-9F6F-98698103DA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4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B3FDF70-0D7E-274F-9F6F-98698103DA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4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4050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6" name="组合 24">
            <a:extLst>
              <a:ext uri="{FF2B5EF4-FFF2-40B4-BE49-F238E27FC236}">
                <a16:creationId xmlns:a16="http://schemas.microsoft.com/office/drawing/2014/main" id="{52F0ED14-FF97-4BC7-8952-238FEB32021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600" y="195730"/>
            <a:ext cx="9157784" cy="671848"/>
            <a:chOff x="0" y="242094"/>
            <a:chExt cx="6868363" cy="564984"/>
          </a:xfrm>
        </p:grpSpPr>
        <p:grpSp>
          <p:nvGrpSpPr>
            <p:cNvPr id="7" name="组合 9">
              <a:extLst>
                <a:ext uri="{FF2B5EF4-FFF2-40B4-BE49-F238E27FC236}">
                  <a16:creationId xmlns:a16="http://schemas.microsoft.com/office/drawing/2014/main" id="{08A650E9-2ED0-478F-89F6-DD659B8F9C0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765175" y="242468"/>
              <a:ext cx="103188" cy="564610"/>
              <a:chOff x="9880584" y="242468"/>
              <a:chExt cx="99480" cy="564610"/>
            </a:xfrm>
          </p:grpSpPr>
          <p:sp>
            <p:nvSpPr>
              <p:cNvPr id="11" name="矩形 16">
                <a:extLst>
                  <a:ext uri="{FF2B5EF4-FFF2-40B4-BE49-F238E27FC236}">
                    <a16:creationId xmlns:a16="http://schemas.microsoft.com/office/drawing/2014/main" id="{C0B1747B-3C26-44B6-97FD-2096E14942CA}"/>
                  </a:ext>
                </a:extLst>
              </p:cNvPr>
              <p:cNvSpPr/>
              <p:nvPr/>
            </p:nvSpPr>
            <p:spPr>
              <a:xfrm>
                <a:off x="9880584" y="242468"/>
                <a:ext cx="62748" cy="5646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" name="直接连接符 17">
                <a:extLst>
                  <a:ext uri="{FF2B5EF4-FFF2-40B4-BE49-F238E27FC236}">
                    <a16:creationId xmlns:a16="http://schemas.microsoft.com/office/drawing/2014/main" id="{F9F8ED28-B2D6-47F2-847F-65C262FA7B1E}"/>
                  </a:ext>
                </a:extLst>
              </p:cNvPr>
              <p:cNvCxnSpPr/>
              <p:nvPr/>
            </p:nvCxnSpPr>
            <p:spPr>
              <a:xfrm>
                <a:off x="9980064" y="242468"/>
                <a:ext cx="0" cy="56461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3">
              <a:extLst>
                <a:ext uri="{FF2B5EF4-FFF2-40B4-BE49-F238E27FC236}">
                  <a16:creationId xmlns:a16="http://schemas.microsoft.com/office/drawing/2014/main" id="{EDA1315B-8A5E-4624-B04C-4EEEE81423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9" name="矩形 12">
                <a:extLst>
                  <a:ext uri="{FF2B5EF4-FFF2-40B4-BE49-F238E27FC236}">
                    <a16:creationId xmlns:a16="http://schemas.microsoft.com/office/drawing/2014/main" id="{76CE6704-A815-474D-AB14-D8E4963993F6}"/>
                  </a:ext>
                </a:extLst>
              </p:cNvPr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" name="直接连接符 13">
                <a:extLst>
                  <a:ext uri="{FF2B5EF4-FFF2-40B4-BE49-F238E27FC236}">
                    <a16:creationId xmlns:a16="http://schemas.microsoft.com/office/drawing/2014/main" id="{B72207F6-9DA7-4A17-A5E6-1C6C6CFA80FC}"/>
                  </a:ext>
                </a:extLst>
              </p:cNvPr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B321ADA-320C-42D0-9A08-8A5E21FA7E9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grayscl/>
          </a:blip>
          <a:stretch>
            <a:fillRect/>
          </a:stretch>
        </p:blipFill>
        <p:spPr>
          <a:xfrm>
            <a:off x="7665743" y="3976358"/>
            <a:ext cx="1344858" cy="7645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1A1472-2F62-4E14-9C51-2D0775471643}"/>
              </a:ext>
            </a:extLst>
          </p:cNvPr>
          <p:cNvSpPr txBox="1"/>
          <p:nvPr userDrawn="1"/>
        </p:nvSpPr>
        <p:spPr>
          <a:xfrm>
            <a:off x="7797521" y="4598547"/>
            <a:ext cx="1630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Bodoni MT Condensed" panose="02070606080606020203" pitchFamily="18" charset="0"/>
              </a:rPr>
              <a:t>JOSH CANTWELL</a:t>
            </a:r>
          </a:p>
        </p:txBody>
      </p:sp>
    </p:spTree>
    <p:extLst>
      <p:ext uri="{BB962C8B-B14F-4D97-AF65-F5344CB8AC3E}">
        <p14:creationId xmlns:p14="http://schemas.microsoft.com/office/powerpoint/2010/main" val="22267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49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C58079-10BD-4A05-9A19-49D68A3B01EF}"/>
              </a:ext>
            </a:extLst>
          </p:cNvPr>
          <p:cNvSpPr txBox="1"/>
          <p:nvPr/>
        </p:nvSpPr>
        <p:spPr>
          <a:xfrm>
            <a:off x="2064657" y="1357869"/>
            <a:ext cx="5014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How to Accurately </a:t>
            </a:r>
          </a:p>
          <a:p>
            <a:pPr algn="ctr"/>
            <a:r>
              <a:rPr lang="en-US" sz="2800" b="1" dirty="0"/>
              <a:t>Project Property Repairs 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64AD2-8C3F-42D0-9598-781214DF2ADF}"/>
              </a:ext>
            </a:extLst>
          </p:cNvPr>
          <p:cNvSpPr txBox="1"/>
          <p:nvPr/>
        </p:nvSpPr>
        <p:spPr>
          <a:xfrm>
            <a:off x="2757714" y="2571750"/>
            <a:ext cx="36285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with </a:t>
            </a:r>
          </a:p>
          <a:p>
            <a:pPr algn="ctr"/>
            <a:r>
              <a:rPr lang="en-US" sz="2000" dirty="0"/>
              <a:t>Josh Cantwell</a:t>
            </a:r>
          </a:p>
          <a:p>
            <a:pPr algn="ctr"/>
            <a:r>
              <a:rPr lang="en-US" sz="2000" dirty="0"/>
              <a:t>&amp;</a:t>
            </a:r>
            <a:br>
              <a:rPr lang="en-US" sz="2000" dirty="0"/>
            </a:br>
            <a:r>
              <a:rPr lang="en-US" sz="2000" dirty="0"/>
              <a:t>Ricardo Caldwell</a:t>
            </a:r>
          </a:p>
        </p:txBody>
      </p:sp>
    </p:spTree>
    <p:extLst>
      <p:ext uri="{BB962C8B-B14F-4D97-AF65-F5344CB8AC3E}">
        <p14:creationId xmlns:p14="http://schemas.microsoft.com/office/powerpoint/2010/main" val="4129618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60828" y="1328057"/>
            <a:ext cx="7717972" cy="3593746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>
                <a:latin typeface="Candara" panose="020E0502030303020204" pitchFamily="34" charset="0"/>
                <a:ea typeface="Arial" charset="0"/>
                <a:cs typeface="Arial" charset="0"/>
              </a:rPr>
              <a:t>Purchase Price:				$195,000</a:t>
            </a:r>
          </a:p>
          <a:p>
            <a:pPr algn="l"/>
            <a:r>
              <a:rPr lang="en-US" sz="2400" dirty="0">
                <a:latin typeface="Candara" panose="020E0502030303020204" pitchFamily="34" charset="0"/>
                <a:ea typeface="Arial" charset="0"/>
                <a:cs typeface="Arial" charset="0"/>
              </a:rPr>
              <a:t>Private Lender:				$170,000</a:t>
            </a:r>
          </a:p>
          <a:p>
            <a:pPr algn="l"/>
            <a:r>
              <a:rPr lang="en-US" sz="2400" dirty="0">
                <a:latin typeface="Candara" panose="020E0502030303020204" pitchFamily="34" charset="0"/>
                <a:ea typeface="Arial" charset="0"/>
                <a:cs typeface="Arial" charset="0"/>
              </a:rPr>
              <a:t>Josh’s Money:				$110,000</a:t>
            </a:r>
          </a:p>
          <a:p>
            <a:pPr algn="l"/>
            <a:r>
              <a:rPr lang="en-US" sz="2400" dirty="0">
                <a:latin typeface="Candara" panose="020E0502030303020204" pitchFamily="34" charset="0"/>
                <a:ea typeface="Arial" charset="0"/>
                <a:cs typeface="Arial" charset="0"/>
              </a:rPr>
              <a:t>Potential Private Lender #2: 	$100,000</a:t>
            </a:r>
          </a:p>
          <a:p>
            <a:pPr algn="l"/>
            <a:r>
              <a:rPr lang="en-US" sz="2400" dirty="0">
                <a:latin typeface="Candara" panose="020E0502030303020204" pitchFamily="34" charset="0"/>
                <a:ea typeface="Arial" charset="0"/>
                <a:cs typeface="Arial" charset="0"/>
              </a:rPr>
              <a:t>ARV:						$399,000 ($150-$175/foot)</a:t>
            </a:r>
          </a:p>
          <a:p>
            <a:pPr algn="l"/>
            <a:r>
              <a:rPr lang="en-US" sz="2400" dirty="0">
                <a:latin typeface="Candara" panose="020E0502030303020204" pitchFamily="34" charset="0"/>
                <a:ea typeface="Arial" charset="0"/>
                <a:cs typeface="Arial" charset="0"/>
              </a:rPr>
              <a:t>Est. Net Profit:				$84,000</a:t>
            </a:r>
          </a:p>
          <a:p>
            <a:pPr algn="l"/>
            <a:endParaRPr lang="en-US" sz="2400" dirty="0">
              <a:latin typeface="Candara" panose="020E0502030303020204" pitchFamily="34" charset="0"/>
              <a:ea typeface="Arial" charset="0"/>
              <a:cs typeface="Arial" charset="0"/>
            </a:endParaRPr>
          </a:p>
          <a:p>
            <a:pPr algn="l"/>
            <a:r>
              <a:rPr lang="en-US" sz="2000" dirty="0">
                <a:latin typeface="Candara" panose="020E0502030303020204" pitchFamily="34" charset="0"/>
                <a:ea typeface="Arial" charset="0"/>
                <a:cs typeface="Arial" charset="0"/>
              </a:rPr>
              <a:t>All in for $275k + $9,900 interest + $30k in realtor </a:t>
            </a:r>
          </a:p>
          <a:p>
            <a:pPr algn="l"/>
            <a:r>
              <a:rPr lang="en-US" sz="2000" dirty="0">
                <a:latin typeface="Candara" panose="020E0502030303020204" pitchFamily="34" charset="0"/>
                <a:ea typeface="Arial" charset="0"/>
                <a:cs typeface="Arial" charset="0"/>
              </a:rPr>
              <a:t>commissions &amp; closing costs</a:t>
            </a:r>
          </a:p>
          <a:p>
            <a:pPr algn="l"/>
            <a:endParaRPr lang="en-US" sz="2400" dirty="0">
              <a:latin typeface="Candara" panose="020E0502030303020204" pitchFamily="34" charset="0"/>
              <a:ea typeface="Arial" charset="0"/>
              <a:cs typeface="Arial" charset="0"/>
            </a:endParaRPr>
          </a:p>
          <a:p>
            <a:pPr algn="l"/>
            <a:endParaRPr lang="en-US" sz="2400" dirty="0">
              <a:latin typeface="Candara" panose="020E0502030303020204" pitchFamily="34" charset="0"/>
              <a:ea typeface="Arial" charset="0"/>
              <a:cs typeface="Arial" charset="0"/>
            </a:endParaRPr>
          </a:p>
          <a:p>
            <a:pPr algn="l"/>
            <a:endParaRPr lang="en-US" sz="2100" dirty="0">
              <a:latin typeface="Candara" panose="020E0502030303020204" pitchFamily="34" charset="0"/>
              <a:ea typeface="Arial" charset="0"/>
              <a:cs typeface="Arial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en-US" sz="2400" dirty="0">
              <a:latin typeface="Candara" panose="020E0502030303020204" pitchFamily="34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016" y="292481"/>
            <a:ext cx="7082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1148 </a:t>
            </a:r>
            <a:r>
              <a:rPr lang="en-US" sz="2400" b="1" dirty="0" err="1"/>
              <a:t>Whittlesay</a:t>
            </a:r>
            <a:r>
              <a:rPr lang="en-US" sz="2400" b="1" dirty="0"/>
              <a:t> Lane, Rocky River, OH</a:t>
            </a:r>
          </a:p>
        </p:txBody>
      </p:sp>
    </p:spTree>
    <p:extLst>
      <p:ext uri="{BB962C8B-B14F-4D97-AF65-F5344CB8AC3E}">
        <p14:creationId xmlns:p14="http://schemas.microsoft.com/office/powerpoint/2010/main" val="354657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60828" y="1257273"/>
            <a:ext cx="5751286" cy="359374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latin typeface="Candara" panose="020E0502030303020204" pitchFamily="34" charset="0"/>
                <a:ea typeface="Arial" charset="0"/>
                <a:cs typeface="Arial" charset="0"/>
              </a:rPr>
              <a:t>Foreclosure Rate: .05%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latin typeface="Candara" panose="020E0502030303020204" pitchFamily="34" charset="0"/>
                <a:ea typeface="Arial" charset="0"/>
                <a:cs typeface="Arial" charset="0"/>
              </a:rPr>
              <a:t>Median Price Per Square Foot: $125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latin typeface="Candara" panose="020E0502030303020204" pitchFamily="34" charset="0"/>
                <a:ea typeface="Arial" charset="0"/>
                <a:cs typeface="Arial" charset="0"/>
              </a:rPr>
              <a:t>Housing Inventory: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Candara" panose="020E0502030303020204" pitchFamily="34" charset="0"/>
                <a:ea typeface="Arial" charset="0"/>
                <a:cs typeface="Arial" charset="0"/>
              </a:rPr>
              <a:t>Owned: 66%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Candara" panose="020E0502030303020204" pitchFamily="34" charset="0"/>
                <a:ea typeface="Arial" charset="0"/>
                <a:cs typeface="Arial" charset="0"/>
              </a:rPr>
              <a:t>Vacant: 8%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Candara" panose="020E0502030303020204" pitchFamily="34" charset="0"/>
                <a:ea typeface="Arial" charset="0"/>
                <a:cs typeface="Arial" charset="0"/>
              </a:rPr>
              <a:t>Rented: 26%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latin typeface="Candara" panose="020E0502030303020204" pitchFamily="34" charset="0"/>
                <a:ea typeface="Arial" charset="0"/>
                <a:cs typeface="Arial" charset="0"/>
              </a:rPr>
              <a:t>School Rating: Excellent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latin typeface="Candara" panose="020E0502030303020204" pitchFamily="34" charset="0"/>
                <a:ea typeface="Arial" charset="0"/>
                <a:cs typeface="Arial" charset="0"/>
              </a:rPr>
              <a:t>Crime Rating: 100% lower than the national average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latin typeface="Candara" panose="020E0502030303020204" pitchFamily="34" charset="0"/>
                <a:ea typeface="Arial" charset="0"/>
                <a:cs typeface="Arial" charset="0"/>
              </a:rPr>
              <a:t>Very walkable town, close to Lake Erie </a:t>
            </a:r>
          </a:p>
          <a:p>
            <a:pPr algn="l"/>
            <a:endParaRPr lang="en-US" sz="2100" dirty="0">
              <a:latin typeface="Candara" panose="020E0502030303020204" pitchFamily="34" charset="0"/>
              <a:ea typeface="Arial" charset="0"/>
              <a:cs typeface="Arial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en-US" sz="2400" dirty="0">
              <a:latin typeface="Candara" panose="020E0502030303020204" pitchFamily="34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016" y="292481"/>
            <a:ext cx="7082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Rocky River, OH (44116)</a:t>
            </a:r>
          </a:p>
        </p:txBody>
      </p:sp>
      <p:pic>
        <p:nvPicPr>
          <p:cNvPr id="5" name="Picture 4" descr="A sign above a flower garden&#10;&#10;Description generated with very high confidence">
            <a:extLst>
              <a:ext uri="{FF2B5EF4-FFF2-40B4-BE49-F238E27FC236}">
                <a16:creationId xmlns:a16="http://schemas.microsoft.com/office/drawing/2014/main" id="{7BBE95C5-A85A-4A55-8CE9-65CFEB671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1" y="691771"/>
            <a:ext cx="2858789" cy="232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3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60828" y="1257273"/>
            <a:ext cx="5593656" cy="3593746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ndara" panose="020E0502030303020204" pitchFamily="34" charset="0"/>
                <a:ea typeface="Arial" charset="0"/>
                <a:cs typeface="Arial" charset="0"/>
              </a:rPr>
              <a:t>Whittlesay</a:t>
            </a:r>
            <a:r>
              <a:rPr lang="en-US" sz="2400" dirty="0">
                <a:latin typeface="Candara" panose="020E0502030303020204" pitchFamily="34" charset="0"/>
                <a:ea typeface="Arial" charset="0"/>
                <a:cs typeface="Arial" charset="0"/>
              </a:rPr>
              <a:t> was originally found from wholesaler, under contract for $193k, trying to wholesale for $208k, but could not find a buyer.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  <a:ea typeface="Arial" charset="0"/>
                <a:cs typeface="Arial" charset="0"/>
              </a:rPr>
              <a:t>We waited until wholesaler was out of contract and lost property for it to go back on the market for $205.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  <a:ea typeface="Arial" charset="0"/>
                <a:cs typeface="Arial" charset="0"/>
              </a:rPr>
              <a:t>Counter-offered back and forth to meet in the middle for a Purchase Price of $195k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  <a:ea typeface="Arial" charset="0"/>
                <a:cs typeface="Arial" charset="0"/>
              </a:rPr>
              <a:t>Paid $10,000 to Acquisitions Manager, Joe</a:t>
            </a:r>
          </a:p>
          <a:p>
            <a:pPr algn="l"/>
            <a:endParaRPr lang="en-US" sz="2400" dirty="0">
              <a:latin typeface="Candara" panose="020E0502030303020204" pitchFamily="34" charset="0"/>
              <a:ea typeface="Arial" charset="0"/>
              <a:cs typeface="Arial" charset="0"/>
            </a:endParaRPr>
          </a:p>
          <a:p>
            <a:pPr algn="l"/>
            <a:endParaRPr lang="en-US" sz="2100" dirty="0">
              <a:latin typeface="Candara" panose="020E0502030303020204" pitchFamily="34" charset="0"/>
              <a:ea typeface="Arial" charset="0"/>
              <a:cs typeface="Arial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en-US" sz="2400" dirty="0">
              <a:latin typeface="Candara" panose="020E0502030303020204" pitchFamily="34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016" y="292481"/>
            <a:ext cx="7082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1148 Whittlesay Lane, Rocky River, OH</a:t>
            </a: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625F56-592D-4574-BB5E-8EBD09A4A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484" y="438151"/>
            <a:ext cx="2476500" cy="33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9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C0DEEBF-DB94-4E7E-A9D3-84FA863C3B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2632472"/>
            <a:ext cx="5319162" cy="22258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A9CA3A-7216-41E0-B3CD-058077FD396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4082314"/>
            <a:ext cx="48006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large brick building with grass in front of a house&#10;&#10;Description generated with very high confidence">
            <a:extLst>
              <a:ext uri="{FF2B5EF4-FFF2-40B4-BE49-F238E27FC236}">
                <a16:creationId xmlns:a16="http://schemas.microsoft.com/office/drawing/2014/main" id="{66AE22A8-2EAE-48E7-B730-2EBACB8C4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83" r="7243" b="1"/>
          <a:stretch/>
        </p:blipFill>
        <p:spPr>
          <a:xfrm>
            <a:off x="238226" y="2028824"/>
            <a:ext cx="3120339" cy="2873375"/>
          </a:xfrm>
          <a:prstGeom prst="rect">
            <a:avLst/>
          </a:prstGeom>
        </p:spPr>
      </p:pic>
      <p:pic>
        <p:nvPicPr>
          <p:cNvPr id="13" name="Picture 12" descr="A bathroom with a glass shower door&#10;&#10;Description generated with very high confidence">
            <a:extLst>
              <a:ext uri="{FF2B5EF4-FFF2-40B4-BE49-F238E27FC236}">
                <a16:creationId xmlns:a16="http://schemas.microsoft.com/office/drawing/2014/main" id="{196FAA11-2E80-44D5-A643-A7FF80F2BC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99" r="3" b="3"/>
          <a:stretch/>
        </p:blipFill>
        <p:spPr>
          <a:xfrm>
            <a:off x="5681103" y="224522"/>
            <a:ext cx="3231516" cy="2256141"/>
          </a:xfrm>
          <a:prstGeom prst="rect">
            <a:avLst/>
          </a:prstGeom>
        </p:spPr>
      </p:pic>
      <p:pic>
        <p:nvPicPr>
          <p:cNvPr id="9" name="Picture 8" descr="A living room with a hard wood floor&#10;&#10;Description generated with very high confidence">
            <a:extLst>
              <a:ext uri="{FF2B5EF4-FFF2-40B4-BE49-F238E27FC236}">
                <a16:creationId xmlns:a16="http://schemas.microsoft.com/office/drawing/2014/main" id="{AB160FBA-1E19-494D-8949-6D63E3652F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06" r="634" b="5"/>
          <a:stretch/>
        </p:blipFill>
        <p:spPr>
          <a:xfrm>
            <a:off x="3479006" y="224523"/>
            <a:ext cx="2081485" cy="2256141"/>
          </a:xfrm>
          <a:prstGeom prst="rect">
            <a:avLst/>
          </a:prstGeom>
        </p:spPr>
      </p:pic>
      <p:pic>
        <p:nvPicPr>
          <p:cNvPr id="11" name="Picture 10" descr="A kitchen with wooden cabinets and a wood floor&#10;&#10;Description generated with very high confidence">
            <a:extLst>
              <a:ext uri="{FF2B5EF4-FFF2-40B4-BE49-F238E27FC236}">
                <a16:creationId xmlns:a16="http://schemas.microsoft.com/office/drawing/2014/main" id="{711D69FB-359D-4BC3-B0F5-667188F6BF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" b="28537"/>
          <a:stretch/>
        </p:blipFill>
        <p:spPr>
          <a:xfrm>
            <a:off x="238226" y="241299"/>
            <a:ext cx="3120339" cy="1666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66365" y="2859715"/>
            <a:ext cx="4848966" cy="11370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id="{3BF5441D-6D97-4753-83C9-21E2390D0F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7004" y="2837409"/>
            <a:ext cx="3254022" cy="11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AE6602A6-C344-4273-BA9D-807FBEB96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01" y="0"/>
            <a:ext cx="85637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B866E499-FF6F-4B03-B724-319233BF8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2740"/>
            <a:ext cx="9144000" cy="287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3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ED38A6FE-8CA0-49BE-BF04-0E77B72AC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873"/>
          <a:stretch/>
        </p:blipFill>
        <p:spPr>
          <a:xfrm>
            <a:off x="20" y="10"/>
            <a:ext cx="4579221" cy="5143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3667" y="1591732"/>
            <a:ext cx="4097866" cy="161635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1148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Whittlesay</a:t>
            </a:r>
            <a:r>
              <a:rPr lang="en-US" sz="3600" b="1" dirty="0">
                <a:latin typeface="+mj-lt"/>
                <a:ea typeface="+mj-ea"/>
                <a:cs typeface="+mj-cs"/>
              </a:rPr>
              <a:t> Lane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Rehab Estimate</a:t>
            </a:r>
          </a:p>
        </p:txBody>
      </p:sp>
    </p:spTree>
    <p:extLst>
      <p:ext uri="{BB962C8B-B14F-4D97-AF65-F5344CB8AC3E}">
        <p14:creationId xmlns:p14="http://schemas.microsoft.com/office/powerpoint/2010/main" val="408565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4171" y="2187231"/>
            <a:ext cx="8969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ASK ME ANYTHING?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33379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8041</TotalTime>
  <Words>170</Words>
  <Application>Microsoft Office PowerPoint</Application>
  <PresentationFormat>On-screen Show (16:9)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DengXian</vt:lpstr>
      <vt:lpstr>Arial</vt:lpstr>
      <vt:lpstr>Bodoni MT Condensed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Mercury Radio Arts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Lafferty</dc:creator>
  <cp:lastModifiedBy>Danielle Hanula</cp:lastModifiedBy>
  <cp:revision>281</cp:revision>
  <dcterms:created xsi:type="dcterms:W3CDTF">2014-05-30T12:44:34Z</dcterms:created>
  <dcterms:modified xsi:type="dcterms:W3CDTF">2018-01-14T23:00:44Z</dcterms:modified>
</cp:coreProperties>
</file>