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17" r:id="rId2"/>
  </p:sldMasterIdLst>
  <p:notesMasterIdLst>
    <p:notesMasterId r:id="rId52"/>
  </p:notesMasterIdLst>
  <p:handoutMasterIdLst>
    <p:handoutMasterId r:id="rId53"/>
  </p:handoutMasterIdLst>
  <p:sldIdLst>
    <p:sldId id="257" r:id="rId3"/>
    <p:sldId id="259" r:id="rId4"/>
    <p:sldId id="316" r:id="rId5"/>
    <p:sldId id="435" r:id="rId6"/>
    <p:sldId id="436" r:id="rId7"/>
    <p:sldId id="437" r:id="rId8"/>
    <p:sldId id="438" r:id="rId9"/>
    <p:sldId id="439" r:id="rId10"/>
    <p:sldId id="440" r:id="rId11"/>
    <p:sldId id="394" r:id="rId12"/>
    <p:sldId id="375" r:id="rId13"/>
    <p:sldId id="391" r:id="rId14"/>
    <p:sldId id="356" r:id="rId15"/>
    <p:sldId id="357" r:id="rId16"/>
    <p:sldId id="358" r:id="rId17"/>
    <p:sldId id="359" r:id="rId18"/>
    <p:sldId id="325" r:id="rId19"/>
    <p:sldId id="324" r:id="rId20"/>
    <p:sldId id="326" r:id="rId21"/>
    <p:sldId id="327" r:id="rId22"/>
    <p:sldId id="337" r:id="rId23"/>
    <p:sldId id="338" r:id="rId24"/>
    <p:sldId id="329" r:id="rId25"/>
    <p:sldId id="399" r:id="rId26"/>
    <p:sldId id="401" r:id="rId27"/>
    <p:sldId id="400" r:id="rId28"/>
    <p:sldId id="402" r:id="rId29"/>
    <p:sldId id="381" r:id="rId30"/>
    <p:sldId id="333" r:id="rId31"/>
    <p:sldId id="335" r:id="rId32"/>
    <p:sldId id="336" r:id="rId33"/>
    <p:sldId id="278" r:id="rId34"/>
    <p:sldId id="279" r:id="rId35"/>
    <p:sldId id="280" r:id="rId36"/>
    <p:sldId id="281" r:id="rId37"/>
    <p:sldId id="343" r:id="rId38"/>
    <p:sldId id="344" r:id="rId39"/>
    <p:sldId id="345" r:id="rId40"/>
    <p:sldId id="347" r:id="rId41"/>
    <p:sldId id="348" r:id="rId42"/>
    <p:sldId id="349" r:id="rId43"/>
    <p:sldId id="350" r:id="rId44"/>
    <p:sldId id="351" r:id="rId45"/>
    <p:sldId id="352" r:id="rId46"/>
    <p:sldId id="282" r:id="rId47"/>
    <p:sldId id="298" r:id="rId48"/>
    <p:sldId id="299" r:id="rId49"/>
    <p:sldId id="300" r:id="rId50"/>
    <p:sldId id="301" r:id="rId5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2CC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7720" autoAdjust="0"/>
  </p:normalViewPr>
  <p:slideViewPr>
    <p:cSldViewPr>
      <p:cViewPr varScale="1">
        <p:scale>
          <a:sx n="68" d="100"/>
          <a:sy n="68" d="100"/>
        </p:scale>
        <p:origin x="13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4" d="100"/>
          <a:sy n="24" d="100"/>
        </p:scale>
        <p:origin x="-1770"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CBCD00BE-5D21-48CB-80DD-25A46AF0ED78}" type="datetimeFigureOut">
              <a:rPr lang="en-US"/>
              <a:pPr>
                <a:defRPr/>
              </a:pPr>
              <a:t>4/11/2017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C18EB08C-8472-41DC-B1C7-D4520CA1BAAA}" type="slidenum">
              <a:rPr lang="en-US"/>
              <a:pPr>
                <a:defRPr/>
              </a:pPr>
              <a:t>‹#›</a:t>
            </a:fld>
            <a:endParaRPr lang="en-US"/>
          </a:p>
        </p:txBody>
      </p:sp>
    </p:spTree>
    <p:extLst>
      <p:ext uri="{BB962C8B-B14F-4D97-AF65-F5344CB8AC3E}">
        <p14:creationId xmlns:p14="http://schemas.microsoft.com/office/powerpoint/2010/main" val="71711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BDD2237D-7813-4054-AC8C-A4F32AD5FF05}" type="datetimeFigureOut">
              <a:rPr lang="en-US"/>
              <a:pPr>
                <a:defRPr/>
              </a:pPr>
              <a:t>4/11/2017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1D1B4447-1DB5-4C87-9952-EF6A00EAD029}" type="slidenum">
              <a:rPr lang="en-US"/>
              <a:pPr>
                <a:defRPr/>
              </a:pPr>
              <a:t>‹#›</a:t>
            </a:fld>
            <a:endParaRPr lang="en-US"/>
          </a:p>
        </p:txBody>
      </p:sp>
    </p:spTree>
    <p:extLst>
      <p:ext uri="{BB962C8B-B14F-4D97-AF65-F5344CB8AC3E}">
        <p14:creationId xmlns:p14="http://schemas.microsoft.com/office/powerpoint/2010/main" val="3288434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85776-0975-47CF-A8C3-FCFEBD3F23BA}" type="slidenum">
              <a:rPr lang="en-US"/>
              <a:pPr fontAlgn="base">
                <a:spcBef>
                  <a:spcPct val="0"/>
                </a:spcBef>
                <a:spcAft>
                  <a:spcPct val="0"/>
                </a:spcAft>
              </a:pPr>
              <a:t>1</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83057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were</a:t>
            </a:r>
            <a:r>
              <a:rPr lang="en-US" baseline="0" dirty="0"/>
              <a:t> an investor who had saved some money in your retirement accts like your 401k, IRA or pension </a:t>
            </a:r>
          </a:p>
          <a:p>
            <a:endParaRPr lang="en-US" baseline="0" dirty="0"/>
          </a:p>
          <a:p>
            <a:r>
              <a:rPr lang="en-US" baseline="0" dirty="0"/>
              <a:t>Where would you rather invest?? </a:t>
            </a:r>
          </a:p>
          <a:p>
            <a:endParaRPr lang="en-US" baseline="0" dirty="0"/>
          </a:p>
          <a:p>
            <a:r>
              <a:rPr lang="en-US" baseline="0" dirty="0"/>
              <a:t>Option A or Option B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5E1A890-0168-4142-89F8-9CC83AC9BC8E}" type="slidenum">
              <a:rPr lang="en-GB" smtClean="0"/>
              <a:pPr>
                <a:defRPr/>
              </a:pPr>
              <a:t>10</a:t>
            </a:fld>
            <a:endParaRPr lang="en-GB"/>
          </a:p>
        </p:txBody>
      </p:sp>
    </p:spTree>
    <p:extLst>
      <p:ext uri="{BB962C8B-B14F-4D97-AF65-F5344CB8AC3E}">
        <p14:creationId xmlns:p14="http://schemas.microsoft.com/office/powerpoint/2010/main" val="402478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57882D-4853-4926-8AEB-782BFD3710B6}" type="slidenum">
              <a:rPr lang="en-US"/>
              <a:pPr fontAlgn="base">
                <a:spcBef>
                  <a:spcPct val="0"/>
                </a:spcBef>
                <a:spcAft>
                  <a:spcPct val="0"/>
                </a:spcAft>
              </a:pPr>
              <a:t>17</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78752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79E54E-2E86-4485-B35A-AAA97B1C67BB}" type="slidenum">
              <a:rPr lang="en-US"/>
              <a:pPr fontAlgn="base">
                <a:spcBef>
                  <a:spcPct val="0"/>
                </a:spcBef>
                <a:spcAft>
                  <a:spcPct val="0"/>
                </a:spcAft>
              </a:pPr>
              <a:t>18</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xfrm>
            <a:off x="917575" y="4415790"/>
            <a:ext cx="5046663" cy="4183380"/>
          </a:xfrm>
          <a:noFill/>
        </p:spPr>
        <p:txBody>
          <a:bodyPr wrap="square" numCol="1" anchor="t" anchorCtr="0" compatLnSpc="1">
            <a:prstTxWarp prst="textNoShape">
              <a:avLst/>
            </a:prstTxWarp>
          </a:bodyPr>
          <a:lstStyle/>
          <a:p>
            <a:pPr>
              <a:spcBef>
                <a:spcPct val="0"/>
              </a:spcBef>
            </a:pPr>
            <a:endParaRPr lang="en-US"/>
          </a:p>
          <a:p>
            <a:pPr>
              <a:spcBef>
                <a:spcPct val="0"/>
              </a:spcBef>
            </a:pPr>
            <a:endParaRPr lang="en-US"/>
          </a:p>
        </p:txBody>
      </p:sp>
    </p:spTree>
    <p:extLst>
      <p:ext uri="{BB962C8B-B14F-4D97-AF65-F5344CB8AC3E}">
        <p14:creationId xmlns:p14="http://schemas.microsoft.com/office/powerpoint/2010/main" val="183373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8203F-B480-4D51-8CB7-B3B6792B129C}" type="slidenum">
              <a:rPr lang="en-US"/>
              <a:pPr fontAlgn="base">
                <a:spcBef>
                  <a:spcPct val="0"/>
                </a:spcBef>
                <a:spcAft>
                  <a:spcPct val="0"/>
                </a:spcAft>
              </a:pPr>
              <a:t>19</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06747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4405D3-B83F-4489-946D-F318998BEF2F}" type="slidenum">
              <a:rPr lang="en-US"/>
              <a:pPr fontAlgn="base">
                <a:spcBef>
                  <a:spcPct val="0"/>
                </a:spcBef>
                <a:spcAft>
                  <a:spcPct val="0"/>
                </a:spcAft>
              </a:pPr>
              <a:t>20</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891734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F42FA-1F75-4BDC-9FF3-1387D5D6F096}" type="slidenum">
              <a:rPr lang="en-US"/>
              <a:pPr fontAlgn="base">
                <a:spcBef>
                  <a:spcPct val="0"/>
                </a:spcBef>
                <a:spcAft>
                  <a:spcPct val="0"/>
                </a:spcAft>
              </a:pPr>
              <a:t>21</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0051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F42FA-1F75-4BDC-9FF3-1387D5D6F096}" type="slidenum">
              <a:rPr lang="en-US"/>
              <a:pPr fontAlgn="base">
                <a:spcBef>
                  <a:spcPct val="0"/>
                </a:spcBef>
                <a:spcAft>
                  <a:spcPct val="0"/>
                </a:spcAft>
              </a:pPr>
              <a:t>22</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38407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F42FA-1F75-4BDC-9FF3-1387D5D6F096}" type="slidenum">
              <a:rPr lang="en-US"/>
              <a:pPr fontAlgn="base">
                <a:spcBef>
                  <a:spcPct val="0"/>
                </a:spcBef>
                <a:spcAft>
                  <a:spcPct val="0"/>
                </a:spcAft>
              </a:pPr>
              <a:t>23</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681157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So this is Homestead, okay.  Now keep in mind the five step formula.  So we get the funding handed over to you is number one.  We got $79,000 of funding.  Number two we chose the best deal on a doorstep; this was a bank foreclosure; we bought it for 41,500.  We got $37,000 cash back at closing, we outsourced the improvements; we put $3400 in our pocket when we bought it.  Okay, so you’re going to get paid when you buy.  We had the realtor sell the house for us, and they sold it for us for 121 we made 38 Grand; okay. </a:t>
            </a:r>
            <a:endParaRPr lang="en-US" dirty="0"/>
          </a:p>
        </p:txBody>
      </p:sp>
      <p:sp>
        <p:nvSpPr>
          <p:cNvPr id="4" name="Slide Number Placeholder 3"/>
          <p:cNvSpPr>
            <a:spLocks noGrp="1"/>
          </p:cNvSpPr>
          <p:nvPr>
            <p:ph type="sldNum" sz="quarter" idx="10"/>
          </p:nvPr>
        </p:nvSpPr>
        <p:spPr/>
        <p:txBody>
          <a:bodyPr/>
          <a:lstStyle/>
          <a:p>
            <a:pPr>
              <a:defRPr/>
            </a:pPr>
            <a:fld id="{15E1A890-0168-4142-89F8-9CC83AC9BC8E}" type="slidenum">
              <a:rPr lang="en-GB" smtClean="0"/>
              <a:pPr>
                <a:defRPr/>
              </a:pPr>
              <a:t>25</a:t>
            </a:fld>
            <a:endParaRPr lang="en-GB"/>
          </a:p>
        </p:txBody>
      </p:sp>
    </p:spTree>
    <p:extLst>
      <p:ext uri="{BB962C8B-B14F-4D97-AF65-F5344CB8AC3E}">
        <p14:creationId xmlns:p14="http://schemas.microsoft.com/office/powerpoint/2010/main" val="351716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Arial" charset="0"/>
                <a:ea typeface="+mn-ea"/>
                <a:cs typeface="+mn-cs"/>
              </a:rPr>
              <a:t>Okay, so guys let’s start with one of my latest and most recent big profit deals, okay, and then you can see how these deals come together and then you can decide if you want to do this for yourself, okay. So, this is Iota Avenue, okay. When your screen flips – there it goes, 2312 Iota Avenue. This is a deal that I just flipped, we made 38,000 dollars profit total, I gave a portion of the money to my private investor, I gave him 5,700 dollars and we made 32,000 dollars, $32,549.24. Now, I did this deal part time, I only had about four hours into the deal, I didn’t use any of my own money, okay. I would have had to do eight little wholesale deals at four thousand each to make the same kind of money, okay. So that’s what’s going to happen for you.</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Now, how did the deal come together? Well, I found a deal – this deal on Iota Avenue in Cuyahoga Falls so, guys just let your eyes follow my mouse – Iota Avenue in Cuyahoga Falls, we paid 53,000 for it, when we bought it we had someone give us 86,000 of what’s called private money, that’s the funding that we got. Now, out of the 86, 000, 53 went towards the purchase price and at closing the title company called us up and said, “Hey Josh, we only needed 53,000 but your investor sent us 86,000, what do you want us to do with the other 33 grand?” I said, “Well, just send it back to my checking account.” They said, “Okay, cool.” And now I was fully funded. You are going to be fully funded for insurance, utilities and any repairs that you want. And then I took 2,500 bucks and stuffed that into my own saving account. So, I got 2,500 dollars upfront – okay, follow my mouse – 2,500 dollars upfront plus 32, 549 dollars later. So, with my system, with my training you’re going to get paid upfront and down the road, two three four months from now, you get paid upfront and later, okay. So, I don’t know about you guys but I like to get paid and I like to get paid upfront and I like to get paid down the road. </a:t>
            </a:r>
          </a:p>
        </p:txBody>
      </p:sp>
      <p:sp>
        <p:nvSpPr>
          <p:cNvPr id="4" name="Slide Number Placeholder 3"/>
          <p:cNvSpPr>
            <a:spLocks noGrp="1"/>
          </p:cNvSpPr>
          <p:nvPr>
            <p:ph type="sldNum" sz="quarter" idx="10"/>
          </p:nvPr>
        </p:nvSpPr>
        <p:spPr/>
        <p:txBody>
          <a:bodyPr/>
          <a:lstStyle/>
          <a:p>
            <a:pPr>
              <a:defRPr/>
            </a:pPr>
            <a:fld id="{15E1A890-0168-4142-89F8-9CC83AC9BC8E}" type="slidenum">
              <a:rPr lang="en-GB" smtClean="0"/>
              <a:pPr>
                <a:defRPr/>
              </a:pPr>
              <a:t>26</a:t>
            </a:fld>
            <a:endParaRPr lang="en-GB"/>
          </a:p>
        </p:txBody>
      </p:sp>
    </p:spTree>
    <p:extLst>
      <p:ext uri="{BB962C8B-B14F-4D97-AF65-F5344CB8AC3E}">
        <p14:creationId xmlns:p14="http://schemas.microsoft.com/office/powerpoint/2010/main" val="343913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307FB-EC29-41E0-BC9A-B771A2F07514}" type="slidenum">
              <a:rPr lang="en-US"/>
              <a:pPr fontAlgn="base">
                <a:spcBef>
                  <a:spcPct val="0"/>
                </a:spcBef>
                <a:spcAft>
                  <a:spcPct val="0"/>
                </a:spcAft>
              </a:pPr>
              <a:t>2</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Have you been paying to the stock market? </a:t>
            </a:r>
          </a:p>
          <a:p>
            <a:pPr>
              <a:spcBef>
                <a:spcPct val="0"/>
              </a:spcBef>
            </a:pPr>
            <a:endParaRPr lang="en-US" dirty="0"/>
          </a:p>
          <a:p>
            <a:pPr>
              <a:spcBef>
                <a:spcPct val="0"/>
              </a:spcBef>
            </a:pPr>
            <a:r>
              <a:rPr lang="en-US" dirty="0"/>
              <a:t>Have you been paying attention real estate market? </a:t>
            </a:r>
          </a:p>
          <a:p>
            <a:pPr>
              <a:spcBef>
                <a:spcPct val="0"/>
              </a:spcBef>
            </a:pPr>
            <a:endParaRPr lang="en-US" dirty="0"/>
          </a:p>
          <a:p>
            <a:pPr>
              <a:spcBef>
                <a:spcPct val="0"/>
              </a:spcBef>
            </a:pPr>
            <a:r>
              <a:rPr lang="en-US" dirty="0"/>
              <a:t>What do you about your finances?</a:t>
            </a:r>
            <a:r>
              <a:rPr lang="en-US" baseline="0" dirty="0"/>
              <a:t> </a:t>
            </a:r>
            <a:endParaRPr lang="en-US" dirty="0"/>
          </a:p>
        </p:txBody>
      </p:sp>
    </p:spTree>
    <p:extLst>
      <p:ext uri="{BB962C8B-B14F-4D97-AF65-F5344CB8AC3E}">
        <p14:creationId xmlns:p14="http://schemas.microsoft.com/office/powerpoint/2010/main" val="129531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1297 Steve same deal.  Remember step number one is to get the funding handed over to you.  Which we did, we got $90,000 of private money, okay.  Now when I say private money what does that mean?  Private money means, this is not a bank loan; this is not a hard money loan, this is not a line of credit.  This is an individual who has some money, and they thought it was a better use of their money to give their money to you instead of put the money in the stock market.  Okay?  </a:t>
            </a:r>
          </a:p>
          <a:p>
            <a:r>
              <a:rPr lang="en-US" sz="1200" kern="1200" dirty="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15E1A890-0168-4142-89F8-9CC83AC9BC8E}" type="slidenum">
              <a:rPr lang="en-GB" smtClean="0"/>
              <a:pPr>
                <a:defRPr/>
              </a:pPr>
              <a:t>27</a:t>
            </a:fld>
            <a:endParaRPr lang="en-GB" dirty="0"/>
          </a:p>
        </p:txBody>
      </p:sp>
    </p:spTree>
    <p:extLst>
      <p:ext uri="{BB962C8B-B14F-4D97-AF65-F5344CB8AC3E}">
        <p14:creationId xmlns:p14="http://schemas.microsoft.com/office/powerpoint/2010/main" val="2234318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5953F-48F8-47DB-BEAC-860B0CD4CC70}" type="slidenum">
              <a:rPr lang="en-US"/>
              <a:pPr fontAlgn="base">
                <a:spcBef>
                  <a:spcPct val="0"/>
                </a:spcBef>
                <a:spcAft>
                  <a:spcPct val="0"/>
                </a:spcAft>
              </a:pPr>
              <a:t>29</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27369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8D70C-D593-43E3-A5BA-43E0CD32DF86}" type="slidenum">
              <a:rPr lang="en-US"/>
              <a:pPr fontAlgn="base">
                <a:spcBef>
                  <a:spcPct val="0"/>
                </a:spcBef>
                <a:spcAft>
                  <a:spcPct val="0"/>
                </a:spcAft>
              </a:pPr>
              <a:t>30</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833862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3449EC-C4DB-4759-936E-0B7DFD4C07DE}" type="slidenum">
              <a:rPr lang="en-US"/>
              <a:pPr fontAlgn="base">
                <a:spcBef>
                  <a:spcPct val="0"/>
                </a:spcBef>
                <a:spcAft>
                  <a:spcPct val="0"/>
                </a:spcAft>
              </a:pPr>
              <a:t>31</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5084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3DE33F-79CA-4E3B-92BF-BE8ED28F130D}" type="slidenum">
              <a:rPr lang="en-US"/>
              <a:pPr fontAlgn="base">
                <a:spcBef>
                  <a:spcPct val="0"/>
                </a:spcBef>
                <a:spcAft>
                  <a:spcPct val="0"/>
                </a:spcAft>
              </a:pPr>
              <a:t>32</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78422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8AA76B-970D-4ACF-A002-4329C60B8778}" type="slidenum">
              <a:rPr lang="en-US"/>
              <a:pPr fontAlgn="base">
                <a:spcBef>
                  <a:spcPct val="0"/>
                </a:spcBef>
                <a:spcAft>
                  <a:spcPct val="0"/>
                </a:spcAft>
              </a:pPr>
              <a:t>33</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47223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1EC1F9-FDB4-4A47-913F-C15249FBEFED}" type="slidenum">
              <a:rPr lang="en-US"/>
              <a:pPr fontAlgn="base">
                <a:spcBef>
                  <a:spcPct val="0"/>
                </a:spcBef>
                <a:spcAft>
                  <a:spcPct val="0"/>
                </a:spcAft>
              </a:pPr>
              <a:t>34</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081544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E1F9B1-8D77-4AA7-8BE6-204511C38AEB}" type="slidenum">
              <a:rPr lang="en-US"/>
              <a:pPr fontAlgn="base">
                <a:spcBef>
                  <a:spcPct val="0"/>
                </a:spcBef>
                <a:spcAft>
                  <a:spcPct val="0"/>
                </a:spcAft>
              </a:pPr>
              <a:t>35</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22351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67D1EB-9B96-4D91-A9CA-DE965B29E271}" type="slidenum">
              <a:rPr lang="en-US"/>
              <a:pPr fontAlgn="base">
                <a:spcBef>
                  <a:spcPct val="0"/>
                </a:spcBef>
                <a:spcAft>
                  <a:spcPct val="0"/>
                </a:spcAft>
              </a:pPr>
              <a:t>36</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418297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CA9345-E46A-470E-AC3F-AA561CD0D186}" type="slidenum">
              <a:rPr lang="en-US"/>
              <a:pPr fontAlgn="base">
                <a:spcBef>
                  <a:spcPct val="0"/>
                </a:spcBef>
                <a:spcAft>
                  <a:spcPct val="0"/>
                </a:spcAft>
              </a:pPr>
              <a:t>37</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6131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their objectives? What are they trying to accomplish? Are they investment</a:t>
            </a:r>
            <a:r>
              <a:rPr lang="en-US" baseline="0" dirty="0"/>
              <a:t> savvy?</a:t>
            </a:r>
          </a:p>
          <a:p>
            <a:endParaRPr lang="en-US" baseline="0" dirty="0"/>
          </a:p>
          <a:p>
            <a:r>
              <a:rPr lang="en-US" baseline="0" dirty="0"/>
              <a:t>Do they want security with lower returns?</a:t>
            </a:r>
          </a:p>
          <a:p>
            <a:r>
              <a:rPr lang="en-US" baseline="0" dirty="0"/>
              <a:t>Do they want higher returns with lower security? </a:t>
            </a:r>
          </a:p>
          <a:p>
            <a:endParaRPr lang="en-US" baseline="0" dirty="0"/>
          </a:p>
          <a:p>
            <a:r>
              <a:rPr lang="en-US" baseline="0" dirty="0"/>
              <a:t>The only alternative investment that pays higher guaranteed returns with low/ no risk is tax liens?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D1B4447-1DB5-4C87-9952-EF6A00EAD029}" type="slidenum">
              <a:rPr lang="en-US" smtClean="0"/>
              <a:pPr>
                <a:defRPr/>
              </a:pPr>
              <a:t>3</a:t>
            </a:fld>
            <a:endParaRPr lang="en-US"/>
          </a:p>
        </p:txBody>
      </p:sp>
    </p:spTree>
    <p:extLst>
      <p:ext uri="{BB962C8B-B14F-4D97-AF65-F5344CB8AC3E}">
        <p14:creationId xmlns:p14="http://schemas.microsoft.com/office/powerpoint/2010/main" val="1257020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EBD58C-4210-4FAE-A090-F6B9F2D9E7C6}" type="slidenum">
              <a:rPr lang="en-US"/>
              <a:pPr fontAlgn="base">
                <a:spcBef>
                  <a:spcPct val="0"/>
                </a:spcBef>
                <a:spcAft>
                  <a:spcPct val="0"/>
                </a:spcAft>
              </a:pPr>
              <a:t>38</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9617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F8C6B-B236-496C-9AD0-97CE67A78767}" type="slidenum">
              <a:rPr lang="en-US"/>
              <a:pPr fontAlgn="base">
                <a:spcBef>
                  <a:spcPct val="0"/>
                </a:spcBef>
                <a:spcAft>
                  <a:spcPct val="0"/>
                </a:spcAft>
              </a:pPr>
              <a:t>39</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954956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B3217-7ABE-48C8-999F-CB52CB3F8909}" type="slidenum">
              <a:rPr lang="en-US"/>
              <a:pPr fontAlgn="base">
                <a:spcBef>
                  <a:spcPct val="0"/>
                </a:spcBef>
                <a:spcAft>
                  <a:spcPct val="0"/>
                </a:spcAft>
              </a:pPr>
              <a:t>40</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811139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182343-80CF-4A69-8BA1-DEE24AB09428}" type="slidenum">
              <a:rPr lang="en-US"/>
              <a:pPr fontAlgn="base">
                <a:spcBef>
                  <a:spcPct val="0"/>
                </a:spcBef>
                <a:spcAft>
                  <a:spcPct val="0"/>
                </a:spcAft>
              </a:pPr>
              <a:t>41</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385439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44D507-C6E1-4DF8-8CF2-EDF2E88042AC}" type="slidenum">
              <a:rPr lang="en-US"/>
              <a:pPr fontAlgn="base">
                <a:spcBef>
                  <a:spcPct val="0"/>
                </a:spcBef>
                <a:spcAft>
                  <a:spcPct val="0"/>
                </a:spcAft>
              </a:pPr>
              <a:t>42</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64042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399C78-AF87-465D-830B-F3271B47DE99}" type="slidenum">
              <a:rPr lang="en-US"/>
              <a:pPr fontAlgn="base">
                <a:spcBef>
                  <a:spcPct val="0"/>
                </a:spcBef>
                <a:spcAft>
                  <a:spcPct val="0"/>
                </a:spcAft>
              </a:pPr>
              <a:t>43</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066577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E9FBD7-6A30-4CA8-921B-B2D6859E0399}" type="slidenum">
              <a:rPr lang="en-US"/>
              <a:pPr fontAlgn="base">
                <a:spcBef>
                  <a:spcPct val="0"/>
                </a:spcBef>
                <a:spcAft>
                  <a:spcPct val="0"/>
                </a:spcAft>
              </a:pPr>
              <a:t>44</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721523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704AB9-3DD7-4378-922D-C6384E4EE932}" type="slidenum">
              <a:rPr lang="en-US"/>
              <a:pPr fontAlgn="base">
                <a:spcBef>
                  <a:spcPct val="0"/>
                </a:spcBef>
                <a:spcAft>
                  <a:spcPct val="0"/>
                </a:spcAft>
              </a:pPr>
              <a:t>45</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604641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8B0835-2991-4932-B946-40E438402D1C}" type="slidenum">
              <a:rPr lang="en-US"/>
              <a:pPr fontAlgn="base">
                <a:spcBef>
                  <a:spcPct val="0"/>
                </a:spcBef>
                <a:spcAft>
                  <a:spcPct val="0"/>
                </a:spcAft>
              </a:pPr>
              <a:t>46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17325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7AFEF2-FDD8-407C-B196-6122729437C8}" type="slidenum">
              <a:rPr lang="en-US"/>
              <a:pPr fontAlgn="base">
                <a:spcBef>
                  <a:spcPct val="0"/>
                </a:spcBef>
                <a:spcAft>
                  <a:spcPct val="0"/>
                </a:spcAft>
              </a:pPr>
              <a:t>47</a:t>
            </a:fld>
            <a:endParaRPr 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07939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their objectives? What are they trying to accomplish? Are they investment</a:t>
            </a:r>
            <a:r>
              <a:rPr lang="en-US" baseline="0" dirty="0"/>
              <a:t> savvy?</a:t>
            </a:r>
          </a:p>
          <a:p>
            <a:endParaRPr lang="en-US" baseline="0" dirty="0"/>
          </a:p>
          <a:p>
            <a:r>
              <a:rPr lang="en-US" baseline="0" dirty="0"/>
              <a:t>Do they want security with lower returns?</a:t>
            </a:r>
          </a:p>
          <a:p>
            <a:r>
              <a:rPr lang="en-US" baseline="0" dirty="0"/>
              <a:t>Do they want higher returns with lower security? </a:t>
            </a:r>
          </a:p>
          <a:p>
            <a:endParaRPr lang="en-US" baseline="0" dirty="0"/>
          </a:p>
          <a:p>
            <a:r>
              <a:rPr lang="en-US" baseline="0" dirty="0"/>
              <a:t>The only alternative investment that pays higher guaranteed returns with low/ no risk is tax liens?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1D1B4447-1DB5-4C87-9952-EF6A00EAD029}" type="slidenum">
              <a:rPr lang="en-US" smtClean="0"/>
              <a:pPr>
                <a:defRPr/>
              </a:pPr>
              <a:t>4</a:t>
            </a:fld>
            <a:endParaRPr lang="en-US" dirty="0"/>
          </a:p>
        </p:txBody>
      </p:sp>
    </p:spTree>
    <p:extLst>
      <p:ext uri="{BB962C8B-B14F-4D97-AF65-F5344CB8AC3E}">
        <p14:creationId xmlns:p14="http://schemas.microsoft.com/office/powerpoint/2010/main" val="926032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42C94-B490-4F76-AC4C-5A10AA4325AC}" type="slidenum">
              <a:rPr lang="en-US"/>
              <a:pPr fontAlgn="base">
                <a:spcBef>
                  <a:spcPct val="0"/>
                </a:spcBef>
                <a:spcAft>
                  <a:spcPct val="0"/>
                </a:spcAft>
              </a:pPr>
              <a:t>48</a:t>
            </a:fld>
            <a:endParaRPr 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619348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CF460-E5A3-48CD-B951-83D20EC1E0DF}" type="slidenum">
              <a:rPr lang="en-US"/>
              <a:pPr fontAlgn="base">
                <a:spcBef>
                  <a:spcPct val="0"/>
                </a:spcBef>
                <a:spcAft>
                  <a:spcPct val="0"/>
                </a:spcAft>
              </a:pPr>
              <a:t>49</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33389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Okay, so let me explain, so if you went into Google right now and you ‘Googled’ CD rates, you’d find that CD’s are paying 1% okay?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5E1A890-0168-4142-89F8-9CC83AC9BC8E}" type="slidenum">
              <a:rPr lang="en-GB" smtClean="0"/>
              <a:pPr>
                <a:defRPr/>
              </a:pPr>
              <a:t>5</a:t>
            </a:fld>
            <a:endParaRPr lang="en-GB" dirty="0"/>
          </a:p>
        </p:txBody>
      </p:sp>
    </p:spTree>
    <p:extLst>
      <p:ext uri="{BB962C8B-B14F-4D97-AF65-F5344CB8AC3E}">
        <p14:creationId xmlns:p14="http://schemas.microsoft.com/office/powerpoint/2010/main" val="2703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Okay, so let me explain, so if you went into Google right now and you ‘Googled’ CD rates, you’d find that CD’s are paying 1% okay?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5E1A890-0168-4142-89F8-9CC83AC9BC8E}" type="slidenum">
              <a:rPr lang="en-GB" smtClean="0"/>
              <a:pPr>
                <a:defRPr/>
              </a:pPr>
              <a:t>6</a:t>
            </a:fld>
            <a:endParaRPr lang="en-GB" dirty="0"/>
          </a:p>
        </p:txBody>
      </p:sp>
    </p:spTree>
    <p:extLst>
      <p:ext uri="{BB962C8B-B14F-4D97-AF65-F5344CB8AC3E}">
        <p14:creationId xmlns:p14="http://schemas.microsoft.com/office/powerpoint/2010/main" val="146263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Okay, so let me explain, so if you went into Google right now and you ‘Googled’ CD rates, you’d find that CD’s are paying 1% okay?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5E1A890-0168-4142-89F8-9CC83AC9BC8E}" type="slidenum">
              <a:rPr lang="en-GB" smtClean="0"/>
              <a:pPr>
                <a:defRPr/>
              </a:pPr>
              <a:t>7</a:t>
            </a:fld>
            <a:endParaRPr lang="en-GB" dirty="0"/>
          </a:p>
        </p:txBody>
      </p:sp>
    </p:spTree>
    <p:extLst>
      <p:ext uri="{BB962C8B-B14F-4D97-AF65-F5344CB8AC3E}">
        <p14:creationId xmlns:p14="http://schemas.microsoft.com/office/powerpoint/2010/main" val="162932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NEED NEW PIC</a:t>
            </a:r>
            <a:r>
              <a:rPr lang="en-US" baseline="0" dirty="0"/>
              <a:t> OF GOOGLE S&amp;P 500 </a:t>
            </a:r>
          </a:p>
          <a:p>
            <a:endParaRPr lang="en-US" baseline="0" dirty="0"/>
          </a:p>
          <a:p>
            <a:r>
              <a:rPr lang="en-US" sz="1200" kern="1200" dirty="0">
                <a:solidFill>
                  <a:schemeClr val="tx1"/>
                </a:solidFill>
                <a:effectLst/>
                <a:latin typeface="Arial" charset="0"/>
                <a:ea typeface="+mn-ea"/>
                <a:cs typeface="+mn-cs"/>
              </a:rPr>
              <a:t>And if you couldn’t live with those low interest rates, you could put your money in the stock market okay?  But I don’t know about you; if you’ve been paying attention to the stock market lately, but the stock markets been getting hammered in 2014.  Okay, it was down 300 point the other day, it’s down 200 points today; it was down 400 points last week.  And so investors are scared, they are looking for somewhere to put their money.  Okay, stock markets only average 8% over the last 10 years and so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And approximately 9% over the past 100 years.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5E1A890-0168-4142-89F8-9CC83AC9BC8E}" type="slidenum">
              <a:rPr lang="en-GB" smtClean="0"/>
              <a:pPr>
                <a:defRPr/>
              </a:pPr>
              <a:t>8</a:t>
            </a:fld>
            <a:endParaRPr lang="en-GB" dirty="0"/>
          </a:p>
        </p:txBody>
      </p:sp>
    </p:spTree>
    <p:extLst>
      <p:ext uri="{BB962C8B-B14F-4D97-AF65-F5344CB8AC3E}">
        <p14:creationId xmlns:p14="http://schemas.microsoft.com/office/powerpoint/2010/main" val="55073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NEED NEW PIC</a:t>
            </a:r>
            <a:r>
              <a:rPr lang="en-US" baseline="0" dirty="0"/>
              <a:t> OF GOOGLE S&amp;P 500 </a:t>
            </a:r>
          </a:p>
          <a:p>
            <a:endParaRPr lang="en-US" baseline="0" dirty="0"/>
          </a:p>
          <a:p>
            <a:r>
              <a:rPr lang="en-US" sz="1200" kern="1200" dirty="0">
                <a:solidFill>
                  <a:schemeClr val="tx1"/>
                </a:solidFill>
                <a:effectLst/>
                <a:latin typeface="Arial" charset="0"/>
                <a:ea typeface="+mn-ea"/>
                <a:cs typeface="+mn-cs"/>
              </a:rPr>
              <a:t>And if you couldn’t live with those low interest rates, you could put your money in the stock market okay?  But I don’t know about you; if you’ve been paying attention to the stock market lately, but the stock markets been getting hammered in 2014.  Okay, it was down 300 point the other day, it’s down 200 points today; it was down 400 points last week.  And so investors are scared, they are looking for somewhere to put their money.  Okay, stock markets only average 8% over the last 10 years and so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And approximately 9% over the past 100 years.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15E1A890-0168-4142-89F8-9CC83AC9BC8E}" type="slidenum">
              <a:rPr lang="en-GB" smtClean="0"/>
              <a:pPr>
                <a:defRPr/>
              </a:pPr>
              <a:t>9</a:t>
            </a:fld>
            <a:endParaRPr lang="en-GB" dirty="0"/>
          </a:p>
        </p:txBody>
      </p:sp>
    </p:spTree>
    <p:extLst>
      <p:ext uri="{BB962C8B-B14F-4D97-AF65-F5344CB8AC3E}">
        <p14:creationId xmlns:p14="http://schemas.microsoft.com/office/powerpoint/2010/main" val="110704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0D1DA5C-A1C4-40F0-B193-3D50EE0FCDD8}"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C7AF5-D152-48B3-ACC6-D5207A7CBC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65A576-BB46-4C52-BEBE-5A22BDA8F419}"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FE42BF-CA12-46B8-BA40-6090120EAB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A07F32-7410-4DC2-A90D-90A604500EFA}"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CFA3D7-BC33-4316-BDB1-A1E7A47AB6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6F8DBD4-F16B-4A9A-A558-8212EA0874C0}" type="datetimeFigureOut">
              <a:rPr lang="en-US"/>
              <a:pPr>
                <a:defRPr/>
              </a:pPr>
              <a:t>4/11/2017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0ABB11-212D-4E8F-9553-98CB900C41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B2C386F-C09C-463A-97A9-5E259F094A37}"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A25B48-A223-4806-B57A-D69C37E0FC3F}" type="slidenum">
              <a:rPr lang="en-US" smtClean="0"/>
              <a:pPr>
                <a:defRPr/>
              </a:pPr>
              <a:t>‹#›</a:t>
            </a:fld>
            <a:endParaRPr lang="en-US"/>
          </a:p>
        </p:txBody>
      </p:sp>
    </p:spTree>
    <p:extLst>
      <p:ext uri="{BB962C8B-B14F-4D97-AF65-F5344CB8AC3E}">
        <p14:creationId xmlns:p14="http://schemas.microsoft.com/office/powerpoint/2010/main" val="158298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205D06C-1D46-4A87-BAD0-2A166073E79C}"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B8918A-6B9B-42FC-90F8-7895294BA9DD}" type="slidenum">
              <a:rPr lang="en-US" smtClean="0"/>
              <a:pPr>
                <a:defRPr/>
              </a:pPr>
              <a:t>‹#›</a:t>
            </a:fld>
            <a:endParaRPr lang="en-US"/>
          </a:p>
        </p:txBody>
      </p:sp>
    </p:spTree>
    <p:extLst>
      <p:ext uri="{BB962C8B-B14F-4D97-AF65-F5344CB8AC3E}">
        <p14:creationId xmlns:p14="http://schemas.microsoft.com/office/powerpoint/2010/main" val="408815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7FD47AA-401C-4CBE-BC33-D45FAE76DA2D}"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7188FB-F080-4AEC-8CCC-DBB8DCB31E95}" type="slidenum">
              <a:rPr lang="en-US" smtClean="0"/>
              <a:pPr>
                <a:defRPr/>
              </a:pPr>
              <a:t>‹#›</a:t>
            </a:fld>
            <a:endParaRPr lang="en-US"/>
          </a:p>
        </p:txBody>
      </p:sp>
    </p:spTree>
    <p:extLst>
      <p:ext uri="{BB962C8B-B14F-4D97-AF65-F5344CB8AC3E}">
        <p14:creationId xmlns:p14="http://schemas.microsoft.com/office/powerpoint/2010/main" val="306255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15787E0-0197-4EAD-93F3-468285E00DDB}" type="datetimeFigureOut">
              <a:rPr lang="en-US" smtClean="0"/>
              <a:pPr>
                <a:defRPr/>
              </a:pPr>
              <a:t>4/11/2017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00C078B-AE38-468D-9C8B-58CFA752BCBF}" type="slidenum">
              <a:rPr lang="en-US" smtClean="0"/>
              <a:pPr>
                <a:defRPr/>
              </a:pPr>
              <a:t>‹#›</a:t>
            </a:fld>
            <a:endParaRPr lang="en-US"/>
          </a:p>
        </p:txBody>
      </p:sp>
    </p:spTree>
    <p:extLst>
      <p:ext uri="{BB962C8B-B14F-4D97-AF65-F5344CB8AC3E}">
        <p14:creationId xmlns:p14="http://schemas.microsoft.com/office/powerpoint/2010/main" val="164405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05597C1-9182-45AF-B18D-DA776ADD3B38}" type="datetimeFigureOut">
              <a:rPr lang="en-US" smtClean="0"/>
              <a:pPr>
                <a:defRPr/>
              </a:pPr>
              <a:t>4/11/2017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33FE6E-ADF8-4821-A793-D9576D3A3F3F}" type="slidenum">
              <a:rPr lang="en-US" smtClean="0"/>
              <a:pPr>
                <a:defRPr/>
              </a:pPr>
              <a:t>‹#›</a:t>
            </a:fld>
            <a:endParaRPr lang="en-US"/>
          </a:p>
        </p:txBody>
      </p:sp>
    </p:spTree>
    <p:extLst>
      <p:ext uri="{BB962C8B-B14F-4D97-AF65-F5344CB8AC3E}">
        <p14:creationId xmlns:p14="http://schemas.microsoft.com/office/powerpoint/2010/main" val="236283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6EA30B5-9DFE-428A-BEA8-C6E77F8570D0}" type="datetimeFigureOut">
              <a:rPr lang="en-US" smtClean="0"/>
              <a:pPr>
                <a:defRPr/>
              </a:pPr>
              <a:t>4/11/2017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BB693F-E3AC-4623-91DB-9C4B24D9AD5F}" type="slidenum">
              <a:rPr lang="en-US" smtClean="0"/>
              <a:pPr>
                <a:defRPr/>
              </a:pPr>
              <a:t>‹#›</a:t>
            </a:fld>
            <a:endParaRPr lang="en-US"/>
          </a:p>
        </p:txBody>
      </p:sp>
    </p:spTree>
    <p:extLst>
      <p:ext uri="{BB962C8B-B14F-4D97-AF65-F5344CB8AC3E}">
        <p14:creationId xmlns:p14="http://schemas.microsoft.com/office/powerpoint/2010/main" val="2279464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6052463-B507-4EA3-BD0F-B5416751BE15}" type="datetimeFigureOut">
              <a:rPr lang="en-US" smtClean="0"/>
              <a:pPr>
                <a:defRPr/>
              </a:pPr>
              <a:t>4/11/2017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BFA8FF-91FE-409A-83EC-B36EB8F29AD7}" type="slidenum">
              <a:rPr lang="en-US" smtClean="0"/>
              <a:pPr>
                <a:defRPr/>
              </a:pPr>
              <a:t>‹#›</a:t>
            </a:fld>
            <a:endParaRPr lang="en-US"/>
          </a:p>
        </p:txBody>
      </p:sp>
    </p:spTree>
    <p:extLst>
      <p:ext uri="{BB962C8B-B14F-4D97-AF65-F5344CB8AC3E}">
        <p14:creationId xmlns:p14="http://schemas.microsoft.com/office/powerpoint/2010/main" val="24542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8F6F5A-7CB8-438E-B5C2-6415FB6DD17D}"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D6B81-33FC-4AE5-B618-FE45C877C34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1A0DEC5-E903-4BB5-A8EB-FB7CB531B785}" type="datetimeFigureOut">
              <a:rPr lang="en-US" smtClean="0"/>
              <a:pPr>
                <a:defRPr/>
              </a:pPr>
              <a:t>4/11/2017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EEA5D3-F409-4197-9CF5-AFEC553F0EA3}" type="slidenum">
              <a:rPr lang="en-US" smtClean="0"/>
              <a:pPr>
                <a:defRPr/>
              </a:pPr>
              <a:t>‹#›</a:t>
            </a:fld>
            <a:endParaRPr lang="en-US"/>
          </a:p>
        </p:txBody>
      </p:sp>
    </p:spTree>
    <p:extLst>
      <p:ext uri="{BB962C8B-B14F-4D97-AF65-F5344CB8AC3E}">
        <p14:creationId xmlns:p14="http://schemas.microsoft.com/office/powerpoint/2010/main" val="312831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F2F8752-BB72-41CB-AD7F-101B9E8B08EF}" type="datetimeFigureOut">
              <a:rPr lang="en-US" smtClean="0"/>
              <a:pPr>
                <a:defRPr/>
              </a:pPr>
              <a:t>4/11/2017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9CB4E1B-CD39-44DE-AE1F-0C8CAD147853}" type="slidenum">
              <a:rPr lang="en-US" smtClean="0"/>
              <a:pPr>
                <a:defRPr/>
              </a:pPr>
              <a:t>‹#›</a:t>
            </a:fld>
            <a:endParaRPr lang="en-US"/>
          </a:p>
        </p:txBody>
      </p:sp>
    </p:spTree>
    <p:extLst>
      <p:ext uri="{BB962C8B-B14F-4D97-AF65-F5344CB8AC3E}">
        <p14:creationId xmlns:p14="http://schemas.microsoft.com/office/powerpoint/2010/main" val="2885265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ED4965-BE61-4D11-B1B7-8DCBC90310FE}"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6793D2-3FCD-42F4-8D9F-6D7BBFD74F1A}" type="slidenum">
              <a:rPr lang="en-US" smtClean="0"/>
              <a:pPr>
                <a:defRPr/>
              </a:pPr>
              <a:t>‹#›</a:t>
            </a:fld>
            <a:endParaRPr lang="en-US"/>
          </a:p>
        </p:txBody>
      </p:sp>
    </p:spTree>
    <p:extLst>
      <p:ext uri="{BB962C8B-B14F-4D97-AF65-F5344CB8AC3E}">
        <p14:creationId xmlns:p14="http://schemas.microsoft.com/office/powerpoint/2010/main" val="199518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BB4ACA5-5F23-4B74-A8BD-0DFD9646C7A7}"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0F8290-3E55-4952-81EC-3CF7541CE473}" type="slidenum">
              <a:rPr lang="en-US" smtClean="0"/>
              <a:pPr>
                <a:defRPr/>
              </a:pPr>
              <a:t>‹#›</a:t>
            </a:fld>
            <a:endParaRPr lang="en-US"/>
          </a:p>
        </p:txBody>
      </p:sp>
    </p:spTree>
    <p:extLst>
      <p:ext uri="{BB962C8B-B14F-4D97-AF65-F5344CB8AC3E}">
        <p14:creationId xmlns:p14="http://schemas.microsoft.com/office/powerpoint/2010/main" val="2647706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3217" y="228600"/>
            <a:ext cx="8540751" cy="1143000"/>
          </a:xfrm>
        </p:spPr>
        <p:txBody>
          <a:bodyPr/>
          <a:lstStyle/>
          <a:p>
            <a:r>
              <a:rPr lang="en-US"/>
              <a:t>Click to edit Master title style</a:t>
            </a:r>
          </a:p>
        </p:txBody>
      </p:sp>
      <p:sp>
        <p:nvSpPr>
          <p:cNvPr id="3" name="Text Placeholder 2"/>
          <p:cNvSpPr>
            <a:spLocks noGrp="1"/>
          </p:cNvSpPr>
          <p:nvPr>
            <p:ph type="body" sz="half" idx="1"/>
          </p:nvPr>
        </p:nvSpPr>
        <p:spPr>
          <a:xfrm>
            <a:off x="303217" y="1600203"/>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3" y="1600203"/>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3217" y="228600"/>
            <a:ext cx="8540751" cy="1143000"/>
          </a:xfrm>
        </p:spPr>
        <p:txBody>
          <a:bodyPr/>
          <a:lstStyle/>
          <a:p>
            <a:r>
              <a:rPr lang="en-US"/>
              <a:t>Click to edit Master title style</a:t>
            </a:r>
          </a:p>
        </p:txBody>
      </p:sp>
      <p:sp>
        <p:nvSpPr>
          <p:cNvPr id="3" name="Text Placeholder 2"/>
          <p:cNvSpPr>
            <a:spLocks noGrp="1"/>
          </p:cNvSpPr>
          <p:nvPr>
            <p:ph type="body" sz="half" idx="1"/>
          </p:nvPr>
        </p:nvSpPr>
        <p:spPr>
          <a:xfrm>
            <a:off x="303217" y="1600203"/>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9793"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9793" y="3925889"/>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3217" y="228600"/>
            <a:ext cx="8540751" cy="1143000"/>
          </a:xfrm>
        </p:spPr>
        <p:txBody>
          <a:bodyPr/>
          <a:lstStyle/>
          <a:p>
            <a:r>
              <a:rPr lang="en-US"/>
              <a:t>Click to edit Master title style</a:t>
            </a:r>
          </a:p>
        </p:txBody>
      </p:sp>
      <p:sp>
        <p:nvSpPr>
          <p:cNvPr id="3" name="Content Placeholder 2"/>
          <p:cNvSpPr>
            <a:spLocks noGrp="1"/>
          </p:cNvSpPr>
          <p:nvPr>
            <p:ph sz="half" idx="1"/>
          </p:nvPr>
        </p:nvSpPr>
        <p:spPr>
          <a:xfrm>
            <a:off x="303217" y="1600203"/>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9793"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9793" y="3925889"/>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3217" y="228600"/>
            <a:ext cx="8540751" cy="1143000"/>
          </a:xfrm>
        </p:spPr>
        <p:txBody>
          <a:bodyPr/>
          <a:lstStyle/>
          <a:p>
            <a:r>
              <a:rPr lang="en-US"/>
              <a:t>Click to edit Master title style</a:t>
            </a:r>
          </a:p>
        </p:txBody>
      </p:sp>
      <p:sp>
        <p:nvSpPr>
          <p:cNvPr id="3" name="Content Placeholder 2"/>
          <p:cNvSpPr>
            <a:spLocks noGrp="1"/>
          </p:cNvSpPr>
          <p:nvPr>
            <p:ph sz="quarter" idx="1"/>
          </p:nvPr>
        </p:nvSpPr>
        <p:spPr>
          <a:xfrm>
            <a:off x="303217"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3217" y="3925889"/>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9793" y="1600203"/>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03217" y="228600"/>
            <a:ext cx="8540751" cy="1143000"/>
          </a:xfrm>
        </p:spPr>
        <p:txBody>
          <a:bodyPr/>
          <a:lstStyle/>
          <a:p>
            <a:r>
              <a:rPr lang="en-US"/>
              <a:t>Click to edit Master title style</a:t>
            </a:r>
          </a:p>
        </p:txBody>
      </p:sp>
      <p:sp>
        <p:nvSpPr>
          <p:cNvPr id="3" name="Text Placeholder 2"/>
          <p:cNvSpPr>
            <a:spLocks noGrp="1"/>
          </p:cNvSpPr>
          <p:nvPr>
            <p:ph type="body" sz="half" idx="1"/>
          </p:nvPr>
        </p:nvSpPr>
        <p:spPr>
          <a:xfrm>
            <a:off x="303217" y="1600203"/>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9793" y="1600203"/>
            <a:ext cx="4194175" cy="4498975"/>
          </a:xfrm>
        </p:spPr>
        <p:txBody>
          <a:bodyPr rtlCol="0">
            <a:normAutofit/>
          </a:bodyPr>
          <a:lstStyle/>
          <a:p>
            <a:pPr lvl="0"/>
            <a:endParaRPr lang="en-US" noProof="0"/>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F41438F-8BC9-45ED-9C2C-801F19F77B47}" type="datetimeFigureOut">
              <a:rPr lang="en-US"/>
              <a:pPr>
                <a:defRPr/>
              </a:pPr>
              <a:t>4/11/2017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A4A5A-FA47-49EB-AE42-EC143DF4C9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5883D1-BF5F-41EF-8B7E-C1F63C80F892}" type="datetimeFigureOut">
              <a:rPr lang="en-US"/>
              <a:pPr>
                <a:defRPr/>
              </a:pPr>
              <a:t>4/11/2017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772970-EA91-42D1-BF13-773A0829A6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89A939C-76A0-4131-85F9-07A15CBBF5BD}" type="datetimeFigureOut">
              <a:rPr lang="en-US"/>
              <a:pPr>
                <a:defRPr/>
              </a:pPr>
              <a:t>4/11/2017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992892-DC04-43A7-9E96-5B48F5B692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DA95A4E-484A-4967-ABD8-E1833FF5A794}" type="datetimeFigureOut">
              <a:rPr lang="en-US"/>
              <a:pPr>
                <a:defRPr/>
              </a:pPr>
              <a:t>4/11/2017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813783-A568-49CE-BF8B-A6FE3F8473E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66E03B-36E8-4BD8-801D-F969E937F79D}" type="datetimeFigureOut">
              <a:rPr lang="en-US"/>
              <a:pPr>
                <a:defRPr/>
              </a:pPr>
              <a:t>4/11/2017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31C218-FAB5-44C5-9EF3-72B4CA8675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51599DD-8931-4F6E-8062-13F5A225F031}" type="datetimeFigureOut">
              <a:rPr lang="en-US"/>
              <a:pPr>
                <a:defRPr/>
              </a:pPr>
              <a:t>4/11/2017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36B98C-47A7-481F-8756-EF6176AB97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C39867-56DD-4F65-A28F-1082ADC783A5}" type="datetimeFigureOut">
              <a:rPr lang="en-US"/>
              <a:pPr>
                <a:defRPr/>
              </a:pPr>
              <a:t>4/11/2017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154450-F2E2-4057-9880-CCFAC4028D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860CC6A-FD91-4790-8D14-32BAEDADE55C}" type="datetimeFigureOut">
              <a:rPr lang="en-US"/>
              <a:pPr>
                <a:defRPr/>
              </a:pPr>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027B02-2B77-4D86-96B7-5816470CD4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B254B34-5D6F-409D-9B2B-8B21FFD25852}" type="datetimeFigureOut">
              <a:rPr lang="en-US" smtClean="0"/>
              <a:pPr>
                <a:defRPr/>
              </a:pPr>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BB03F-1183-4242-8824-292E6C3EF5B8}" type="slidenum">
              <a:rPr lang="en-US" smtClean="0"/>
              <a:pPr>
                <a:defRPr/>
              </a:pPr>
              <a:t>‹#›</a:t>
            </a:fld>
            <a:endParaRPr lang="en-US"/>
          </a:p>
        </p:txBody>
      </p:sp>
    </p:spTree>
    <p:extLst>
      <p:ext uri="{BB962C8B-B14F-4D97-AF65-F5344CB8AC3E}">
        <p14:creationId xmlns:p14="http://schemas.microsoft.com/office/powerpoint/2010/main" val="222146773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3" r:id="rId15"/>
    <p:sldLayoutId id="214748373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photohome.com/pictures/ohio-pictures/cleveland/downtown-cleveland-1a.jp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hyperlink" Target="http://www.photohome.com/pictures/ohio-pictures/cleveland/downtown-cleveland-1a.jpg"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ctrTitle"/>
          </p:nvPr>
        </p:nvSpPr>
        <p:spPr>
          <a:xfrm>
            <a:off x="671513" y="1844675"/>
            <a:ext cx="7772400" cy="1117600"/>
          </a:xfrm>
        </p:spPr>
        <p:txBody>
          <a:bodyPr rtlCol="0">
            <a:normAutofit/>
          </a:bodyPr>
          <a:lstStyle/>
          <a:p>
            <a:pPr fontAlgn="auto">
              <a:spcAft>
                <a:spcPts val="0"/>
              </a:spcAft>
              <a:defRPr/>
            </a:pPr>
            <a:r>
              <a:rPr lang="en-US" sz="5400" b="1" i="1" u="sng" dirty="0">
                <a:ea typeface="Tahoma" pitchFamily="34" charset="0"/>
                <a:cs typeface="Tahoma" pitchFamily="34" charset="0"/>
              </a:rPr>
              <a:t>Build Wealth Today </a:t>
            </a:r>
            <a:endParaRPr lang="en-US" sz="5400" b="1" dirty="0">
              <a:ea typeface="Tahoma" pitchFamily="34" charset="0"/>
              <a:cs typeface="Tahoma" pitchFamily="34" charset="0"/>
            </a:endParaRPr>
          </a:p>
        </p:txBody>
      </p:sp>
      <p:sp>
        <p:nvSpPr>
          <p:cNvPr id="713732" name="Text Box 4"/>
          <p:cNvSpPr txBox="1">
            <a:spLocks noChangeArrowheads="1"/>
          </p:cNvSpPr>
          <p:nvPr/>
        </p:nvSpPr>
        <p:spPr bwMode="auto">
          <a:xfrm>
            <a:off x="381000" y="3352800"/>
            <a:ext cx="8305800" cy="1631216"/>
          </a:xfrm>
          <a:prstGeom prst="rect">
            <a:avLst/>
          </a:prstGeom>
          <a:solidFill>
            <a:schemeClr val="tx2"/>
          </a:solidFill>
          <a:ln w="9525">
            <a:noFill/>
            <a:miter lim="800000"/>
            <a:headEnd/>
            <a:tailEnd/>
          </a:ln>
        </p:spPr>
        <p:txBody>
          <a:bodyPr wrap="square">
            <a:spAutoFit/>
          </a:bodyPr>
          <a:lstStyle/>
          <a:p>
            <a:pPr algn="ctr">
              <a:spcBef>
                <a:spcPct val="50000"/>
              </a:spcBef>
            </a:pPr>
            <a:r>
              <a:rPr lang="en-US" sz="4000" b="1" i="1" u="sng" dirty="0">
                <a:solidFill>
                  <a:schemeClr val="bg1"/>
                </a:solidFill>
                <a:latin typeface="+mj-lt"/>
                <a:ea typeface="Tahoma" pitchFamily="34" charset="0"/>
                <a:cs typeface="Tahoma" pitchFamily="34" charset="0"/>
              </a:rPr>
              <a:t>With Double Digit Returns, </a:t>
            </a:r>
          </a:p>
          <a:p>
            <a:pPr algn="ctr">
              <a:spcBef>
                <a:spcPct val="50000"/>
              </a:spcBef>
            </a:pPr>
            <a:r>
              <a:rPr lang="en-US" sz="4000" b="1" i="1" u="sng" dirty="0">
                <a:solidFill>
                  <a:schemeClr val="bg1"/>
                </a:solidFill>
                <a:latin typeface="+mj-lt"/>
                <a:ea typeface="Tahoma" pitchFamily="34" charset="0"/>
                <a:cs typeface="Tahoma" pitchFamily="34" charset="0"/>
              </a:rPr>
              <a:t>No Commissions &amp; Predictable Results  </a:t>
            </a:r>
            <a:endParaRPr lang="en-US" sz="4000" b="1" i="1" dirty="0">
              <a:solidFill>
                <a:schemeClr val="bg1"/>
              </a:solidFill>
              <a:latin typeface="+mj-lt"/>
              <a:ea typeface="Tahoma" pitchFamily="34" charset="0"/>
              <a:cs typeface="Tahoma"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52" y="1219200"/>
            <a:ext cx="8229600" cy="1143000"/>
          </a:xfrm>
        </p:spPr>
        <p:txBody>
          <a:bodyPr>
            <a:noAutofit/>
          </a:bodyPr>
          <a:lstStyle/>
          <a:p>
            <a:pPr lvl="0"/>
            <a:r>
              <a:rPr lang="en-US" sz="2400" b="1" i="1" dirty="0"/>
              <a:t>SUMMARY: If you were a private investor, where would you rather invest? </a:t>
            </a:r>
            <a:br>
              <a:rPr lang="en-US" sz="2400" b="0" dirty="0"/>
            </a:br>
            <a:endParaRPr lang="en-US" sz="2400" dirty="0">
              <a:solidFill>
                <a:srgbClr val="C00000"/>
              </a:solidFill>
            </a:endParaRPr>
          </a:p>
        </p:txBody>
      </p:sp>
      <p:sp>
        <p:nvSpPr>
          <p:cNvPr id="3" name="Content Placeholder 2"/>
          <p:cNvSpPr>
            <a:spLocks noGrp="1"/>
          </p:cNvSpPr>
          <p:nvPr>
            <p:ph idx="1"/>
          </p:nvPr>
        </p:nvSpPr>
        <p:spPr>
          <a:xfrm>
            <a:off x="326837" y="2285608"/>
            <a:ext cx="4040877" cy="4079876"/>
          </a:xfrm>
        </p:spPr>
        <p:txBody>
          <a:bodyPr>
            <a:normAutofit fontScale="62500" lnSpcReduction="20000"/>
          </a:bodyPr>
          <a:lstStyle/>
          <a:p>
            <a:pPr>
              <a:buNone/>
            </a:pPr>
            <a:r>
              <a:rPr lang="en-US" dirty="0"/>
              <a:t>OPTION “A” = NOT US </a:t>
            </a:r>
          </a:p>
          <a:p>
            <a:pPr>
              <a:buNone/>
            </a:pPr>
            <a:endParaRPr lang="en-US" b="1" dirty="0">
              <a:solidFill>
                <a:srgbClr val="C00000"/>
              </a:solidFill>
            </a:endParaRPr>
          </a:p>
          <a:p>
            <a:r>
              <a:rPr lang="en-US" dirty="0"/>
              <a:t>CD = 1% </a:t>
            </a:r>
          </a:p>
          <a:p>
            <a:r>
              <a:rPr lang="en-US" dirty="0"/>
              <a:t>Annuities = 4% or less </a:t>
            </a:r>
          </a:p>
          <a:p>
            <a:r>
              <a:rPr lang="en-US" dirty="0"/>
              <a:t>Bonds = 4% or less </a:t>
            </a:r>
          </a:p>
          <a:p>
            <a:r>
              <a:rPr lang="en-US" dirty="0"/>
              <a:t>Stock Market past 10 yrs = 5.89%</a:t>
            </a:r>
          </a:p>
          <a:p>
            <a:r>
              <a:rPr lang="en-US" dirty="0"/>
              <a:t>Stock Market past 100 </a:t>
            </a:r>
            <a:r>
              <a:rPr lang="en-US" dirty="0" err="1"/>
              <a:t>yrs</a:t>
            </a:r>
            <a:r>
              <a:rPr lang="en-US" dirty="0"/>
              <a:t> = 9%</a:t>
            </a:r>
          </a:p>
          <a:p>
            <a:r>
              <a:rPr lang="en-US" dirty="0"/>
              <a:t>Significant Volatility </a:t>
            </a:r>
          </a:p>
          <a:p>
            <a:r>
              <a:rPr lang="en-US" dirty="0"/>
              <a:t> No Control Over Investments </a:t>
            </a:r>
          </a:p>
          <a:p>
            <a:r>
              <a:rPr lang="en-US" b="1" dirty="0">
                <a:solidFill>
                  <a:srgbClr val="C00000"/>
                </a:solidFill>
              </a:rPr>
              <a:t>THE WEALTHY DON’T DO OPTION “A” </a:t>
            </a:r>
          </a:p>
          <a:p>
            <a:endParaRPr lang="en-US" dirty="0"/>
          </a:p>
        </p:txBody>
      </p:sp>
      <p:sp>
        <p:nvSpPr>
          <p:cNvPr id="4" name="Content Placeholder 2"/>
          <p:cNvSpPr txBox="1">
            <a:spLocks/>
          </p:cNvSpPr>
          <p:nvPr/>
        </p:nvSpPr>
        <p:spPr bwMode="auto">
          <a:xfrm>
            <a:off x="4724400" y="2209408"/>
            <a:ext cx="4267199" cy="4232276"/>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marR="0" lvl="0" algn="l" defTabSz="914400" rtl="0" eaLnBrk="0" fontAlgn="base" latinLnBrk="0" hangingPunct="0">
              <a:lnSpc>
                <a:spcPct val="100000"/>
              </a:lnSpc>
              <a:spcBef>
                <a:spcPct val="40000"/>
              </a:spcBef>
              <a:spcAft>
                <a:spcPct val="0"/>
              </a:spcAft>
              <a:buClrTx/>
              <a:buSzTx/>
              <a:tabLst/>
              <a:defRPr/>
            </a:pPr>
            <a:r>
              <a:rPr kumimoji="0" lang="en-US" sz="2000" b="1" i="0" u="none" strike="noStrike" kern="0" cap="none" spc="0" normalizeH="0" baseline="0" noProof="0" dirty="0">
                <a:ln>
                  <a:noFill/>
                </a:ln>
                <a:solidFill>
                  <a:srgbClr val="C00000"/>
                </a:solidFill>
                <a:effectLst/>
                <a:uLnTx/>
                <a:uFillTx/>
                <a:latin typeface="+mn-lt"/>
                <a:ea typeface="+mn-ea"/>
                <a:cs typeface="+mn-cs"/>
              </a:rPr>
              <a:t>OPTION “B” =</a:t>
            </a:r>
            <a:r>
              <a:rPr kumimoji="0" lang="en-US" sz="2000" b="1" i="0" u="none" strike="noStrike" kern="0" cap="none" spc="0" normalizeH="0" noProof="0" dirty="0">
                <a:ln>
                  <a:noFill/>
                </a:ln>
                <a:solidFill>
                  <a:srgbClr val="C00000"/>
                </a:solidFill>
                <a:effectLst/>
                <a:uLnTx/>
                <a:uFillTx/>
                <a:latin typeface="+mn-lt"/>
                <a:ea typeface="+mn-ea"/>
                <a:cs typeface="+mn-cs"/>
              </a:rPr>
              <a:t> </a:t>
            </a:r>
            <a:r>
              <a:rPr kumimoji="0" lang="en-US" sz="2000" b="1" i="0" u="none" strike="noStrike" kern="0" cap="none" spc="0" normalizeH="0" baseline="0" noProof="0" dirty="0">
                <a:ln>
                  <a:noFill/>
                </a:ln>
                <a:solidFill>
                  <a:srgbClr val="C00000"/>
                </a:solidFill>
                <a:effectLst/>
                <a:uLnTx/>
                <a:uFillTx/>
                <a:latin typeface="+mn-lt"/>
                <a:ea typeface="+mn-ea"/>
                <a:cs typeface="+mn-cs"/>
              </a:rPr>
              <a:t> US </a:t>
            </a: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endParaRPr lang="en-US" sz="2000" kern="0" dirty="0">
              <a:latin typeface="+mn-lt"/>
            </a:endParaRP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We pay 12% minimum </a:t>
            </a: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~OR~ </a:t>
            </a: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15% of profit </a:t>
            </a: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Whichever is greater?</a:t>
            </a: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lang="en-US" sz="2000" kern="0" dirty="0">
                <a:latin typeface="+mn-lt"/>
              </a:rPr>
              <a:t>Predictable </a:t>
            </a:r>
          </a:p>
          <a:p>
            <a:pPr marL="342900" marR="0" lvl="0" indent="-342900" algn="l" defTabSz="914400" rtl="0" eaLnBrk="0" fontAlgn="base" latinLnBrk="0" hangingPunct="0">
              <a:lnSpc>
                <a:spcPct val="100000"/>
              </a:lnSpc>
              <a:spcBef>
                <a:spcPct val="4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Control</a:t>
            </a:r>
            <a:r>
              <a:rPr kumimoji="0" lang="en-US" sz="2000" b="0" i="0" u="none" strike="noStrike" kern="0" cap="none" spc="0" normalizeH="0" noProof="0" dirty="0">
                <a:ln>
                  <a:noFill/>
                </a:ln>
                <a:solidFill>
                  <a:schemeClr val="tx1"/>
                </a:solidFill>
                <a:effectLst/>
                <a:uLnTx/>
                <a:uFillTx/>
                <a:latin typeface="+mn-lt"/>
                <a:ea typeface="+mn-ea"/>
                <a:cs typeface="+mn-cs"/>
              </a:rPr>
              <a:t> over investments that you can see and touch </a:t>
            </a:r>
            <a:r>
              <a:rPr kumimoji="0" lang="en-US" sz="2000" b="0" i="0" u="none" strike="noStrike" kern="0" cap="none" spc="0" normalizeH="0" baseline="0" noProof="0" dirty="0">
                <a:ln>
                  <a:noFill/>
                </a:ln>
                <a:solidFill>
                  <a:schemeClr val="tx1"/>
                </a:solidFill>
                <a:effectLst/>
                <a:uLnTx/>
                <a:uFillTx/>
                <a:latin typeface="+mn-lt"/>
                <a:ea typeface="+mn-ea"/>
                <a:cs typeface="+mn-cs"/>
              </a:rPr>
              <a:t> </a:t>
            </a:r>
          </a:p>
          <a:p>
            <a:pPr marL="342900" indent="-342900">
              <a:spcBef>
                <a:spcPct val="40000"/>
              </a:spcBef>
              <a:buFont typeface="Arial" panose="020B0604020202020204" pitchFamily="34" charset="0"/>
              <a:buChar char="•"/>
            </a:pPr>
            <a:r>
              <a:rPr lang="en-US" sz="2000" b="1" dirty="0">
                <a:solidFill>
                  <a:srgbClr val="C00000"/>
                </a:solidFill>
              </a:rPr>
              <a:t>THE WEALTHY DO OPTION “B” </a:t>
            </a:r>
          </a:p>
          <a:p>
            <a:pPr marL="190500" marR="0" lvl="0" indent="-190500" algn="l" defTabSz="914400" rtl="0" eaLnBrk="0" fontAlgn="base" latinLnBrk="0" hangingPunct="0">
              <a:lnSpc>
                <a:spcPct val="100000"/>
              </a:lnSpc>
              <a:spcBef>
                <a:spcPct val="40000"/>
              </a:spcBef>
              <a:spcAft>
                <a:spcPct val="0"/>
              </a:spcAft>
              <a:buClrTx/>
              <a:buSzTx/>
              <a:buFont typeface="Wingdings" pitchFamily="2" charset="2"/>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2774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b="1" dirty="0"/>
              <a:t>What is a Self Directed I.R.A? </a:t>
            </a:r>
            <a:r>
              <a:rPr lang="en-US" dirty="0"/>
              <a:t>	</a:t>
            </a:r>
          </a:p>
        </p:txBody>
      </p:sp>
      <p:sp>
        <p:nvSpPr>
          <p:cNvPr id="3" name="Content Placeholder 2"/>
          <p:cNvSpPr>
            <a:spLocks noGrp="1"/>
          </p:cNvSpPr>
          <p:nvPr>
            <p:ph idx="1"/>
          </p:nvPr>
        </p:nvSpPr>
        <p:spPr>
          <a:xfrm>
            <a:off x="457200" y="2362200"/>
            <a:ext cx="8229600" cy="4144963"/>
          </a:xfrm>
        </p:spPr>
        <p:txBody>
          <a:bodyPr>
            <a:normAutofit fontScale="85000" lnSpcReduction="20000"/>
          </a:bodyPr>
          <a:lstStyle/>
          <a:p>
            <a:r>
              <a:rPr lang="en-US" dirty="0"/>
              <a:t>A Self Directed IRA is an IRA where the owner is required to make their own Investment decisions. </a:t>
            </a:r>
          </a:p>
          <a:p>
            <a:r>
              <a:rPr lang="en-US" dirty="0"/>
              <a:t>Non- Traditional Assets: Like real estate, LLC’s, oil and gas, etc </a:t>
            </a:r>
          </a:p>
          <a:p>
            <a:r>
              <a:rPr lang="en-US" dirty="0"/>
              <a:t>Self Directed IRA custodians (Like The </a:t>
            </a:r>
            <a:r>
              <a:rPr lang="en-US" dirty="0" err="1"/>
              <a:t>iPlan</a:t>
            </a:r>
            <a:r>
              <a:rPr lang="en-US" dirty="0"/>
              <a:t> Group who I use) set up real estate investments inside of an IRA. </a:t>
            </a:r>
          </a:p>
          <a:p>
            <a:r>
              <a:rPr lang="en-US" dirty="0"/>
              <a:t>Any 401k, IRA, ROTH IRA, SEP IRA or HSA acct owner can make investments like real estate in those accts </a:t>
            </a:r>
          </a:p>
          <a:p>
            <a:r>
              <a:rPr lang="en-US" dirty="0"/>
              <a:t>Sample Investments </a:t>
            </a:r>
          </a:p>
          <a:p>
            <a:pPr lvl="1"/>
            <a:r>
              <a:rPr lang="en-US" dirty="0"/>
              <a:t>Note (I.O.U) w/ Mortgage </a:t>
            </a:r>
          </a:p>
          <a:p>
            <a:pPr lvl="1"/>
            <a:r>
              <a:rPr lang="en-US" dirty="0"/>
              <a:t>Buy stock in a company  </a:t>
            </a:r>
          </a:p>
        </p:txBody>
      </p:sp>
      <p:pic>
        <p:nvPicPr>
          <p:cNvPr id="4" name="Picture 2" descr="C:\Users\Josh\Desktop\iPlan group.png"/>
          <p:cNvPicPr>
            <a:picLocks noChangeAspect="1" noChangeArrowheads="1"/>
          </p:cNvPicPr>
          <p:nvPr/>
        </p:nvPicPr>
        <p:blipFill>
          <a:blip r:embed="rId2" cstate="print"/>
          <a:srcRect/>
          <a:stretch>
            <a:fillRect/>
          </a:stretch>
        </p:blipFill>
        <p:spPr bwMode="auto">
          <a:xfrm>
            <a:off x="4953000" y="5319387"/>
            <a:ext cx="4191000" cy="1538613"/>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1"/>
            <a:ext cx="8229600" cy="1143000"/>
          </a:xfrm>
        </p:spPr>
        <p:txBody>
          <a:bodyPr/>
          <a:lstStyle/>
          <a:p>
            <a:r>
              <a:rPr lang="en-US" b="1" dirty="0"/>
              <a:t>3 Step Process 	</a:t>
            </a:r>
          </a:p>
        </p:txBody>
      </p:sp>
      <p:sp>
        <p:nvSpPr>
          <p:cNvPr id="3" name="Content Placeholder 2"/>
          <p:cNvSpPr>
            <a:spLocks noGrp="1"/>
          </p:cNvSpPr>
          <p:nvPr>
            <p:ph idx="1"/>
          </p:nvPr>
        </p:nvSpPr>
        <p:spPr>
          <a:xfrm>
            <a:off x="450130" y="2438401"/>
            <a:ext cx="8465270" cy="3276600"/>
          </a:xfrm>
        </p:spPr>
        <p:txBody>
          <a:bodyPr/>
          <a:lstStyle/>
          <a:p>
            <a:pPr marL="514350" indent="-514350">
              <a:buFont typeface="+mj-lt"/>
              <a:buAutoNum type="arabicPeriod"/>
            </a:pPr>
            <a:r>
              <a:rPr lang="en-US" dirty="0"/>
              <a:t>Set Up A Self Directed IRA Account</a:t>
            </a:r>
          </a:p>
          <a:p>
            <a:pPr marL="514350" indent="-514350">
              <a:buFont typeface="+mj-lt"/>
              <a:buAutoNum type="arabicPeriod"/>
            </a:pPr>
            <a:r>
              <a:rPr lang="en-US" dirty="0"/>
              <a:t>Fund The Account</a:t>
            </a:r>
          </a:p>
          <a:p>
            <a:pPr marL="914400" lvl="1" indent="-514350">
              <a:buFont typeface="+mj-lt"/>
              <a:buAutoNum type="arabicPeriod"/>
            </a:pPr>
            <a:r>
              <a:rPr lang="en-US" dirty="0"/>
              <a:t>Rollover = from 401k or 203b </a:t>
            </a:r>
          </a:p>
          <a:p>
            <a:pPr marL="914400" lvl="1" indent="-514350">
              <a:buFont typeface="+mj-lt"/>
              <a:buAutoNum type="arabicPeriod"/>
            </a:pPr>
            <a:r>
              <a:rPr lang="en-US" dirty="0"/>
              <a:t>Transfer = from another IRA</a:t>
            </a:r>
          </a:p>
          <a:p>
            <a:pPr marL="514350" indent="-514350">
              <a:buFont typeface="+mj-lt"/>
              <a:buAutoNum type="arabicPeriod"/>
            </a:pPr>
            <a:r>
              <a:rPr lang="en-US" dirty="0"/>
              <a:t>Make An Investment: (IE: Note and Mortgage)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7144"/>
            <a:ext cx="8229600" cy="609600"/>
          </a:xfrm>
        </p:spPr>
        <p:txBody>
          <a:bodyPr>
            <a:normAutofit fontScale="90000"/>
          </a:bodyPr>
          <a:lstStyle/>
          <a:p>
            <a:r>
              <a:rPr lang="en-US" b="1" dirty="0"/>
              <a:t>$500,000 Mutual Fund Investment </a:t>
            </a:r>
            <a:r>
              <a:rPr lang="en-US" dirty="0"/>
              <a:t>	</a:t>
            </a:r>
          </a:p>
        </p:txBody>
      </p:sp>
      <p:sp>
        <p:nvSpPr>
          <p:cNvPr id="3" name="Content Placeholder 2"/>
          <p:cNvSpPr>
            <a:spLocks noGrp="1"/>
          </p:cNvSpPr>
          <p:nvPr>
            <p:ph idx="1"/>
          </p:nvPr>
        </p:nvSpPr>
        <p:spPr>
          <a:xfrm>
            <a:off x="457200" y="2514600"/>
            <a:ext cx="8229600" cy="4144963"/>
          </a:xfrm>
        </p:spPr>
        <p:txBody>
          <a:bodyPr>
            <a:normAutofit fontScale="70000" lnSpcReduction="20000"/>
          </a:bodyPr>
          <a:lstStyle/>
          <a:p>
            <a:r>
              <a:rPr lang="en-US" dirty="0"/>
              <a:t>American Funds = Small Cap World </a:t>
            </a:r>
          </a:p>
          <a:p>
            <a:r>
              <a:rPr lang="en-US" dirty="0"/>
              <a:t>Expense ratio = %1.09 (paid to the fund manager) </a:t>
            </a:r>
          </a:p>
          <a:p>
            <a:pPr lvl="1"/>
            <a:r>
              <a:rPr lang="en-US" dirty="0"/>
              <a:t>@ 10% = $50,000 Profit / ROI</a:t>
            </a:r>
          </a:p>
          <a:p>
            <a:pPr lvl="1"/>
            <a:r>
              <a:rPr lang="en-US" dirty="0"/>
              <a:t>@ 8.91% = $44,550 Profit / ROI </a:t>
            </a:r>
          </a:p>
          <a:p>
            <a:r>
              <a:rPr lang="en-US" dirty="0"/>
              <a:t>“A” Share Commission </a:t>
            </a:r>
          </a:p>
          <a:p>
            <a:pPr lvl="1"/>
            <a:r>
              <a:rPr lang="en-US" dirty="0"/>
              <a:t>(paid to the financial advisor who sells this mutual fund to their client)</a:t>
            </a:r>
          </a:p>
          <a:p>
            <a:pPr lvl="1"/>
            <a:r>
              <a:rPr lang="en-US" dirty="0"/>
              <a:t>$500,000 = 2% (breakpoint) = $10,000</a:t>
            </a:r>
          </a:p>
          <a:p>
            <a:r>
              <a:rPr lang="en-US" dirty="0"/>
              <a:t>$500,000 - $10,000 = $490,000 - $5,341 (%1.09 exp ratio) = $484,659 left (zero ROI)  </a:t>
            </a:r>
          </a:p>
          <a:p>
            <a:endParaRPr lang="en-US" dirty="0"/>
          </a:p>
          <a:p>
            <a:r>
              <a:rPr lang="en-US" dirty="0"/>
              <a:t>$15,341 dollars in FEES for American Funds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25" y="1219200"/>
            <a:ext cx="8229600" cy="1143000"/>
          </a:xfrm>
        </p:spPr>
        <p:txBody>
          <a:bodyPr/>
          <a:lstStyle/>
          <a:p>
            <a:r>
              <a:rPr lang="en-US" b="1" dirty="0"/>
              <a:t>Share Classes </a:t>
            </a:r>
          </a:p>
        </p:txBody>
      </p:sp>
      <p:sp>
        <p:nvSpPr>
          <p:cNvPr id="3" name="Content Placeholder 2"/>
          <p:cNvSpPr>
            <a:spLocks noGrp="1"/>
          </p:cNvSpPr>
          <p:nvPr>
            <p:ph idx="1"/>
          </p:nvPr>
        </p:nvSpPr>
        <p:spPr>
          <a:xfrm>
            <a:off x="457200" y="2209800"/>
            <a:ext cx="8229600" cy="4144963"/>
          </a:xfrm>
        </p:spPr>
        <p:txBody>
          <a:bodyPr/>
          <a:lstStyle/>
          <a:p>
            <a:r>
              <a:rPr lang="en-US" dirty="0"/>
              <a:t>Class “A” Shares – up front commission </a:t>
            </a:r>
          </a:p>
          <a:p>
            <a:r>
              <a:rPr lang="en-US" dirty="0"/>
              <a:t>Class “B” Shares – back end commission &amp; higher expense ratio </a:t>
            </a:r>
          </a:p>
          <a:p>
            <a:r>
              <a:rPr lang="en-US" dirty="0"/>
              <a:t>Class “C” Shares – small annual commission &amp; highest expense ratio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584"/>
            <a:ext cx="8229600" cy="1143000"/>
          </a:xfrm>
        </p:spPr>
        <p:txBody>
          <a:bodyPr/>
          <a:lstStyle/>
          <a:p>
            <a:r>
              <a:rPr lang="en-US" b="1" dirty="0"/>
              <a:t>“LOAD” / “NO LOAD” </a:t>
            </a:r>
          </a:p>
        </p:txBody>
      </p:sp>
      <p:sp>
        <p:nvSpPr>
          <p:cNvPr id="3" name="Content Placeholder 2"/>
          <p:cNvSpPr>
            <a:spLocks noGrp="1"/>
          </p:cNvSpPr>
          <p:nvPr>
            <p:ph idx="1"/>
          </p:nvPr>
        </p:nvSpPr>
        <p:spPr>
          <a:xfrm>
            <a:off x="457200" y="2209800"/>
            <a:ext cx="8229600" cy="4144963"/>
          </a:xfrm>
        </p:spPr>
        <p:txBody>
          <a:bodyPr>
            <a:normAutofit lnSpcReduction="10000"/>
          </a:bodyPr>
          <a:lstStyle/>
          <a:p>
            <a:r>
              <a:rPr lang="en-US" dirty="0"/>
              <a:t>Load = Commission </a:t>
            </a:r>
          </a:p>
          <a:p>
            <a:endParaRPr lang="en-US" dirty="0"/>
          </a:p>
          <a:p>
            <a:r>
              <a:rPr lang="en-US" dirty="0"/>
              <a:t>No Load Fund = No Commissions </a:t>
            </a:r>
          </a:p>
          <a:p>
            <a:endParaRPr lang="en-US" dirty="0"/>
          </a:p>
          <a:p>
            <a:r>
              <a:rPr lang="en-US" dirty="0"/>
              <a:t>Paying a money manager = charge a money management fee </a:t>
            </a:r>
          </a:p>
          <a:p>
            <a:pPr lvl="1"/>
            <a:r>
              <a:rPr lang="en-US" dirty="0"/>
              <a:t>EX: Sell no load funds BUT charge 1% money management fee + 1% expense ratio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6503"/>
            <a:ext cx="8229600" cy="1143000"/>
          </a:xfrm>
        </p:spPr>
        <p:txBody>
          <a:bodyPr/>
          <a:lstStyle/>
          <a:p>
            <a:r>
              <a:rPr lang="en-US" b="1" dirty="0"/>
              <a:t>Variable Annuities </a:t>
            </a:r>
          </a:p>
        </p:txBody>
      </p:sp>
      <p:sp>
        <p:nvSpPr>
          <p:cNvPr id="3" name="Content Placeholder 2"/>
          <p:cNvSpPr>
            <a:spLocks noGrp="1"/>
          </p:cNvSpPr>
          <p:nvPr>
            <p:ph idx="1"/>
          </p:nvPr>
        </p:nvSpPr>
        <p:spPr>
          <a:xfrm>
            <a:off x="457200" y="2286000"/>
            <a:ext cx="8229600" cy="4144963"/>
          </a:xfrm>
        </p:spPr>
        <p:txBody>
          <a:bodyPr/>
          <a:lstStyle/>
          <a:p>
            <a:r>
              <a:rPr lang="en-US" dirty="0"/>
              <a:t>Act Very Similar A Mutual Fund </a:t>
            </a:r>
          </a:p>
          <a:p>
            <a:pPr lvl="1"/>
            <a:r>
              <a:rPr lang="en-US" dirty="0"/>
              <a:t>BUT </a:t>
            </a:r>
          </a:p>
          <a:p>
            <a:r>
              <a:rPr lang="en-US" dirty="0"/>
              <a:t>Access To 40 Funds Within The Annuity </a:t>
            </a:r>
          </a:p>
          <a:p>
            <a:r>
              <a:rPr lang="en-US" dirty="0"/>
              <a:t>Transfer From Fund To Fund With No Expense </a:t>
            </a:r>
          </a:p>
          <a:p>
            <a:r>
              <a:rPr lang="en-US" dirty="0"/>
              <a:t>3% Commission Up Front </a:t>
            </a:r>
          </a:p>
          <a:p>
            <a:r>
              <a:rPr lang="en-US" dirty="0"/>
              <a:t>AND </a:t>
            </a:r>
          </a:p>
          <a:p>
            <a:r>
              <a:rPr lang="en-US" dirty="0"/>
              <a:t>2% Exp Ratio Per Year Every Year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01625" y="1371600"/>
            <a:ext cx="8540750" cy="762000"/>
          </a:xfrm>
        </p:spPr>
        <p:txBody>
          <a:bodyPr>
            <a:normAutofit/>
          </a:bodyPr>
          <a:lstStyle/>
          <a:p>
            <a:r>
              <a:rPr lang="en-US" b="1" dirty="0">
                <a:cs typeface="Times New Roman" pitchFamily="18" charset="0"/>
              </a:rPr>
              <a:t> </a:t>
            </a:r>
            <a:r>
              <a:rPr lang="en-US" sz="3200" b="1" dirty="0">
                <a:latin typeface="Times New Roman" pitchFamily="18" charset="0"/>
                <a:cs typeface="Times New Roman" pitchFamily="18" charset="0"/>
              </a:rPr>
              <a:t>Our Mission Statement</a:t>
            </a:r>
            <a:endParaRPr lang="en-US" b="1" dirty="0">
              <a:latin typeface="Times New Roman" pitchFamily="18" charset="0"/>
              <a:cs typeface="Times New Roman" pitchFamily="18" charset="0"/>
            </a:endParaRPr>
          </a:p>
        </p:txBody>
      </p:sp>
      <p:sp>
        <p:nvSpPr>
          <p:cNvPr id="664579" name="Rectangle 3"/>
          <p:cNvSpPr>
            <a:spLocks noGrp="1" noRot="1" noChangeArrowheads="1"/>
          </p:cNvSpPr>
          <p:nvPr>
            <p:ph idx="1"/>
          </p:nvPr>
        </p:nvSpPr>
        <p:spPr>
          <a:xfrm>
            <a:off x="418306" y="2286000"/>
            <a:ext cx="8307387" cy="3352800"/>
          </a:xfrm>
        </p:spPr>
        <p:txBody>
          <a:bodyPr>
            <a:noAutofit/>
          </a:bodyPr>
          <a:lstStyle/>
          <a:p>
            <a:pPr marL="0" indent="0" algn="ctr">
              <a:lnSpc>
                <a:spcPct val="110000"/>
              </a:lnSpc>
              <a:spcBef>
                <a:spcPct val="50000"/>
              </a:spcBef>
              <a:buFont typeface="Wingdings 2" pitchFamily="18" charset="2"/>
              <a:buNone/>
            </a:pPr>
            <a:r>
              <a:rPr lang="en-US" sz="3600" b="1" dirty="0">
                <a:solidFill>
                  <a:schemeClr val="tx2"/>
                </a:solidFill>
                <a:latin typeface="Times New Roman" pitchFamily="18" charset="0"/>
                <a:cs typeface="Times New Roman" pitchFamily="18" charset="0"/>
              </a:rPr>
              <a:t>To Provide Our Investors Double Digit Investment Returns By Matching Our Knowledge And Acquisition Of Undervalued Real Estate Assets With Investors Looking For Investment Alternatives And Double Digit Returns. </a:t>
            </a:r>
          </a:p>
        </p:txBody>
      </p:sp>
      <p:sp>
        <p:nvSpPr>
          <p:cNvPr id="38916" name="Rectangle 4"/>
          <p:cNvSpPr>
            <a:spLocks noRot="1" noChangeArrowheads="1"/>
          </p:cNvSpPr>
          <p:nvPr/>
        </p:nvSpPr>
        <p:spPr bwMode="auto">
          <a:xfrm>
            <a:off x="228600" y="3962400"/>
            <a:ext cx="8697913" cy="2162175"/>
          </a:xfrm>
          <a:prstGeom prst="rect">
            <a:avLst/>
          </a:prstGeom>
          <a:noFill/>
          <a:ln w="9525">
            <a:noFill/>
            <a:miter lim="800000"/>
            <a:headEnd/>
            <a:tailEnd/>
          </a:ln>
        </p:spPr>
        <p:txBody>
          <a:bodyPr/>
          <a:lstStyle/>
          <a:p>
            <a:pPr marL="231775" indent="-231775">
              <a:lnSpc>
                <a:spcPct val="90000"/>
              </a:lnSpc>
              <a:spcBef>
                <a:spcPct val="20000"/>
              </a:spcBef>
              <a:buClr>
                <a:schemeClr val="tx2"/>
              </a:buClr>
              <a:buFont typeface="Wingdings" pitchFamily="2" charset="2"/>
              <a:buChar char="§"/>
            </a:pPr>
            <a:endParaRPr lang="en-US" sz="2600" b="1">
              <a:solidFill>
                <a:srgbClr val="004A8D"/>
              </a:solidFill>
              <a:latin typeface="Calibri" pitchFamily="34" charset="0"/>
            </a:endParaRPr>
          </a:p>
        </p:txBody>
      </p:sp>
      <p:sp>
        <p:nvSpPr>
          <p:cNvPr id="664581" name="Rectangle 5"/>
          <p:cNvSpPr>
            <a:spLocks noRot="1" noChangeArrowheads="1"/>
          </p:cNvSpPr>
          <p:nvPr/>
        </p:nvSpPr>
        <p:spPr bwMode="auto">
          <a:xfrm>
            <a:off x="342900" y="3236913"/>
            <a:ext cx="8297863" cy="3036887"/>
          </a:xfrm>
          <a:prstGeom prst="rect">
            <a:avLst/>
          </a:prstGeom>
          <a:noFill/>
          <a:ln w="9525">
            <a:noFill/>
            <a:miter lim="800000"/>
            <a:headEnd/>
            <a:tailEnd/>
          </a:ln>
        </p:spPr>
        <p:txBody>
          <a:bodyPr/>
          <a:lstStyle/>
          <a:p>
            <a:pPr marL="342900" indent="-342900">
              <a:lnSpc>
                <a:spcPct val="90000"/>
              </a:lnSpc>
              <a:spcBef>
                <a:spcPct val="15000"/>
              </a:spcBef>
              <a:buClr>
                <a:srgbClr val="004A8D"/>
              </a:buClr>
              <a:buFont typeface="Wingdings 2" pitchFamily="18" charset="2"/>
              <a:buChar char=""/>
            </a:pPr>
            <a:endParaRPr lang="en-US" sz="2400" b="1">
              <a:solidFill>
                <a:srgbClr val="004A8D"/>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animEffect transition="in" filter="fade">
                                      <p:cBhvr>
                                        <p:cTn id="7" dur="500"/>
                                        <p:tgtEl>
                                          <p:spTgt spid="66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04800" y="1338262"/>
            <a:ext cx="8540750" cy="719138"/>
          </a:xfrm>
        </p:spPr>
        <p:txBody>
          <a:bodyPr>
            <a:noAutofit/>
          </a:bodyPr>
          <a:lstStyle/>
          <a:p>
            <a:r>
              <a:rPr lang="en-US" b="1" dirty="0">
                <a:cs typeface="Times New Roman" pitchFamily="18" charset="0"/>
              </a:rPr>
              <a:t>Company Overview</a:t>
            </a:r>
          </a:p>
        </p:txBody>
      </p:sp>
      <p:sp>
        <p:nvSpPr>
          <p:cNvPr id="662531" name="Rectangle 3"/>
          <p:cNvSpPr>
            <a:spLocks noGrp="1" noRot="1" noChangeArrowheads="1"/>
          </p:cNvSpPr>
          <p:nvPr>
            <p:ph idx="1"/>
          </p:nvPr>
        </p:nvSpPr>
        <p:spPr>
          <a:xfrm>
            <a:off x="322263" y="2409825"/>
            <a:ext cx="4141787" cy="3838575"/>
          </a:xfrm>
          <a:gradFill rotWithShape="1">
            <a:gsLst>
              <a:gs pos="0">
                <a:srgbClr val="F2F8F9"/>
              </a:gs>
              <a:gs pos="50000">
                <a:srgbClr val="D3E5E9"/>
              </a:gs>
              <a:gs pos="100000">
                <a:srgbClr val="F2F8F9"/>
              </a:gs>
            </a:gsLst>
            <a:lin ang="5400000" scaled="1"/>
          </a:gradFill>
        </p:spPr>
        <p:txBody>
          <a:bodyPr/>
          <a:lstStyle/>
          <a:p>
            <a:pPr marL="0" indent="0" algn="ctr">
              <a:spcBef>
                <a:spcPct val="50000"/>
              </a:spcBef>
              <a:buFont typeface="Wingdings 2" pitchFamily="18" charset="2"/>
              <a:buNone/>
            </a:pPr>
            <a:r>
              <a:rPr lang="en-US" sz="2800" b="1" i="1" dirty="0">
                <a:solidFill>
                  <a:srgbClr val="0070C0"/>
                </a:solidFill>
                <a:latin typeface="+mj-lt"/>
                <a:cs typeface="Times New Roman" pitchFamily="18" charset="0"/>
              </a:rPr>
              <a:t>Millennium Capital Investments </a:t>
            </a:r>
          </a:p>
          <a:p>
            <a:pPr marL="0" indent="0">
              <a:spcBef>
                <a:spcPct val="50000"/>
              </a:spcBef>
              <a:buFont typeface="Wingdings 2" pitchFamily="18" charset="2"/>
              <a:buNone/>
            </a:pPr>
            <a:r>
              <a:rPr lang="en-US" sz="2200" b="1" i="1" dirty="0">
                <a:latin typeface="+mj-lt"/>
                <a:cs typeface="Times New Roman" pitchFamily="18" charset="0"/>
              </a:rPr>
              <a:t>A real estate investment firm created  to purchase, manage and sell single, multi-family and commercial dwellings primarily in the Cleveland, Ohio area.</a:t>
            </a:r>
            <a:r>
              <a:rPr lang="en-US" sz="2800" b="1" i="1" dirty="0">
                <a:latin typeface="+mj-lt"/>
                <a:cs typeface="Times New Roman" pitchFamily="18" charset="0"/>
              </a:rPr>
              <a:t> </a:t>
            </a:r>
          </a:p>
        </p:txBody>
      </p:sp>
      <p:pic>
        <p:nvPicPr>
          <p:cNvPr id="662533" name="Picture 5" descr="Image">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62463" y="2405062"/>
            <a:ext cx="4241800" cy="3829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rrowheads="1"/>
          </p:cNvSpPr>
          <p:nvPr>
            <p:ph type="title"/>
          </p:nvPr>
        </p:nvSpPr>
        <p:spPr>
          <a:xfrm>
            <a:off x="303213" y="1520825"/>
            <a:ext cx="8540750" cy="917575"/>
          </a:xfrm>
        </p:spPr>
        <p:txBody>
          <a:bodyPr rtlCol="0">
            <a:normAutofit/>
          </a:bodyPr>
          <a:lstStyle/>
          <a:p>
            <a:pPr fontAlgn="auto">
              <a:lnSpc>
                <a:spcPct val="80000"/>
              </a:lnSpc>
              <a:spcAft>
                <a:spcPts val="0"/>
              </a:spcAft>
              <a:defRPr/>
            </a:pPr>
            <a:r>
              <a:rPr lang="en-US" b="1" i="1" dirty="0">
                <a:latin typeface="Times New Roman" pitchFamily="18" charset="0"/>
                <a:cs typeface="Times New Roman" pitchFamily="18" charset="0"/>
              </a:rPr>
              <a:t>One and Only Goal </a:t>
            </a:r>
          </a:p>
        </p:txBody>
      </p:sp>
      <p:sp>
        <p:nvSpPr>
          <p:cNvPr id="701443" name="Rectangle 3"/>
          <p:cNvSpPr>
            <a:spLocks noGrp="1" noRot="1" noChangeArrowheads="1"/>
          </p:cNvSpPr>
          <p:nvPr>
            <p:ph idx="1"/>
          </p:nvPr>
        </p:nvSpPr>
        <p:spPr>
          <a:xfrm>
            <a:off x="303213" y="2751137"/>
            <a:ext cx="8540750" cy="3649663"/>
          </a:xfrm>
        </p:spPr>
        <p:txBody>
          <a:bodyPr/>
          <a:lstStyle/>
          <a:p>
            <a:pPr algn="ctr">
              <a:spcBef>
                <a:spcPct val="15000"/>
              </a:spcBef>
              <a:buNone/>
            </a:pPr>
            <a:r>
              <a:rPr lang="en-US" sz="3600" b="1" i="1" dirty="0">
                <a:solidFill>
                  <a:schemeClr val="tx2"/>
                </a:solidFill>
                <a:latin typeface="Times New Roman" pitchFamily="18" charset="0"/>
                <a:cs typeface="Times New Roman" pitchFamily="18" charset="0"/>
              </a:rPr>
              <a:t>To Significantly Increase The </a:t>
            </a:r>
          </a:p>
          <a:p>
            <a:pPr algn="ctr">
              <a:spcBef>
                <a:spcPct val="15000"/>
              </a:spcBef>
              <a:buNone/>
            </a:pPr>
            <a:r>
              <a:rPr lang="en-US" sz="3600" b="1" i="1" dirty="0">
                <a:solidFill>
                  <a:schemeClr val="tx2"/>
                </a:solidFill>
                <a:latin typeface="Times New Roman" pitchFamily="18" charset="0"/>
                <a:cs typeface="Times New Roman" pitchFamily="18" charset="0"/>
              </a:rPr>
              <a:t>Wealth Of Our Private Investors With </a:t>
            </a:r>
          </a:p>
          <a:p>
            <a:pPr algn="ctr">
              <a:spcBef>
                <a:spcPct val="15000"/>
              </a:spcBef>
              <a:buNone/>
            </a:pPr>
            <a:r>
              <a:rPr lang="en-US" sz="3600" b="1" i="1" dirty="0">
                <a:solidFill>
                  <a:schemeClr val="tx2"/>
                </a:solidFill>
                <a:latin typeface="Times New Roman" pitchFamily="18" charset="0"/>
                <a:cs typeface="Times New Roman" pitchFamily="18" charset="0"/>
              </a:rPr>
              <a:t> Double-digit Returns Plus </a:t>
            </a:r>
          </a:p>
          <a:p>
            <a:pPr algn="ctr">
              <a:spcBef>
                <a:spcPct val="15000"/>
              </a:spcBef>
              <a:buNone/>
            </a:pPr>
            <a:r>
              <a:rPr lang="en-US" sz="3600" b="1" i="1" dirty="0">
                <a:solidFill>
                  <a:schemeClr val="tx2"/>
                </a:solidFill>
                <a:latin typeface="Times New Roman" pitchFamily="18" charset="0"/>
                <a:cs typeface="Times New Roman" pitchFamily="18" charset="0"/>
              </a:rPr>
              <a:t>Upside Bonus Potential .</a:t>
            </a:r>
          </a:p>
          <a:p>
            <a:pPr>
              <a:buFont typeface="Wingdings 2" pitchFamily="18" charset="2"/>
              <a:buNone/>
            </a:pPr>
            <a:endParaRPr lang="en-US" sz="28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1443">
                                            <p:txEl>
                                              <p:pRg st="0" end="0"/>
                                            </p:txEl>
                                          </p:spTgt>
                                        </p:tgtEl>
                                        <p:attrNameLst>
                                          <p:attrName>style.visibility</p:attrName>
                                        </p:attrNameLst>
                                      </p:cBhvr>
                                      <p:to>
                                        <p:strVal val="visible"/>
                                      </p:to>
                                    </p:set>
                                    <p:anim calcmode="lin" valueType="num">
                                      <p:cBhvr additive="base">
                                        <p:cTn id="7" dur="500" fill="hold"/>
                                        <p:tgtEl>
                                          <p:spTgt spid="70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1443">
                                            <p:txEl>
                                              <p:pRg st="1" end="1"/>
                                            </p:txEl>
                                          </p:spTgt>
                                        </p:tgtEl>
                                        <p:attrNameLst>
                                          <p:attrName>style.visibility</p:attrName>
                                        </p:attrNameLst>
                                      </p:cBhvr>
                                      <p:to>
                                        <p:strVal val="visible"/>
                                      </p:to>
                                    </p:set>
                                    <p:anim calcmode="lin" valueType="num">
                                      <p:cBhvr additive="base">
                                        <p:cTn id="13" dur="500" fill="hold"/>
                                        <p:tgtEl>
                                          <p:spTgt spid="70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1443">
                                            <p:txEl>
                                              <p:pRg st="2" end="2"/>
                                            </p:txEl>
                                          </p:spTgt>
                                        </p:tgtEl>
                                        <p:attrNameLst>
                                          <p:attrName>style.visibility</p:attrName>
                                        </p:attrNameLst>
                                      </p:cBhvr>
                                      <p:to>
                                        <p:strVal val="visible"/>
                                      </p:to>
                                    </p:set>
                                    <p:anim calcmode="lin" valueType="num">
                                      <p:cBhvr additive="base">
                                        <p:cTn id="19" dur="500" fill="hold"/>
                                        <p:tgtEl>
                                          <p:spTgt spid="70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1443">
                                            <p:txEl>
                                              <p:pRg st="3" end="3"/>
                                            </p:txEl>
                                          </p:spTgt>
                                        </p:tgtEl>
                                        <p:attrNameLst>
                                          <p:attrName>style.visibility</p:attrName>
                                        </p:attrNameLst>
                                      </p:cBhvr>
                                      <p:to>
                                        <p:strVal val="visible"/>
                                      </p:to>
                                    </p:set>
                                    <p:anim calcmode="lin" valueType="num">
                                      <p:cBhvr additive="base">
                                        <p:cTn id="25" dur="500" fill="hold"/>
                                        <p:tgtEl>
                                          <p:spTgt spid="70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1219200"/>
            <a:ext cx="8540750" cy="1066800"/>
          </a:xfrm>
        </p:spPr>
        <p:txBody>
          <a:bodyPr>
            <a:normAutofit/>
          </a:bodyPr>
          <a:lstStyle/>
          <a:p>
            <a:r>
              <a:rPr lang="en-US" b="1" dirty="0"/>
              <a:t>Investment Marketplace</a:t>
            </a:r>
          </a:p>
        </p:txBody>
      </p:sp>
      <p:pic>
        <p:nvPicPr>
          <p:cNvPr id="62567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323500">
            <a:off x="1443038" y="2611191"/>
            <a:ext cx="2678112" cy="3582987"/>
          </a:xfrm>
          <a:prstGeom prst="rect">
            <a:avLst/>
          </a:prstGeom>
          <a:noFill/>
          <a:ln w="9525">
            <a:solidFill>
              <a:srgbClr val="000000"/>
            </a:solidFill>
            <a:miter lim="800000"/>
            <a:headEnd/>
            <a:tailEnd/>
          </a:ln>
        </p:spPr>
      </p:pic>
      <p:pic>
        <p:nvPicPr>
          <p:cNvPr id="6256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1675" y="2287341"/>
            <a:ext cx="2819400" cy="3810000"/>
          </a:xfrm>
          <a:prstGeom prst="rect">
            <a:avLst/>
          </a:prstGeom>
          <a:noFill/>
          <a:ln w="9525">
            <a:solidFill>
              <a:srgbClr val="000000"/>
            </a:solidFill>
            <a:miter lim="800000"/>
            <a:headEnd/>
            <a:tailEnd/>
          </a:ln>
        </p:spPr>
      </p:pic>
      <p:pic>
        <p:nvPicPr>
          <p:cNvPr id="625675"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058522">
            <a:off x="5675313" y="2928691"/>
            <a:ext cx="2633662" cy="3459162"/>
          </a:xfrm>
          <a:prstGeom prst="rect">
            <a:avLst/>
          </a:prstGeom>
          <a:noFill/>
          <a:ln w="9525">
            <a:solidFill>
              <a:srgbClr val="000000"/>
            </a:solid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25672"/>
                                        </p:tgtEl>
                                        <p:attrNameLst>
                                          <p:attrName>style.visibility</p:attrName>
                                        </p:attrNameLst>
                                      </p:cBhvr>
                                      <p:to>
                                        <p:strVal val="visible"/>
                                      </p:to>
                                    </p:set>
                                    <p:animEffect transition="in" filter="slide(fromLeft)">
                                      <p:cBhvr>
                                        <p:cTn id="7" dur="2000"/>
                                        <p:tgtEl>
                                          <p:spTgt spid="625672"/>
                                        </p:tgtEl>
                                      </p:cBhvr>
                                    </p:animEffect>
                                  </p:childTnLst>
                                </p:cTn>
                              </p:par>
                              <p:par>
                                <p:cTn id="8" presetID="12" presetClass="entr" presetSubtype="4" fill="hold" nodeType="withEffect">
                                  <p:stCondLst>
                                    <p:cond delay="0"/>
                                  </p:stCondLst>
                                  <p:childTnLst>
                                    <p:set>
                                      <p:cBhvr>
                                        <p:cTn id="9" dur="1" fill="hold">
                                          <p:stCondLst>
                                            <p:cond delay="0"/>
                                          </p:stCondLst>
                                        </p:cTn>
                                        <p:tgtEl>
                                          <p:spTgt spid="625674"/>
                                        </p:tgtEl>
                                        <p:attrNameLst>
                                          <p:attrName>style.visibility</p:attrName>
                                        </p:attrNameLst>
                                      </p:cBhvr>
                                      <p:to>
                                        <p:strVal val="visible"/>
                                      </p:to>
                                    </p:set>
                                    <p:animEffect transition="in" filter="slide(fromBottom)">
                                      <p:cBhvr>
                                        <p:cTn id="10" dur="2000"/>
                                        <p:tgtEl>
                                          <p:spTgt spid="625674"/>
                                        </p:tgtEl>
                                      </p:cBhvr>
                                    </p:animEffect>
                                  </p:childTnLst>
                                </p:cTn>
                              </p:par>
                              <p:par>
                                <p:cTn id="11" presetID="12" presetClass="entr" presetSubtype="2" fill="hold" nodeType="withEffect">
                                  <p:stCondLst>
                                    <p:cond delay="0"/>
                                  </p:stCondLst>
                                  <p:childTnLst>
                                    <p:set>
                                      <p:cBhvr>
                                        <p:cTn id="12" dur="1" fill="hold">
                                          <p:stCondLst>
                                            <p:cond delay="0"/>
                                          </p:stCondLst>
                                        </p:cTn>
                                        <p:tgtEl>
                                          <p:spTgt spid="625675"/>
                                        </p:tgtEl>
                                        <p:attrNameLst>
                                          <p:attrName>style.visibility</p:attrName>
                                        </p:attrNameLst>
                                      </p:cBhvr>
                                      <p:to>
                                        <p:strVal val="visible"/>
                                      </p:to>
                                    </p:set>
                                    <p:animEffect transition="in" filter="slide(fromRight)">
                                      <p:cBhvr>
                                        <p:cTn id="13" dur="2000"/>
                                        <p:tgtEl>
                                          <p:spTgt spid="625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303213" y="1520825"/>
            <a:ext cx="8540750" cy="917575"/>
          </a:xfrm>
        </p:spPr>
        <p:txBody>
          <a:bodyPr>
            <a:normAutofit/>
          </a:bodyPr>
          <a:lstStyle/>
          <a:p>
            <a:r>
              <a:rPr lang="en-US" b="1" dirty="0"/>
              <a:t> How We Acquire Properties</a:t>
            </a:r>
          </a:p>
        </p:txBody>
      </p:sp>
      <p:sp>
        <p:nvSpPr>
          <p:cNvPr id="666627" name="Rectangle 3"/>
          <p:cNvSpPr>
            <a:spLocks noGrp="1" noRot="1" noChangeArrowheads="1"/>
          </p:cNvSpPr>
          <p:nvPr>
            <p:ph type="body" sz="half" idx="1"/>
          </p:nvPr>
        </p:nvSpPr>
        <p:spPr>
          <a:xfrm>
            <a:off x="530225" y="2743200"/>
            <a:ext cx="4041775" cy="3276600"/>
          </a:xfrm>
        </p:spPr>
        <p:txBody>
          <a:bodyPr>
            <a:normAutofit/>
          </a:bodyPr>
          <a:lstStyle/>
          <a:p>
            <a:pPr>
              <a:spcBef>
                <a:spcPct val="50000"/>
              </a:spcBef>
            </a:pPr>
            <a:r>
              <a:rPr lang="en-US" dirty="0">
                <a:latin typeface="+mj-lt"/>
              </a:rPr>
              <a:t>Private Individuals.</a:t>
            </a:r>
          </a:p>
          <a:p>
            <a:pPr>
              <a:spcBef>
                <a:spcPct val="50000"/>
              </a:spcBef>
            </a:pPr>
            <a:r>
              <a:rPr lang="en-US" dirty="0">
                <a:latin typeface="+mj-lt"/>
              </a:rPr>
              <a:t>Realtors.</a:t>
            </a:r>
          </a:p>
          <a:p>
            <a:pPr>
              <a:spcBef>
                <a:spcPct val="50000"/>
              </a:spcBef>
            </a:pPr>
            <a:r>
              <a:rPr lang="en-US" dirty="0">
                <a:latin typeface="+mj-lt"/>
              </a:rPr>
              <a:t>Pre-Foreclosures.</a:t>
            </a:r>
          </a:p>
          <a:p>
            <a:pPr>
              <a:spcBef>
                <a:spcPct val="50000"/>
              </a:spcBef>
            </a:pPr>
            <a:r>
              <a:rPr lang="en-US" dirty="0">
                <a:latin typeface="+mj-lt"/>
              </a:rPr>
              <a:t>Foreclosures &amp; REOs. </a:t>
            </a:r>
          </a:p>
        </p:txBody>
      </p:sp>
      <p:pic>
        <p:nvPicPr>
          <p:cNvPr id="666628" name="Picture 4" descr="house4x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00588" y="2792413"/>
            <a:ext cx="3795712" cy="29987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 calcmode="lin" valueType="num">
                                      <p:cBhvr additive="base">
                                        <p:cTn id="7" dur="500" fill="hold"/>
                                        <p:tgtEl>
                                          <p:spTgt spid="66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6627">
                                            <p:txEl>
                                              <p:pRg st="1" end="1"/>
                                            </p:txEl>
                                          </p:spTgt>
                                        </p:tgtEl>
                                        <p:attrNameLst>
                                          <p:attrName>style.visibility</p:attrName>
                                        </p:attrNameLst>
                                      </p:cBhvr>
                                      <p:to>
                                        <p:strVal val="visible"/>
                                      </p:to>
                                    </p:set>
                                    <p:anim calcmode="lin" valueType="num">
                                      <p:cBhvr additive="base">
                                        <p:cTn id="13" dur="500" fill="hold"/>
                                        <p:tgtEl>
                                          <p:spTgt spid="66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6627">
                                            <p:txEl>
                                              <p:pRg st="2" end="2"/>
                                            </p:txEl>
                                          </p:spTgt>
                                        </p:tgtEl>
                                        <p:attrNameLst>
                                          <p:attrName>style.visibility</p:attrName>
                                        </p:attrNameLst>
                                      </p:cBhvr>
                                      <p:to>
                                        <p:strVal val="visible"/>
                                      </p:to>
                                    </p:set>
                                    <p:anim calcmode="lin" valueType="num">
                                      <p:cBhvr additive="base">
                                        <p:cTn id="19" dur="500" fill="hold"/>
                                        <p:tgtEl>
                                          <p:spTgt spid="66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6627">
                                            <p:txEl>
                                              <p:pRg st="3" end="3"/>
                                            </p:txEl>
                                          </p:spTgt>
                                        </p:tgtEl>
                                        <p:attrNameLst>
                                          <p:attrName>style.visibility</p:attrName>
                                        </p:attrNameLst>
                                      </p:cBhvr>
                                      <p:to>
                                        <p:strVal val="visible"/>
                                      </p:to>
                                    </p:set>
                                    <p:anim calcmode="lin" valueType="num">
                                      <p:cBhvr additive="base">
                                        <p:cTn id="25" dur="500" fill="hold"/>
                                        <p:tgtEl>
                                          <p:spTgt spid="66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3213" y="1203325"/>
            <a:ext cx="8540750" cy="930275"/>
          </a:xfrm>
        </p:spPr>
        <p:txBody>
          <a:bodyPr>
            <a:normAutofit/>
          </a:bodyPr>
          <a:lstStyle/>
          <a:p>
            <a:r>
              <a:rPr lang="en-US" b="1" dirty="0"/>
              <a:t>Testimonial</a:t>
            </a:r>
          </a:p>
        </p:txBody>
      </p:sp>
      <p:sp>
        <p:nvSpPr>
          <p:cNvPr id="672771" name="Rectangle 3"/>
          <p:cNvSpPr>
            <a:spLocks noGrp="1" noRot="1" noChangeArrowheads="1"/>
          </p:cNvSpPr>
          <p:nvPr>
            <p:ph type="body" sz="half" idx="1"/>
          </p:nvPr>
        </p:nvSpPr>
        <p:spPr>
          <a:xfrm>
            <a:off x="547688" y="2682875"/>
            <a:ext cx="8043862" cy="3717925"/>
          </a:xfrm>
        </p:spPr>
        <p:txBody>
          <a:bodyPr/>
          <a:lstStyle/>
          <a:p>
            <a:pPr marL="0" indent="0">
              <a:lnSpc>
                <a:spcPct val="110000"/>
              </a:lnSpc>
              <a:spcBef>
                <a:spcPct val="50000"/>
              </a:spcBef>
              <a:buFont typeface="Wingdings 2" pitchFamily="18" charset="2"/>
              <a:buNone/>
            </a:pPr>
            <a:r>
              <a:rPr lang="en-US" sz="2400" b="1" dirty="0">
                <a:latin typeface="+mj-lt"/>
              </a:rPr>
              <a:t>“</a:t>
            </a:r>
            <a:r>
              <a:rPr lang="en-US" sz="2400" b="1" i="1" dirty="0">
                <a:latin typeface="+mj-lt"/>
              </a:rPr>
              <a:t>Over the last 6 years, while everyone else lost money, especially in 2008, I’ve been earning 10% EVERY SINGLE YEAR. I’m so glad I got involved with you when I did. It’s meant tens of thousands in interest I would have lost in the market or never earned in CD’s. ”</a:t>
            </a:r>
          </a:p>
          <a:p>
            <a:pPr marL="0" indent="0">
              <a:lnSpc>
                <a:spcPct val="110000"/>
              </a:lnSpc>
              <a:spcBef>
                <a:spcPct val="50000"/>
              </a:spcBef>
              <a:buFont typeface="Wingdings 2" pitchFamily="18" charset="2"/>
              <a:buNone/>
            </a:pPr>
            <a:r>
              <a:rPr lang="en-US" sz="2400" i="1" dirty="0">
                <a:latin typeface="+mj-lt"/>
              </a:rPr>
              <a:t>	</a:t>
            </a:r>
            <a:r>
              <a:rPr lang="en-US" sz="2400" b="1" dirty="0">
                <a:latin typeface="+mj-lt"/>
              </a:rPr>
              <a:t>Cindy </a:t>
            </a:r>
            <a:r>
              <a:rPr lang="en-US" sz="2400" b="1" dirty="0" err="1">
                <a:latin typeface="+mj-lt"/>
              </a:rPr>
              <a:t>Heilman</a:t>
            </a:r>
            <a:endParaRPr lang="en-US" sz="2400" b="1" dirty="0">
              <a:latin typeface="+mj-lt"/>
            </a:endParaRPr>
          </a:p>
          <a:p>
            <a:pPr marL="0" indent="0">
              <a:spcBef>
                <a:spcPts val="0"/>
              </a:spcBef>
              <a:buFont typeface="Wingdings 2" pitchFamily="18" charset="2"/>
              <a:buNone/>
            </a:pPr>
            <a:r>
              <a:rPr lang="en-US" sz="2400" b="1" dirty="0">
                <a:latin typeface="+mj-lt"/>
              </a:rPr>
              <a:t>	Brunswick, Ohio</a:t>
            </a:r>
            <a:r>
              <a:rPr lang="en-US" sz="2800" dirty="0">
                <a:latin typeface="+mj-lt"/>
              </a:rPr>
              <a:t> </a:t>
            </a:r>
          </a:p>
        </p:txBody>
      </p:sp>
      <p:sp>
        <p:nvSpPr>
          <p:cNvPr id="43012" name="Text Box 4"/>
          <p:cNvSpPr txBox="1">
            <a:spLocks noChangeArrowheads="1"/>
          </p:cNvSpPr>
          <p:nvPr/>
        </p:nvSpPr>
        <p:spPr bwMode="auto">
          <a:xfrm>
            <a:off x="3060700" y="2117725"/>
            <a:ext cx="3222625" cy="492125"/>
          </a:xfrm>
          <a:prstGeom prst="rect">
            <a:avLst/>
          </a:prstGeom>
          <a:noFill/>
          <a:ln w="9525">
            <a:noFill/>
            <a:miter lim="800000"/>
            <a:headEnd/>
            <a:tailEnd/>
          </a:ln>
        </p:spPr>
        <p:txBody>
          <a:bodyPr>
            <a:spAutoFit/>
          </a:bodyPr>
          <a:lstStyle/>
          <a:p>
            <a:pPr algn="ctr">
              <a:spcBef>
                <a:spcPct val="50000"/>
              </a:spcBef>
            </a:pPr>
            <a:r>
              <a:rPr lang="en-US" sz="2600" b="1" dirty="0">
                <a:solidFill>
                  <a:srgbClr val="FF0000"/>
                </a:solidFill>
                <a:latin typeface="+mj-lt"/>
              </a:rPr>
              <a:t>ACTUAL LETTER</a:t>
            </a: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3213" y="1203325"/>
            <a:ext cx="8540750" cy="930275"/>
          </a:xfrm>
        </p:spPr>
        <p:txBody>
          <a:bodyPr>
            <a:normAutofit/>
          </a:bodyPr>
          <a:lstStyle/>
          <a:p>
            <a:r>
              <a:rPr lang="en-US" b="1" dirty="0"/>
              <a:t>Testimonial</a:t>
            </a:r>
          </a:p>
        </p:txBody>
      </p:sp>
      <p:sp>
        <p:nvSpPr>
          <p:cNvPr id="672771" name="Rectangle 3"/>
          <p:cNvSpPr>
            <a:spLocks noGrp="1" noRot="1" noChangeArrowheads="1"/>
          </p:cNvSpPr>
          <p:nvPr>
            <p:ph type="body" sz="half" idx="1"/>
          </p:nvPr>
        </p:nvSpPr>
        <p:spPr>
          <a:xfrm>
            <a:off x="547688" y="2682875"/>
            <a:ext cx="8043862" cy="3717925"/>
          </a:xfrm>
        </p:spPr>
        <p:txBody>
          <a:bodyPr/>
          <a:lstStyle/>
          <a:p>
            <a:pPr marL="0" indent="0">
              <a:lnSpc>
                <a:spcPct val="110000"/>
              </a:lnSpc>
              <a:spcBef>
                <a:spcPct val="50000"/>
              </a:spcBef>
              <a:buFont typeface="Wingdings 2" pitchFamily="18" charset="2"/>
              <a:buNone/>
            </a:pPr>
            <a:r>
              <a:rPr lang="en-US" sz="2400" b="1" dirty="0">
                <a:latin typeface="+mj-lt"/>
              </a:rPr>
              <a:t>“</a:t>
            </a:r>
            <a:r>
              <a:rPr lang="en-US" sz="2400" b="1" i="1" dirty="0">
                <a:latin typeface="+mj-lt"/>
              </a:rPr>
              <a:t>When we looked at our statements we could never tell if we were making money or loosing money. It just went up and down every month with no real progress. Plus our advisor never called us to make adjustments. Now I know we are making real progress towards our financial goals. 10% or more every month! You can’t beat it!” </a:t>
            </a:r>
          </a:p>
          <a:p>
            <a:pPr marL="0" indent="0">
              <a:lnSpc>
                <a:spcPct val="110000"/>
              </a:lnSpc>
              <a:spcBef>
                <a:spcPct val="50000"/>
              </a:spcBef>
              <a:buFont typeface="Wingdings 2" pitchFamily="18" charset="2"/>
              <a:buNone/>
            </a:pPr>
            <a:r>
              <a:rPr lang="en-US" sz="2400" i="1" dirty="0">
                <a:latin typeface="+mj-lt"/>
              </a:rPr>
              <a:t>	</a:t>
            </a:r>
            <a:r>
              <a:rPr lang="en-US" sz="2400" b="1" dirty="0">
                <a:latin typeface="+mj-lt"/>
              </a:rPr>
              <a:t>Mike and Mary Tucciarone</a:t>
            </a:r>
          </a:p>
          <a:p>
            <a:pPr marL="0" indent="0">
              <a:spcBef>
                <a:spcPts val="0"/>
              </a:spcBef>
              <a:buFont typeface="Wingdings 2" pitchFamily="18" charset="2"/>
              <a:buNone/>
            </a:pPr>
            <a:r>
              <a:rPr lang="en-US" sz="2400" b="1" dirty="0">
                <a:latin typeface="+mj-lt"/>
              </a:rPr>
              <a:t>	Brunswick, Ohio</a:t>
            </a:r>
            <a:r>
              <a:rPr lang="en-US" sz="2800" dirty="0">
                <a:latin typeface="+mj-lt"/>
              </a:rPr>
              <a:t> </a:t>
            </a:r>
          </a:p>
        </p:txBody>
      </p:sp>
      <p:sp>
        <p:nvSpPr>
          <p:cNvPr id="43012" name="Text Box 4"/>
          <p:cNvSpPr txBox="1">
            <a:spLocks noChangeArrowheads="1"/>
          </p:cNvSpPr>
          <p:nvPr/>
        </p:nvSpPr>
        <p:spPr bwMode="auto">
          <a:xfrm>
            <a:off x="3060700" y="2117725"/>
            <a:ext cx="3222625" cy="492125"/>
          </a:xfrm>
          <a:prstGeom prst="rect">
            <a:avLst/>
          </a:prstGeom>
          <a:noFill/>
          <a:ln w="9525">
            <a:noFill/>
            <a:miter lim="800000"/>
            <a:headEnd/>
            <a:tailEnd/>
          </a:ln>
        </p:spPr>
        <p:txBody>
          <a:bodyPr>
            <a:spAutoFit/>
          </a:bodyPr>
          <a:lstStyle/>
          <a:p>
            <a:pPr algn="ctr">
              <a:spcBef>
                <a:spcPct val="50000"/>
              </a:spcBef>
            </a:pPr>
            <a:r>
              <a:rPr lang="en-US" sz="2600" b="1" dirty="0">
                <a:solidFill>
                  <a:srgbClr val="FF0000"/>
                </a:solidFill>
                <a:latin typeface="+mj-lt"/>
              </a:rPr>
              <a:t>ACTUAL LETTER</a:t>
            </a: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303213" y="1203325"/>
            <a:ext cx="8540750" cy="930275"/>
          </a:xfrm>
        </p:spPr>
        <p:txBody>
          <a:bodyPr>
            <a:normAutofit/>
          </a:bodyPr>
          <a:lstStyle/>
          <a:p>
            <a:r>
              <a:rPr lang="en-US" b="1" dirty="0"/>
              <a:t>Testimonial</a:t>
            </a:r>
          </a:p>
        </p:txBody>
      </p:sp>
      <p:sp>
        <p:nvSpPr>
          <p:cNvPr id="672771" name="Rectangle 3"/>
          <p:cNvSpPr>
            <a:spLocks noGrp="1" noRot="1" noChangeArrowheads="1"/>
          </p:cNvSpPr>
          <p:nvPr>
            <p:ph type="body" sz="half" idx="1"/>
          </p:nvPr>
        </p:nvSpPr>
        <p:spPr>
          <a:xfrm>
            <a:off x="547688" y="2682875"/>
            <a:ext cx="8043862" cy="3717925"/>
          </a:xfrm>
        </p:spPr>
        <p:txBody>
          <a:bodyPr/>
          <a:lstStyle/>
          <a:p>
            <a:pPr marL="0" indent="0">
              <a:lnSpc>
                <a:spcPct val="110000"/>
              </a:lnSpc>
              <a:spcBef>
                <a:spcPct val="50000"/>
              </a:spcBef>
              <a:buFont typeface="Wingdings 2" pitchFamily="18" charset="2"/>
              <a:buNone/>
            </a:pPr>
            <a:r>
              <a:rPr lang="en-US" sz="2400" b="1" dirty="0">
                <a:latin typeface="+mj-lt"/>
              </a:rPr>
              <a:t>“</a:t>
            </a:r>
            <a:r>
              <a:rPr lang="en-US" sz="2400" b="1" i="1" dirty="0">
                <a:latin typeface="+mj-lt"/>
              </a:rPr>
              <a:t>You were like an answer to our prayers. You always had our personal needs in mind. We felt very comfortable putting our home in your hands. Thank you again for helping us. ”</a:t>
            </a:r>
          </a:p>
          <a:p>
            <a:pPr marL="0" indent="0">
              <a:lnSpc>
                <a:spcPct val="110000"/>
              </a:lnSpc>
              <a:spcBef>
                <a:spcPct val="50000"/>
              </a:spcBef>
              <a:buFont typeface="Wingdings 2" pitchFamily="18" charset="2"/>
              <a:buNone/>
            </a:pPr>
            <a:r>
              <a:rPr lang="en-US" sz="2400" i="1" dirty="0">
                <a:latin typeface="+mj-lt"/>
              </a:rPr>
              <a:t>	</a:t>
            </a:r>
            <a:r>
              <a:rPr lang="en-US" sz="2400" b="1" i="1" dirty="0">
                <a:latin typeface="+mj-lt"/>
              </a:rPr>
              <a:t>Your friends,</a:t>
            </a:r>
          </a:p>
          <a:p>
            <a:pPr marL="0" indent="0">
              <a:spcBef>
                <a:spcPts val="0"/>
              </a:spcBef>
              <a:buFont typeface="Wingdings 2" pitchFamily="18" charset="2"/>
              <a:buNone/>
            </a:pPr>
            <a:r>
              <a:rPr lang="en-US" sz="2400" b="1" dirty="0">
                <a:latin typeface="+mj-lt"/>
              </a:rPr>
              <a:t>	Rev. Willie and </a:t>
            </a:r>
            <a:r>
              <a:rPr lang="en-US" sz="2400" b="1" dirty="0" err="1">
                <a:latin typeface="+mj-lt"/>
              </a:rPr>
              <a:t>Cathi</a:t>
            </a:r>
            <a:r>
              <a:rPr lang="en-US" sz="2400" b="1" dirty="0">
                <a:latin typeface="+mj-lt"/>
              </a:rPr>
              <a:t> G. </a:t>
            </a:r>
          </a:p>
          <a:p>
            <a:pPr marL="0" indent="0">
              <a:spcBef>
                <a:spcPts val="0"/>
              </a:spcBef>
              <a:buFont typeface="Wingdings 2" pitchFamily="18" charset="2"/>
              <a:buNone/>
            </a:pPr>
            <a:r>
              <a:rPr lang="en-US" sz="2400" b="1" dirty="0">
                <a:latin typeface="+mj-lt"/>
              </a:rPr>
              <a:t>	Medina, Ohio</a:t>
            </a:r>
            <a:r>
              <a:rPr lang="en-US" sz="2800" dirty="0">
                <a:latin typeface="+mj-lt"/>
              </a:rPr>
              <a:t> </a:t>
            </a:r>
          </a:p>
        </p:txBody>
      </p:sp>
      <p:sp>
        <p:nvSpPr>
          <p:cNvPr id="43012" name="Text Box 4"/>
          <p:cNvSpPr txBox="1">
            <a:spLocks noChangeArrowheads="1"/>
          </p:cNvSpPr>
          <p:nvPr/>
        </p:nvSpPr>
        <p:spPr bwMode="auto">
          <a:xfrm>
            <a:off x="3060700" y="2117725"/>
            <a:ext cx="3222625" cy="492125"/>
          </a:xfrm>
          <a:prstGeom prst="rect">
            <a:avLst/>
          </a:prstGeom>
          <a:noFill/>
          <a:ln w="9525">
            <a:noFill/>
            <a:miter lim="800000"/>
            <a:headEnd/>
            <a:tailEnd/>
          </a:ln>
        </p:spPr>
        <p:txBody>
          <a:bodyPr>
            <a:spAutoFit/>
          </a:bodyPr>
          <a:lstStyle/>
          <a:p>
            <a:pPr algn="ctr">
              <a:spcBef>
                <a:spcPct val="50000"/>
              </a:spcBef>
            </a:pPr>
            <a:r>
              <a:rPr lang="en-US" sz="2600" b="1" dirty="0">
                <a:solidFill>
                  <a:srgbClr val="FF0000"/>
                </a:solidFill>
                <a:latin typeface="+mj-lt"/>
              </a:rPr>
              <a:t>ACTUAL LETTER</a:t>
            </a: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5" y="1519287"/>
            <a:ext cx="8229600" cy="1143000"/>
          </a:xfrm>
        </p:spPr>
        <p:txBody>
          <a:bodyPr>
            <a:normAutofit/>
          </a:bodyPr>
          <a:lstStyle/>
          <a:p>
            <a:pPr algn="ctr"/>
            <a:r>
              <a:rPr lang="en-US" sz="2800" dirty="0"/>
              <a:t>Some of our CURRENT DEALS! </a:t>
            </a:r>
          </a:p>
        </p:txBody>
      </p:sp>
      <p:pic>
        <p:nvPicPr>
          <p:cNvPr id="4" name="Picture 2" descr="C:\Users\Josh\Desktop\WHITE BLACK OUT.png"/>
          <p:cNvPicPr>
            <a:picLocks noChangeAspect="1" noChangeArrowheads="1"/>
          </p:cNvPicPr>
          <p:nvPr/>
        </p:nvPicPr>
        <p:blipFill>
          <a:blip r:embed="rId2" cstate="print"/>
          <a:srcRect/>
          <a:stretch>
            <a:fillRect/>
          </a:stretch>
        </p:blipFill>
        <p:spPr bwMode="auto">
          <a:xfrm>
            <a:off x="7277966" y="6101730"/>
            <a:ext cx="1299777" cy="651609"/>
          </a:xfrm>
          <a:prstGeom prst="rect">
            <a:avLst/>
          </a:prstGeom>
          <a:noFill/>
        </p:spPr>
      </p:pic>
      <p:sp>
        <p:nvSpPr>
          <p:cNvPr id="5" name="Shape 390"/>
          <p:cNvSpPr txBox="1">
            <a:spLocks/>
          </p:cNvSpPr>
          <p:nvPr/>
        </p:nvSpPr>
        <p:spPr>
          <a:xfrm>
            <a:off x="228600" y="2667000"/>
            <a:ext cx="4757257" cy="322741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1966 </a:t>
            </a:r>
            <a:r>
              <a:rPr lang="en-US" sz="1400" b="1" dirty="0" err="1">
                <a:solidFill>
                  <a:srgbClr val="000000"/>
                </a:solidFill>
                <a:latin typeface="Century Gothic"/>
                <a:ea typeface="Century Gothic"/>
                <a:cs typeface="Century Gothic"/>
                <a:sym typeface="Century Gothic"/>
              </a:rPr>
              <a:t>Marwell</a:t>
            </a:r>
            <a:r>
              <a:rPr lang="en-US" sz="1400" b="1" dirty="0">
                <a:solidFill>
                  <a:srgbClr val="000000"/>
                </a:solidFill>
                <a:latin typeface="Century Gothic"/>
                <a:ea typeface="Century Gothic"/>
                <a:cs typeface="Century Gothic"/>
                <a:sym typeface="Century Gothic"/>
              </a:rPr>
              <a:t> Ave.  $65,000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364 Southwest Dr.    $52,000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3665 Brookside Dr.  $47,000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6415 Miller Rd.         $43,000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2227 7</a:t>
            </a:r>
            <a:r>
              <a:rPr lang="en-US" sz="1400" b="1" baseline="30000" dirty="0">
                <a:solidFill>
                  <a:srgbClr val="000000"/>
                </a:solidFill>
                <a:latin typeface="Century Gothic"/>
                <a:ea typeface="Century Gothic"/>
                <a:cs typeface="Century Gothic"/>
                <a:sym typeface="Century Gothic"/>
              </a:rPr>
              <a:t>th</a:t>
            </a:r>
            <a:r>
              <a:rPr lang="en-US" sz="1400" b="1" dirty="0">
                <a:solidFill>
                  <a:srgbClr val="000000"/>
                </a:solidFill>
                <a:latin typeface="Century Gothic"/>
                <a:ea typeface="Century Gothic"/>
                <a:cs typeface="Century Gothic"/>
                <a:sym typeface="Century Gothic"/>
              </a:rPr>
              <a:t> St.                $35,000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1300 </a:t>
            </a:r>
            <a:r>
              <a:rPr lang="en-US" sz="1400" b="1" dirty="0" err="1">
                <a:solidFill>
                  <a:srgbClr val="000000"/>
                </a:solidFill>
                <a:latin typeface="Century Gothic"/>
                <a:ea typeface="Century Gothic"/>
                <a:cs typeface="Century Gothic"/>
                <a:sym typeface="Century Gothic"/>
              </a:rPr>
              <a:t>Idlewood</a:t>
            </a:r>
            <a:r>
              <a:rPr lang="en-US" sz="1400" b="1" dirty="0">
                <a:solidFill>
                  <a:srgbClr val="000000"/>
                </a:solidFill>
                <a:latin typeface="Century Gothic"/>
                <a:ea typeface="Century Gothic"/>
                <a:cs typeface="Century Gothic"/>
                <a:sym typeface="Century Gothic"/>
              </a:rPr>
              <a:t> Ave $18,000 Profit (SOLD)</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26930 Oxford Ave.  $21,000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2477 W 5</a:t>
            </a:r>
            <a:r>
              <a:rPr lang="en-US" sz="1400" b="1" baseline="30000" dirty="0">
                <a:solidFill>
                  <a:srgbClr val="000000"/>
                </a:solidFill>
                <a:latin typeface="Century Gothic"/>
                <a:ea typeface="Century Gothic"/>
                <a:cs typeface="Century Gothic"/>
                <a:sym typeface="Century Gothic"/>
              </a:rPr>
              <a:t>th</a:t>
            </a:r>
            <a:r>
              <a:rPr lang="en-US" sz="1400" b="1" dirty="0">
                <a:solidFill>
                  <a:srgbClr val="000000"/>
                </a:solidFill>
                <a:latin typeface="Century Gothic"/>
                <a:ea typeface="Century Gothic"/>
                <a:cs typeface="Century Gothic"/>
                <a:sym typeface="Century Gothic"/>
              </a:rPr>
              <a:t> St.            $43,000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1546 Galaxy Dr.       $30,000 Profit (SOLD) </a:t>
            </a:r>
          </a:p>
          <a:p>
            <a:pPr marL="355600" indent="-361950" fontAlgn="auto">
              <a:lnSpc>
                <a:spcPct val="110000"/>
              </a:lnSpc>
              <a:spcBef>
                <a:spcPts val="0"/>
              </a:spcBef>
              <a:spcAft>
                <a:spcPts val="0"/>
              </a:spcAft>
              <a:buClr>
                <a:srgbClr val="6DB7D7"/>
              </a:buClr>
              <a:buSzPct val="89473"/>
              <a:buFont typeface="Noto Sans Symbols"/>
              <a:buChar char="✧"/>
            </a:pPr>
            <a:r>
              <a:rPr lang="en-US" sz="1400" b="1" dirty="0">
                <a:solidFill>
                  <a:srgbClr val="000000"/>
                </a:solidFill>
                <a:latin typeface="Century Gothic"/>
                <a:ea typeface="Century Gothic"/>
                <a:cs typeface="Century Gothic"/>
                <a:sym typeface="Century Gothic"/>
              </a:rPr>
              <a:t>6709 </a:t>
            </a:r>
            <a:r>
              <a:rPr lang="en-US" sz="1400" b="1" dirty="0" err="1">
                <a:solidFill>
                  <a:srgbClr val="000000"/>
                </a:solidFill>
                <a:latin typeface="Century Gothic"/>
                <a:ea typeface="Century Gothic"/>
                <a:cs typeface="Century Gothic"/>
                <a:sym typeface="Century Gothic"/>
              </a:rPr>
              <a:t>Amsel</a:t>
            </a:r>
            <a:r>
              <a:rPr lang="en-US" sz="1400" b="1" dirty="0">
                <a:solidFill>
                  <a:srgbClr val="000000"/>
                </a:solidFill>
                <a:latin typeface="Century Gothic"/>
                <a:ea typeface="Century Gothic"/>
                <a:cs typeface="Century Gothic"/>
                <a:sym typeface="Century Gothic"/>
              </a:rPr>
              <a:t> Ave.      $23,000 Profit (SOLD)</a:t>
            </a:r>
          </a:p>
        </p:txBody>
      </p:sp>
      <p:sp>
        <p:nvSpPr>
          <p:cNvPr id="6" name="Shape 391"/>
          <p:cNvSpPr txBox="1"/>
          <p:nvPr/>
        </p:nvSpPr>
        <p:spPr>
          <a:xfrm>
            <a:off x="4572000" y="2673285"/>
            <a:ext cx="5769900" cy="2922614"/>
          </a:xfrm>
          <a:prstGeom prst="rect">
            <a:avLst/>
          </a:prstGeom>
          <a:noFill/>
          <a:ln>
            <a:noFill/>
          </a:ln>
        </p:spPr>
        <p:txBody>
          <a:bodyPr lIns="91425" tIns="45700" rIns="91425" bIns="45700" anchor="t" anchorCtr="0">
            <a:noAutofit/>
          </a:bodyPr>
          <a:lstStyle/>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5636 Fairland Ave.       $15,000 Profit (SOLD)  </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8674 </a:t>
            </a:r>
            <a:r>
              <a:rPr lang="en-US" sz="1400" b="1" i="0" u="none" strike="noStrike" cap="none" dirty="0" err="1">
                <a:solidFill>
                  <a:srgbClr val="000000"/>
                </a:solidFill>
                <a:latin typeface="Century Gothic"/>
                <a:ea typeface="Century Gothic"/>
                <a:cs typeface="Century Gothic"/>
                <a:sym typeface="Century Gothic"/>
              </a:rPr>
              <a:t>Greenmeadow</a:t>
            </a:r>
            <a:r>
              <a:rPr lang="en-US" sz="1400" b="1" i="0" u="none" strike="noStrike" cap="none" dirty="0">
                <a:solidFill>
                  <a:srgbClr val="000000"/>
                </a:solidFill>
                <a:latin typeface="Century Gothic"/>
                <a:ea typeface="Century Gothic"/>
                <a:cs typeface="Century Gothic"/>
                <a:sym typeface="Century Gothic"/>
              </a:rPr>
              <a:t>    $30,000 Profit (SOLD) </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2179 </a:t>
            </a:r>
            <a:r>
              <a:rPr lang="en-US" sz="1400" b="1" i="0" u="none" strike="noStrike" cap="none" dirty="0" err="1">
                <a:solidFill>
                  <a:srgbClr val="000000"/>
                </a:solidFill>
                <a:latin typeface="Century Gothic"/>
                <a:ea typeface="Century Gothic"/>
                <a:cs typeface="Century Gothic"/>
                <a:sym typeface="Century Gothic"/>
              </a:rPr>
              <a:t>Pamer</a:t>
            </a:r>
            <a:r>
              <a:rPr lang="en-US" sz="1400" b="1" i="0" u="none" strike="noStrike" cap="none" dirty="0">
                <a:solidFill>
                  <a:srgbClr val="000000"/>
                </a:solidFill>
                <a:latin typeface="Century Gothic"/>
                <a:ea typeface="Century Gothic"/>
                <a:cs typeface="Century Gothic"/>
                <a:sym typeface="Century Gothic"/>
              </a:rPr>
              <a:t> Ave.          $25,000 Profit (SOLD) </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770 Dunbar Rd.             $31,000 Profit (SOLD) </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1355 Keystone Dr.         $21,000 Profit (SOLD) </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145 Huffman Rd.            $30,000 Profit (SOLD)</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rgbClr val="000000"/>
                </a:solidFill>
                <a:latin typeface="Century Gothic"/>
                <a:ea typeface="Century Gothic"/>
                <a:cs typeface="Century Gothic"/>
                <a:sym typeface="Century Gothic"/>
              </a:rPr>
              <a:t> </a:t>
            </a:r>
            <a:r>
              <a:rPr lang="en-US" sz="1400" b="1" i="0" u="none" strike="noStrike" cap="none" dirty="0">
                <a:solidFill>
                  <a:schemeClr val="dk1"/>
                </a:solidFill>
                <a:latin typeface="Century Gothic"/>
                <a:ea typeface="Century Gothic"/>
                <a:cs typeface="Century Gothic"/>
                <a:sym typeface="Century Gothic"/>
              </a:rPr>
              <a:t>5309 </a:t>
            </a:r>
            <a:r>
              <a:rPr lang="en-US" sz="1400" b="1" i="0" u="none" strike="noStrike" cap="none" dirty="0" err="1">
                <a:solidFill>
                  <a:schemeClr val="dk1"/>
                </a:solidFill>
                <a:latin typeface="Century Gothic"/>
                <a:ea typeface="Century Gothic"/>
                <a:cs typeface="Century Gothic"/>
                <a:sym typeface="Century Gothic"/>
              </a:rPr>
              <a:t>Lindford</a:t>
            </a:r>
            <a:r>
              <a:rPr lang="en-US" sz="1400" b="1" i="0" u="none" strike="noStrike" cap="none" dirty="0">
                <a:solidFill>
                  <a:schemeClr val="dk1"/>
                </a:solidFill>
                <a:latin typeface="Century Gothic"/>
                <a:ea typeface="Century Gothic"/>
                <a:cs typeface="Century Gothic"/>
                <a:sym typeface="Century Gothic"/>
              </a:rPr>
              <a:t> Ave.       $53,000 Profit (SOLD) </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chemeClr val="dk1"/>
                </a:solidFill>
                <a:latin typeface="Century Gothic"/>
                <a:ea typeface="Century Gothic"/>
                <a:cs typeface="Century Gothic"/>
                <a:sym typeface="Century Gothic"/>
              </a:rPr>
              <a:t>2713 Massillon Rd.         $32,000 Profit (SOLD)</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chemeClr val="dk1"/>
                </a:solidFill>
                <a:latin typeface="Century Gothic"/>
                <a:ea typeface="Century Gothic"/>
                <a:cs typeface="Century Gothic"/>
                <a:sym typeface="Century Gothic"/>
              </a:rPr>
              <a:t>951 Wall Dr.                    $26,000 Profit (SOLD)</a:t>
            </a:r>
          </a:p>
          <a:p>
            <a:pPr marL="355600" marR="0" lvl="0" indent="-361950" algn="l" rtl="0">
              <a:lnSpc>
                <a:spcPct val="110000"/>
              </a:lnSpc>
              <a:spcBef>
                <a:spcPts val="0"/>
              </a:spcBef>
              <a:spcAft>
                <a:spcPts val="0"/>
              </a:spcAft>
              <a:buClr>
                <a:srgbClr val="6DB7D7"/>
              </a:buClr>
              <a:buSzPct val="89473"/>
              <a:buFont typeface="Noto Sans Symbols"/>
              <a:buChar char="✧"/>
            </a:pPr>
            <a:r>
              <a:rPr lang="en-US" sz="1400" b="1" i="0" u="none" strike="noStrike" cap="none" dirty="0">
                <a:solidFill>
                  <a:schemeClr val="dk1"/>
                </a:solidFill>
                <a:latin typeface="Century Gothic"/>
                <a:ea typeface="Century Gothic"/>
                <a:cs typeface="Century Gothic"/>
                <a:sym typeface="Century Gothic"/>
              </a:rPr>
              <a:t>38 Edgewood Dr.           $18,000 Profit (SOLD) </a:t>
            </a:r>
          </a:p>
          <a:p>
            <a:pPr marL="0" marR="0" lvl="0" indent="0" algn="l" rtl="0">
              <a:lnSpc>
                <a:spcPct val="60000"/>
              </a:lnSpc>
              <a:spcBef>
                <a:spcPts val="2000"/>
              </a:spcBef>
              <a:spcAft>
                <a:spcPts val="0"/>
              </a:spcAft>
              <a:buClr>
                <a:srgbClr val="6DB7D7"/>
              </a:buClr>
              <a:buFont typeface="Noto Sans Symbols"/>
              <a:buNone/>
            </a:pPr>
            <a:endParaRPr sz="3600" b="1" i="0" u="none" strike="noStrike" cap="none"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09135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3264794" cy="1698401"/>
          </a:xfrm>
        </p:spPr>
        <p:txBody>
          <a:bodyPr>
            <a:noAutofit/>
          </a:bodyPr>
          <a:lstStyle/>
          <a:p>
            <a:pPr algn="l"/>
            <a:br>
              <a:rPr lang="en-US" sz="3200" dirty="0"/>
            </a:br>
            <a:br>
              <a:rPr lang="en-US" sz="3200" dirty="0"/>
            </a:br>
            <a:br>
              <a:rPr lang="en-US" sz="3200" dirty="0"/>
            </a:br>
            <a:br>
              <a:rPr lang="en-US" sz="3200" dirty="0"/>
            </a:br>
            <a:br>
              <a:rPr lang="en-US" sz="3200" dirty="0"/>
            </a:br>
            <a:r>
              <a:rPr lang="en-US" sz="2000" dirty="0">
                <a:solidFill>
                  <a:srgbClr val="FF0000"/>
                </a:solidFill>
                <a:latin typeface="Times New Roman" pitchFamily="18" charset="0"/>
                <a:cs typeface="Times New Roman" pitchFamily="18" charset="0"/>
              </a:rPr>
              <a:t>CASE STUDY  </a:t>
            </a:r>
            <a:br>
              <a:rPr lang="en-US" sz="2000" dirty="0">
                <a:solidFill>
                  <a:srgbClr val="FF0000"/>
                </a:solidFill>
                <a:latin typeface="Times New Roman" pitchFamily="18" charset="0"/>
                <a:cs typeface="Times New Roman" pitchFamily="18" charset="0"/>
              </a:rPr>
            </a:br>
            <a:r>
              <a:rPr lang="en-US" sz="2000" dirty="0">
                <a:solidFill>
                  <a:srgbClr val="FF0000"/>
                </a:solidFill>
                <a:latin typeface="Times New Roman" pitchFamily="18" charset="0"/>
                <a:cs typeface="Times New Roman" pitchFamily="18" charset="0"/>
              </a:rPr>
              <a:t>16004 Briarwood Drive</a:t>
            </a:r>
            <a:br>
              <a:rPr lang="en-US" sz="2000" dirty="0">
                <a:solidFill>
                  <a:srgbClr val="FF0000"/>
                </a:solidFill>
                <a:latin typeface="Times New Roman" pitchFamily="18" charset="0"/>
                <a:cs typeface="Times New Roman" pitchFamily="18" charset="0"/>
              </a:rPr>
            </a:br>
            <a:r>
              <a:rPr lang="en-US" sz="2000" dirty="0">
                <a:solidFill>
                  <a:srgbClr val="FF0000"/>
                </a:solidFill>
                <a:latin typeface="Times New Roman" pitchFamily="18" charset="0"/>
                <a:cs typeface="Times New Roman" pitchFamily="18" charset="0"/>
              </a:rPr>
              <a:t>Columbia Station, OH</a:t>
            </a:r>
            <a:br>
              <a:rPr lang="en-US" sz="2000" dirty="0">
                <a:solidFill>
                  <a:srgbClr val="FF0000"/>
                </a:solidFill>
                <a:latin typeface="Times New Roman" pitchFamily="18" charset="0"/>
                <a:cs typeface="Times New Roman" pitchFamily="18" charset="0"/>
              </a:rPr>
            </a:br>
            <a:br>
              <a:rPr lang="en-US" sz="1600" dirty="0">
                <a:solidFill>
                  <a:srgbClr val="FF0000"/>
                </a:solidFill>
              </a:rPr>
            </a:br>
            <a:endParaRPr lang="en-US" sz="1600" dirty="0">
              <a:solidFill>
                <a:srgbClr val="FF0000"/>
              </a:solidFill>
            </a:endParaRPr>
          </a:p>
        </p:txBody>
      </p:sp>
      <p:sp>
        <p:nvSpPr>
          <p:cNvPr id="3" name="Content Placeholder 2"/>
          <p:cNvSpPr>
            <a:spLocks noGrp="1"/>
          </p:cNvSpPr>
          <p:nvPr>
            <p:ph idx="1"/>
          </p:nvPr>
        </p:nvSpPr>
        <p:spPr>
          <a:xfrm>
            <a:off x="357809" y="2819400"/>
            <a:ext cx="8786191" cy="2664008"/>
          </a:xfrm>
        </p:spPr>
        <p:txBody>
          <a:bodyPr>
            <a:normAutofit/>
          </a:bodyPr>
          <a:lstStyle/>
          <a:p>
            <a:r>
              <a:rPr lang="en-US" sz="1800" dirty="0">
                <a:latin typeface="Times New Roman" pitchFamily="18" charset="0"/>
                <a:cs typeface="Times New Roman" pitchFamily="18" charset="0"/>
              </a:rPr>
              <a:t>Purchase Price			$96,000</a:t>
            </a:r>
          </a:p>
          <a:p>
            <a:r>
              <a:rPr lang="en-US" sz="1800" dirty="0">
                <a:latin typeface="Times New Roman" pitchFamily="18" charset="0"/>
                <a:cs typeface="Times New Roman" pitchFamily="18" charset="0"/>
              </a:rPr>
              <a:t>Improvements 			$44,000</a:t>
            </a:r>
          </a:p>
          <a:p>
            <a:r>
              <a:rPr lang="en-US" sz="1800" dirty="0">
                <a:latin typeface="Times New Roman" pitchFamily="18" charset="0"/>
                <a:cs typeface="Times New Roman" pitchFamily="18" charset="0"/>
              </a:rPr>
              <a:t>All in For			$140,000</a:t>
            </a:r>
          </a:p>
          <a:p>
            <a:r>
              <a:rPr lang="en-US" sz="1800" dirty="0">
                <a:latin typeface="Times New Roman" pitchFamily="18" charset="0"/>
                <a:cs typeface="Times New Roman" pitchFamily="18" charset="0"/>
              </a:rPr>
              <a:t>Private Money			$140,000</a:t>
            </a:r>
          </a:p>
          <a:p>
            <a:r>
              <a:rPr lang="en-US" sz="1800" dirty="0">
                <a:latin typeface="Times New Roman" pitchFamily="18" charset="0"/>
                <a:cs typeface="Times New Roman" pitchFamily="18" charset="0"/>
              </a:rPr>
              <a:t>SOLD 			$192,500</a:t>
            </a:r>
          </a:p>
          <a:p>
            <a:r>
              <a:rPr lang="en-US" sz="1800" dirty="0">
                <a:solidFill>
                  <a:srgbClr val="008000"/>
                </a:solidFill>
                <a:latin typeface="Times New Roman" pitchFamily="18" charset="0"/>
                <a:cs typeface="Times New Roman" pitchFamily="18" charset="0"/>
              </a:rPr>
              <a:t>Net Profit After ALL COSTS	 $35,000</a:t>
            </a:r>
          </a:p>
          <a:p>
            <a:r>
              <a:rPr lang="en-US" sz="1800" dirty="0">
                <a:solidFill>
                  <a:srgbClr val="008000"/>
                </a:solidFill>
                <a:latin typeface="Times New Roman" pitchFamily="18" charset="0"/>
                <a:cs typeface="Times New Roman" pitchFamily="18" charset="0"/>
              </a:rPr>
              <a:t>Private Lender Profits: 12% return = $10k</a:t>
            </a:r>
          </a:p>
          <a:p>
            <a:endParaRPr lang="en-US" sz="1100" dirty="0">
              <a:solidFill>
                <a:srgbClr val="2CC231"/>
              </a:solidFill>
            </a:endParaRPr>
          </a:p>
        </p:txBody>
      </p:sp>
      <p:pic>
        <p:nvPicPr>
          <p:cNvPr id="6" name="Picture 2" descr="C:\Users\Josh\Desktop\WHITE BLACK OUT.png"/>
          <p:cNvPicPr>
            <a:picLocks noChangeAspect="1" noChangeArrowheads="1"/>
          </p:cNvPicPr>
          <p:nvPr/>
        </p:nvPicPr>
        <p:blipFill>
          <a:blip r:embed="rId3" cstate="print"/>
          <a:srcRect/>
          <a:stretch>
            <a:fillRect/>
          </a:stretch>
        </p:blipFill>
        <p:spPr bwMode="auto">
          <a:xfrm>
            <a:off x="7204364" y="6096000"/>
            <a:ext cx="1535786" cy="762000"/>
          </a:xfrm>
          <a:prstGeom prst="rect">
            <a:avLst/>
          </a:prstGeom>
          <a:noFill/>
        </p:spPr>
      </p:pic>
      <p:pic>
        <p:nvPicPr>
          <p:cNvPr id="4" name="Picture 3"/>
          <p:cNvPicPr>
            <a:picLocks noChangeAspect="1"/>
          </p:cNvPicPr>
          <p:nvPr/>
        </p:nvPicPr>
        <p:blipFill>
          <a:blip r:embed="rId4"/>
          <a:stretch>
            <a:fillRect/>
          </a:stretch>
        </p:blipFill>
        <p:spPr>
          <a:xfrm>
            <a:off x="198782" y="6120353"/>
            <a:ext cx="1487553" cy="7132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1588415"/>
            <a:ext cx="2727892" cy="18034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3531038"/>
            <a:ext cx="2727891" cy="1813246"/>
          </a:xfrm>
          <a:prstGeom prst="rect">
            <a:avLst/>
          </a:prstGeom>
        </p:spPr>
      </p:pic>
    </p:spTree>
    <p:extLst>
      <p:ext uri="{BB962C8B-B14F-4D97-AF65-F5344CB8AC3E}">
        <p14:creationId xmlns:p14="http://schemas.microsoft.com/office/powerpoint/2010/main" val="114495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9115"/>
            <a:ext cx="8229600" cy="1143000"/>
          </a:xfrm>
        </p:spPr>
        <p:txBody>
          <a:bodyPr>
            <a:noAutofit/>
          </a:bodyPr>
          <a:lstStyle/>
          <a:p>
            <a:pPr algn="l"/>
            <a:br>
              <a:rPr lang="en-US" sz="2000" dirty="0">
                <a:solidFill>
                  <a:srgbClr val="C00000"/>
                </a:solidFill>
                <a:latin typeface="Times New Roman" pitchFamily="18" charset="0"/>
                <a:cs typeface="Times New Roman" pitchFamily="18" charset="0"/>
              </a:rPr>
            </a:br>
            <a:br>
              <a:rPr lang="en-US" sz="2000" dirty="0">
                <a:solidFill>
                  <a:srgbClr val="C00000"/>
                </a:solidFill>
                <a:latin typeface="Times New Roman" pitchFamily="18" charset="0"/>
                <a:cs typeface="Times New Roman" pitchFamily="18" charset="0"/>
              </a:rPr>
            </a:br>
            <a:br>
              <a:rPr lang="en-US" sz="2000" dirty="0">
                <a:solidFill>
                  <a:srgbClr val="C00000"/>
                </a:solidFill>
                <a:latin typeface="Times New Roman" pitchFamily="18" charset="0"/>
                <a:cs typeface="Times New Roman" pitchFamily="18" charset="0"/>
              </a:rPr>
            </a:br>
            <a:br>
              <a:rPr lang="en-US" sz="2000" dirty="0">
                <a:solidFill>
                  <a:srgbClr val="C00000"/>
                </a:solidFill>
                <a:latin typeface="Times New Roman" pitchFamily="18" charset="0"/>
                <a:cs typeface="Times New Roman" pitchFamily="18" charset="0"/>
              </a:rPr>
            </a:br>
            <a:r>
              <a:rPr lang="en-US" sz="2000" dirty="0">
                <a:solidFill>
                  <a:srgbClr val="C00000"/>
                </a:solidFill>
                <a:latin typeface="Times New Roman" pitchFamily="18" charset="0"/>
                <a:cs typeface="Times New Roman" pitchFamily="18" charset="0"/>
              </a:rPr>
              <a:t>CASE STUDY: </a:t>
            </a:r>
            <a:br>
              <a:rPr lang="en-US" sz="2000" dirty="0">
                <a:solidFill>
                  <a:srgbClr val="C00000"/>
                </a:solidFill>
                <a:latin typeface="Times New Roman" pitchFamily="18" charset="0"/>
                <a:cs typeface="Times New Roman" pitchFamily="18" charset="0"/>
              </a:rPr>
            </a:br>
            <a:r>
              <a:rPr lang="en-US" sz="2000" dirty="0">
                <a:solidFill>
                  <a:srgbClr val="C00000"/>
                </a:solidFill>
                <a:latin typeface="Times New Roman" pitchFamily="18" charset="0"/>
                <a:cs typeface="Times New Roman" pitchFamily="18" charset="0"/>
              </a:rPr>
              <a:t>2082 </a:t>
            </a:r>
            <a:r>
              <a:rPr lang="en-US" sz="2000" dirty="0" err="1">
                <a:solidFill>
                  <a:srgbClr val="C00000"/>
                </a:solidFill>
                <a:latin typeface="Times New Roman" pitchFamily="18" charset="0"/>
                <a:cs typeface="Times New Roman" pitchFamily="18" charset="0"/>
              </a:rPr>
              <a:t>Braewick</a:t>
            </a:r>
            <a:r>
              <a:rPr lang="en-US" sz="2000" dirty="0">
                <a:solidFill>
                  <a:srgbClr val="C00000"/>
                </a:solidFill>
                <a:latin typeface="Times New Roman" pitchFamily="18" charset="0"/>
                <a:cs typeface="Times New Roman" pitchFamily="18" charset="0"/>
              </a:rPr>
              <a:t> Drive</a:t>
            </a:r>
            <a:br>
              <a:rPr lang="en-US" sz="2000" dirty="0">
                <a:solidFill>
                  <a:srgbClr val="C00000"/>
                </a:solidFill>
                <a:latin typeface="Times New Roman" pitchFamily="18" charset="0"/>
                <a:cs typeface="Times New Roman" pitchFamily="18" charset="0"/>
              </a:rPr>
            </a:br>
            <a:r>
              <a:rPr lang="en-US" sz="2000" dirty="0">
                <a:solidFill>
                  <a:srgbClr val="C00000"/>
                </a:solidFill>
                <a:latin typeface="Times New Roman" pitchFamily="18" charset="0"/>
                <a:cs typeface="Times New Roman" pitchFamily="18" charset="0"/>
              </a:rPr>
              <a:t>Fairlawn, OH</a:t>
            </a:r>
            <a:br>
              <a:rPr lang="en-US" sz="2000" dirty="0">
                <a:solidFill>
                  <a:srgbClr val="C00000"/>
                </a:solidFill>
                <a:latin typeface="Times New Roman" pitchFamily="18" charset="0"/>
                <a:cs typeface="Times New Roman" pitchFamily="18" charset="0"/>
              </a:rPr>
            </a:br>
            <a:br>
              <a:rPr lang="en-US" sz="1800" b="0" dirty="0">
                <a:latin typeface="Times New Roman" pitchFamily="18" charset="0"/>
                <a:cs typeface="Times New Roman" pitchFamily="18" charset="0"/>
              </a:rPr>
            </a:br>
            <a:br>
              <a:rPr lang="en-US" sz="2000" dirty="0">
                <a:solidFill>
                  <a:srgbClr val="008000"/>
                </a:solidFill>
                <a:latin typeface="Times New Roman" pitchFamily="18" charset="0"/>
                <a:cs typeface="Times New Roman" pitchFamily="18" charset="0"/>
              </a:rPr>
            </a:br>
            <a:endParaRPr lang="en-US" sz="2000" dirty="0">
              <a:solidFill>
                <a:srgbClr val="008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2919341"/>
            <a:ext cx="8229600" cy="2543317"/>
          </a:xfrm>
        </p:spPr>
        <p:txBody>
          <a:bodyPr>
            <a:noAutofit/>
          </a:bodyPr>
          <a:lstStyle/>
          <a:p>
            <a:pPr>
              <a:buFont typeface="Arial" pitchFamily="34" charset="0"/>
              <a:buChar char="•"/>
            </a:pPr>
            <a:r>
              <a:rPr lang="en-US" sz="1800" dirty="0">
                <a:latin typeface="Times New Roman" pitchFamily="18" charset="0"/>
                <a:cs typeface="Times New Roman" pitchFamily="18" charset="0"/>
              </a:rPr>
              <a:t>Purchase Price		$92,000</a:t>
            </a:r>
          </a:p>
          <a:p>
            <a:pPr>
              <a:buFont typeface="Arial" pitchFamily="34" charset="0"/>
              <a:buChar char="•"/>
            </a:pPr>
            <a:r>
              <a:rPr lang="en-US" sz="1800" dirty="0">
                <a:latin typeface="Times New Roman" pitchFamily="18" charset="0"/>
                <a:cs typeface="Times New Roman" pitchFamily="18" charset="0"/>
              </a:rPr>
              <a:t>Improvements 		$51,000</a:t>
            </a:r>
          </a:p>
          <a:p>
            <a:pPr>
              <a:buFont typeface="Arial" pitchFamily="34" charset="0"/>
              <a:buChar char="•"/>
            </a:pPr>
            <a:r>
              <a:rPr lang="en-US" sz="1800" dirty="0">
                <a:latin typeface="Times New Roman" pitchFamily="18" charset="0"/>
                <a:cs typeface="Times New Roman" pitchFamily="18" charset="0"/>
              </a:rPr>
              <a:t>All in For		$143,000</a:t>
            </a:r>
          </a:p>
          <a:p>
            <a:pPr>
              <a:buFont typeface="Arial" pitchFamily="34" charset="0"/>
              <a:buChar char="•"/>
            </a:pPr>
            <a:r>
              <a:rPr lang="en-US" sz="1800" dirty="0">
                <a:latin typeface="Times New Roman" pitchFamily="18" charset="0"/>
                <a:cs typeface="Times New Roman" pitchFamily="18" charset="0"/>
              </a:rPr>
              <a:t>Private Money		$145,000</a:t>
            </a:r>
          </a:p>
          <a:p>
            <a:pPr>
              <a:buFont typeface="Arial" pitchFamily="34" charset="0"/>
              <a:buChar char="•"/>
            </a:pPr>
            <a:r>
              <a:rPr lang="en-US" sz="1800" dirty="0">
                <a:latin typeface="Times New Roman" pitchFamily="18" charset="0"/>
                <a:cs typeface="Times New Roman" pitchFamily="18" charset="0"/>
              </a:rPr>
              <a:t>ARV/List Price		$195,000</a:t>
            </a:r>
          </a:p>
          <a:p>
            <a:pPr>
              <a:buFont typeface="Arial" pitchFamily="34" charset="0"/>
              <a:buChar char="•"/>
            </a:pPr>
            <a:r>
              <a:rPr lang="en-US" sz="1800" dirty="0">
                <a:solidFill>
                  <a:srgbClr val="008000"/>
                </a:solidFill>
                <a:latin typeface="Times New Roman" pitchFamily="18" charset="0"/>
                <a:cs typeface="Times New Roman" pitchFamily="18" charset="0"/>
              </a:rPr>
              <a:t>Gross Profit 		$50,000</a:t>
            </a:r>
          </a:p>
          <a:p>
            <a:pPr>
              <a:buFont typeface="Arial" pitchFamily="34" charset="0"/>
              <a:buChar char="•"/>
            </a:pPr>
            <a:r>
              <a:rPr lang="en-US" sz="1800" dirty="0">
                <a:solidFill>
                  <a:srgbClr val="008000"/>
                </a:solidFill>
                <a:latin typeface="Times New Roman" pitchFamily="18" charset="0"/>
                <a:cs typeface="Times New Roman" pitchFamily="18" charset="0"/>
              </a:rPr>
              <a:t>Net Profit After ALL COSTS $35,000</a:t>
            </a:r>
          </a:p>
          <a:p>
            <a:pPr>
              <a:buFont typeface="Arial" pitchFamily="34" charset="0"/>
              <a:buChar char="•"/>
            </a:pPr>
            <a:endParaRPr lang="en-US" sz="1600" dirty="0">
              <a:solidFill>
                <a:srgbClr val="008000"/>
              </a:solidFill>
              <a:latin typeface="Times New Roman" pitchFamily="18" charset="0"/>
              <a:cs typeface="Times New Roman" pitchFamily="18" charset="0"/>
            </a:endParaRPr>
          </a:p>
          <a:p>
            <a:pPr marL="1771650" lvl="7" indent="0">
              <a:buNone/>
            </a:pPr>
            <a:r>
              <a:rPr lang="en-US" sz="1200" dirty="0">
                <a:latin typeface="Times New Roman" pitchFamily="18" charset="0"/>
                <a:cs typeface="Times New Roman" pitchFamily="18" charset="0"/>
              </a:rPr>
              <a:t>**All Case Studies Closed And Profit Made In Past 24 Months </a:t>
            </a:r>
          </a:p>
          <a:p>
            <a:pPr>
              <a:buFont typeface="Arial" pitchFamily="34" charset="0"/>
              <a:buChar char="•"/>
            </a:pPr>
            <a:endParaRPr lang="en-US" sz="1600" b="1" i="1" u="sng" dirty="0">
              <a:solidFill>
                <a:schemeClr val="bg2">
                  <a:lumMod val="75000"/>
                </a:schemeClr>
              </a:solidFill>
              <a:latin typeface="Times New Roman" pitchFamily="18" charset="0"/>
              <a:cs typeface="Times New Roman" pitchFamily="18" charset="0"/>
            </a:endParaRPr>
          </a:p>
          <a:p>
            <a:pPr>
              <a:buFont typeface="Arial" pitchFamily="34" charset="0"/>
              <a:buChar char="•"/>
            </a:pPr>
            <a:endParaRPr lang="en-US" sz="1600" dirty="0">
              <a:solidFill>
                <a:schemeClr val="bg2">
                  <a:lumMod val="75000"/>
                </a:schemeClr>
              </a:solidFill>
            </a:endParaRPr>
          </a:p>
        </p:txBody>
      </p:sp>
      <p:pic>
        <p:nvPicPr>
          <p:cNvPr id="1028" name="Picture 4" descr="braewick exter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24000"/>
            <a:ext cx="211455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braewick stairc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676400"/>
            <a:ext cx="188595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braewick master bathro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8479" y="4495800"/>
            <a:ext cx="2209800" cy="1657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31248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osh\Desktop\WHITE BLACK OUT.png"/>
          <p:cNvPicPr>
            <a:picLocks noChangeAspect="1" noChangeArrowheads="1"/>
          </p:cNvPicPr>
          <p:nvPr/>
        </p:nvPicPr>
        <p:blipFill>
          <a:blip r:embed="rId3" cstate="print"/>
          <a:srcRect/>
          <a:stretch>
            <a:fillRect/>
          </a:stretch>
        </p:blipFill>
        <p:spPr bwMode="auto">
          <a:xfrm>
            <a:off x="7243859" y="6119092"/>
            <a:ext cx="1415231" cy="738908"/>
          </a:xfrm>
          <a:prstGeom prst="rect">
            <a:avLst/>
          </a:prstGeom>
          <a:noFill/>
        </p:spPr>
      </p:pic>
      <p:pic>
        <p:nvPicPr>
          <p:cNvPr id="4" name="Picture 3"/>
          <p:cNvPicPr>
            <a:picLocks noChangeAspect="1"/>
          </p:cNvPicPr>
          <p:nvPr/>
        </p:nvPicPr>
        <p:blipFill>
          <a:blip r:embed="rId4"/>
          <a:stretch>
            <a:fillRect/>
          </a:stretch>
        </p:blipFill>
        <p:spPr>
          <a:xfrm>
            <a:off x="313842" y="6119092"/>
            <a:ext cx="1487553" cy="713294"/>
          </a:xfrm>
          <a:prstGeom prst="rect">
            <a:avLst/>
          </a:prstGeom>
        </p:spPr>
      </p:pic>
      <p:sp>
        <p:nvSpPr>
          <p:cNvPr id="11" name="Rectangle 10"/>
          <p:cNvSpPr/>
          <p:nvPr/>
        </p:nvSpPr>
        <p:spPr>
          <a:xfrm>
            <a:off x="533400" y="1676400"/>
            <a:ext cx="4572000" cy="1015663"/>
          </a:xfrm>
          <a:prstGeom prst="rect">
            <a:avLst/>
          </a:prstGeom>
        </p:spPr>
        <p:txBody>
          <a:bodyPr>
            <a:spAutoFit/>
          </a:bodyPr>
          <a:lstStyle/>
          <a:p>
            <a:r>
              <a:rPr lang="en-US" sz="2000" dirty="0">
                <a:solidFill>
                  <a:srgbClr val="FF0000"/>
                </a:solidFill>
                <a:latin typeface="Times New Roman" pitchFamily="18" charset="0"/>
                <a:cs typeface="Times New Roman" pitchFamily="18" charset="0"/>
              </a:rPr>
              <a:t>CASE STUDY  </a:t>
            </a:r>
            <a:br>
              <a:rPr lang="en-US" sz="2000" dirty="0">
                <a:solidFill>
                  <a:srgbClr val="FF0000"/>
                </a:solidFill>
                <a:latin typeface="Times New Roman" pitchFamily="18" charset="0"/>
                <a:cs typeface="Times New Roman" pitchFamily="18" charset="0"/>
              </a:rPr>
            </a:br>
            <a:r>
              <a:rPr lang="en-US" sz="2000" dirty="0">
                <a:solidFill>
                  <a:srgbClr val="FF0000"/>
                </a:solidFill>
                <a:latin typeface="Times New Roman" pitchFamily="18" charset="0"/>
                <a:cs typeface="Times New Roman" pitchFamily="18" charset="0"/>
              </a:rPr>
              <a:t>3665 Brookside Drive</a:t>
            </a:r>
            <a:br>
              <a:rPr lang="en-US" sz="2000" dirty="0">
                <a:solidFill>
                  <a:srgbClr val="FF0000"/>
                </a:solidFill>
                <a:latin typeface="Times New Roman" pitchFamily="18" charset="0"/>
                <a:cs typeface="Times New Roman" pitchFamily="18" charset="0"/>
              </a:rPr>
            </a:br>
            <a:r>
              <a:rPr lang="en-US" sz="2000" dirty="0">
                <a:solidFill>
                  <a:srgbClr val="FF0000"/>
                </a:solidFill>
                <a:latin typeface="Times New Roman" pitchFamily="18" charset="0"/>
                <a:cs typeface="Times New Roman" pitchFamily="18" charset="0"/>
              </a:rPr>
              <a:t>Norton, OH</a:t>
            </a:r>
            <a:endParaRPr lang="en-US" sz="2000" dirty="0"/>
          </a:p>
        </p:txBody>
      </p:sp>
      <p:sp>
        <p:nvSpPr>
          <p:cNvPr id="13" name="Content Placeholder 2"/>
          <p:cNvSpPr>
            <a:spLocks noGrp="1"/>
          </p:cNvSpPr>
          <p:nvPr>
            <p:ph idx="1"/>
          </p:nvPr>
        </p:nvSpPr>
        <p:spPr>
          <a:xfrm>
            <a:off x="457200" y="3083785"/>
            <a:ext cx="8786191" cy="2664008"/>
          </a:xfrm>
        </p:spPr>
        <p:txBody>
          <a:bodyPr>
            <a:normAutofit/>
          </a:bodyPr>
          <a:lstStyle/>
          <a:p>
            <a:r>
              <a:rPr lang="en-US" sz="1800" dirty="0">
                <a:latin typeface="Times New Roman" pitchFamily="18" charset="0"/>
                <a:cs typeface="Times New Roman" pitchFamily="18" charset="0"/>
              </a:rPr>
              <a:t>Purchase Price			$63,000</a:t>
            </a:r>
          </a:p>
          <a:p>
            <a:r>
              <a:rPr lang="en-US" sz="1800" dirty="0">
                <a:latin typeface="Times New Roman" pitchFamily="18" charset="0"/>
                <a:cs typeface="Times New Roman" pitchFamily="18" charset="0"/>
              </a:rPr>
              <a:t>Improvements 			$45,000</a:t>
            </a:r>
          </a:p>
          <a:p>
            <a:r>
              <a:rPr lang="en-US" sz="1800" dirty="0">
                <a:latin typeface="Times New Roman" pitchFamily="18" charset="0"/>
                <a:cs typeface="Times New Roman" pitchFamily="18" charset="0"/>
              </a:rPr>
              <a:t>All in For			$108,000</a:t>
            </a:r>
          </a:p>
          <a:p>
            <a:r>
              <a:rPr lang="en-US" sz="1800" dirty="0">
                <a:latin typeface="Times New Roman" pitchFamily="18" charset="0"/>
                <a:cs typeface="Times New Roman" pitchFamily="18" charset="0"/>
              </a:rPr>
              <a:t>Private Money			$110,000</a:t>
            </a:r>
          </a:p>
          <a:p>
            <a:r>
              <a:rPr lang="en-US" sz="1800" dirty="0">
                <a:latin typeface="Times New Roman" pitchFamily="18" charset="0"/>
                <a:cs typeface="Times New Roman" pitchFamily="18" charset="0"/>
              </a:rPr>
              <a:t>SOLD 			$172,925</a:t>
            </a:r>
          </a:p>
          <a:p>
            <a:r>
              <a:rPr lang="en-US" sz="1800" dirty="0">
                <a:solidFill>
                  <a:srgbClr val="008000"/>
                </a:solidFill>
                <a:latin typeface="Times New Roman" pitchFamily="18" charset="0"/>
                <a:cs typeface="Times New Roman" pitchFamily="18" charset="0"/>
              </a:rPr>
              <a:t>Net Profit After ALL COSTS	 $42,000</a:t>
            </a:r>
          </a:p>
          <a:p>
            <a:r>
              <a:rPr lang="en-US" sz="1800" dirty="0">
                <a:solidFill>
                  <a:srgbClr val="008000"/>
                </a:solidFill>
                <a:latin typeface="Times New Roman" pitchFamily="18" charset="0"/>
                <a:cs typeface="Times New Roman" pitchFamily="18" charset="0"/>
              </a:rPr>
              <a:t>Private Lender Profits: 12% interest = $9k</a:t>
            </a:r>
          </a:p>
          <a:p>
            <a:endParaRPr lang="en-US" sz="1100" dirty="0">
              <a:solidFill>
                <a:srgbClr val="2CC231"/>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984" y="1782729"/>
            <a:ext cx="3351204" cy="188258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3058" y="4036616"/>
            <a:ext cx="3310130" cy="1859514"/>
          </a:xfrm>
          <a:prstGeom prst="rect">
            <a:avLst/>
          </a:prstGeom>
        </p:spPr>
      </p:pic>
    </p:spTree>
    <p:extLst>
      <p:ext uri="{BB962C8B-B14F-4D97-AF65-F5344CB8AC3E}">
        <p14:creationId xmlns:p14="http://schemas.microsoft.com/office/powerpoint/2010/main" val="964621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600200"/>
            <a:ext cx="4572000" cy="1015663"/>
          </a:xfrm>
          <a:prstGeom prst="rect">
            <a:avLst/>
          </a:prstGeom>
        </p:spPr>
        <p:txBody>
          <a:bodyPr>
            <a:spAutoFit/>
          </a:bodyPr>
          <a:lstStyle/>
          <a:p>
            <a:r>
              <a:rPr lang="en-US" sz="2000" dirty="0">
                <a:solidFill>
                  <a:srgbClr val="FF0000"/>
                </a:solidFill>
                <a:latin typeface="Times New Roman" pitchFamily="18" charset="0"/>
                <a:cs typeface="Times New Roman" pitchFamily="18" charset="0"/>
              </a:rPr>
              <a:t>CASE STUDY  </a:t>
            </a:r>
            <a:br>
              <a:rPr lang="en-US" sz="2000" dirty="0">
                <a:solidFill>
                  <a:srgbClr val="FF0000"/>
                </a:solidFill>
                <a:latin typeface="Times New Roman" pitchFamily="18" charset="0"/>
                <a:cs typeface="Times New Roman" pitchFamily="18" charset="0"/>
              </a:rPr>
            </a:br>
            <a:r>
              <a:rPr lang="en-US" sz="2000" dirty="0">
                <a:solidFill>
                  <a:srgbClr val="FF0000"/>
                </a:solidFill>
                <a:latin typeface="Times New Roman" pitchFamily="18" charset="0"/>
                <a:cs typeface="Times New Roman" pitchFamily="18" charset="0"/>
              </a:rPr>
              <a:t>1966 </a:t>
            </a:r>
            <a:r>
              <a:rPr lang="en-US" sz="2000" dirty="0" err="1">
                <a:solidFill>
                  <a:srgbClr val="FF0000"/>
                </a:solidFill>
                <a:latin typeface="Times New Roman" pitchFamily="18" charset="0"/>
                <a:cs typeface="Times New Roman" pitchFamily="18" charset="0"/>
              </a:rPr>
              <a:t>Marwell</a:t>
            </a:r>
            <a:r>
              <a:rPr lang="en-US" sz="2000" dirty="0">
                <a:solidFill>
                  <a:srgbClr val="FF0000"/>
                </a:solidFill>
                <a:latin typeface="Times New Roman" pitchFamily="18" charset="0"/>
                <a:cs typeface="Times New Roman" pitchFamily="18" charset="0"/>
              </a:rPr>
              <a:t> Avenue</a:t>
            </a:r>
          </a:p>
          <a:p>
            <a:r>
              <a:rPr lang="en-US" sz="2000" dirty="0">
                <a:solidFill>
                  <a:srgbClr val="FF0000"/>
                </a:solidFill>
                <a:latin typeface="Times New Roman" pitchFamily="18" charset="0"/>
                <a:cs typeface="Times New Roman" pitchFamily="18" charset="0"/>
              </a:rPr>
              <a:t>Hudson, OH</a:t>
            </a:r>
            <a:endParaRPr lang="en-US" sz="2000" dirty="0"/>
          </a:p>
        </p:txBody>
      </p:sp>
      <p:sp>
        <p:nvSpPr>
          <p:cNvPr id="11" name="Content Placeholder 2"/>
          <p:cNvSpPr>
            <a:spLocks noGrp="1"/>
          </p:cNvSpPr>
          <p:nvPr>
            <p:ph idx="1"/>
          </p:nvPr>
        </p:nvSpPr>
        <p:spPr>
          <a:xfrm>
            <a:off x="609600" y="3048000"/>
            <a:ext cx="8786191" cy="2664008"/>
          </a:xfrm>
        </p:spPr>
        <p:txBody>
          <a:bodyPr>
            <a:normAutofit lnSpcReduction="10000"/>
          </a:bodyPr>
          <a:lstStyle/>
          <a:p>
            <a:r>
              <a:rPr lang="en-US" sz="1800" dirty="0">
                <a:latin typeface="Times New Roman" pitchFamily="18" charset="0"/>
                <a:cs typeface="Times New Roman" pitchFamily="18" charset="0"/>
              </a:rPr>
              <a:t>Purchase Price			$65,000</a:t>
            </a:r>
          </a:p>
          <a:p>
            <a:r>
              <a:rPr lang="en-US" sz="1800" dirty="0">
                <a:latin typeface="Times New Roman" pitchFamily="18" charset="0"/>
                <a:cs typeface="Times New Roman" pitchFamily="18" charset="0"/>
              </a:rPr>
              <a:t>Improvements 			$55,000</a:t>
            </a:r>
          </a:p>
          <a:p>
            <a:r>
              <a:rPr lang="en-US" sz="1800" dirty="0">
                <a:latin typeface="Times New Roman" pitchFamily="18" charset="0"/>
                <a:cs typeface="Times New Roman" pitchFamily="18" charset="0"/>
              </a:rPr>
              <a:t>All in For			$120,000</a:t>
            </a:r>
          </a:p>
          <a:p>
            <a:r>
              <a:rPr lang="en-US" sz="1800" dirty="0">
                <a:latin typeface="Times New Roman" pitchFamily="18" charset="0"/>
                <a:cs typeface="Times New Roman" pitchFamily="18" charset="0"/>
              </a:rPr>
              <a:t>Private Money			$122,000</a:t>
            </a:r>
          </a:p>
          <a:p>
            <a:r>
              <a:rPr lang="en-US" sz="1800" dirty="0">
                <a:latin typeface="Times New Roman" pitchFamily="18" charset="0"/>
                <a:cs typeface="Times New Roman" pitchFamily="18" charset="0"/>
              </a:rPr>
              <a:t>SOLD 			$215,000</a:t>
            </a:r>
          </a:p>
          <a:p>
            <a:r>
              <a:rPr lang="en-US" sz="1800" dirty="0">
                <a:solidFill>
                  <a:srgbClr val="007635"/>
                </a:solidFill>
                <a:latin typeface="Times New Roman" pitchFamily="18" charset="0"/>
                <a:cs typeface="Times New Roman" pitchFamily="18" charset="0"/>
              </a:rPr>
              <a:t>Gross Profits			$80,000</a:t>
            </a:r>
          </a:p>
          <a:p>
            <a:r>
              <a:rPr lang="en-US" sz="1800" dirty="0">
                <a:solidFill>
                  <a:srgbClr val="008000"/>
                </a:solidFill>
                <a:latin typeface="Times New Roman" pitchFamily="18" charset="0"/>
                <a:cs typeface="Times New Roman" pitchFamily="18" charset="0"/>
              </a:rPr>
              <a:t>Net Profit After ALL COSTS	 $55,000</a:t>
            </a:r>
          </a:p>
          <a:p>
            <a:r>
              <a:rPr lang="en-US" sz="1800" dirty="0">
                <a:solidFill>
                  <a:srgbClr val="008000"/>
                </a:solidFill>
                <a:latin typeface="Times New Roman" pitchFamily="18" charset="0"/>
                <a:cs typeface="Times New Roman" pitchFamily="18" charset="0"/>
              </a:rPr>
              <a:t>Private Lender Profits: 12% interest = $13k</a:t>
            </a:r>
          </a:p>
          <a:p>
            <a:endParaRPr lang="en-US" sz="1100" dirty="0">
              <a:solidFill>
                <a:srgbClr val="2CC23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9" y="795402"/>
            <a:ext cx="2857500" cy="19050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99" y="2743200"/>
            <a:ext cx="2844931" cy="187988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030" y="4673740"/>
            <a:ext cx="2857500" cy="1888191"/>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3010" name="Rectangle 2"/>
          <p:cNvSpPr>
            <a:spLocks noGrp="1" noRot="1" noChangeArrowheads="1"/>
          </p:cNvSpPr>
          <p:nvPr>
            <p:ph type="title"/>
          </p:nvPr>
        </p:nvSpPr>
        <p:spPr>
          <a:xfrm>
            <a:off x="303213" y="1385888"/>
            <a:ext cx="8540750" cy="671512"/>
          </a:xfrm>
        </p:spPr>
        <p:txBody>
          <a:bodyPr rtlCol="0">
            <a:noAutofit/>
          </a:bodyPr>
          <a:lstStyle/>
          <a:p>
            <a:pPr fontAlgn="auto">
              <a:spcAft>
                <a:spcPts val="0"/>
              </a:spcAft>
              <a:defRPr/>
            </a:pPr>
            <a:r>
              <a:rPr lang="en-US" b="1" dirty="0"/>
              <a:t>Invest in </a:t>
            </a:r>
            <a:r>
              <a:rPr lang="en-US" b="1" dirty="0">
                <a:solidFill>
                  <a:schemeClr val="accent1">
                    <a:lumMod val="75000"/>
                  </a:schemeClr>
                </a:solidFill>
              </a:rPr>
              <a:t>Northeast Ohio</a:t>
            </a:r>
            <a:r>
              <a:rPr lang="en-US" dirty="0">
                <a:solidFill>
                  <a:schemeClr val="accent1">
                    <a:lumMod val="75000"/>
                  </a:schemeClr>
                </a:solidFill>
              </a:rPr>
              <a:t> </a:t>
            </a:r>
          </a:p>
        </p:txBody>
      </p:sp>
      <p:sp>
        <p:nvSpPr>
          <p:cNvPr id="683011" name="Rectangle 3"/>
          <p:cNvSpPr>
            <a:spLocks noGrp="1" noRot="1" noChangeArrowheads="1"/>
          </p:cNvSpPr>
          <p:nvPr>
            <p:ph type="body" sz="half" idx="1"/>
          </p:nvPr>
        </p:nvSpPr>
        <p:spPr>
          <a:xfrm>
            <a:off x="319088" y="2362200"/>
            <a:ext cx="4611687" cy="2452687"/>
          </a:xfrm>
        </p:spPr>
        <p:txBody>
          <a:bodyPr>
            <a:noAutofit/>
          </a:bodyPr>
          <a:lstStyle/>
          <a:p>
            <a:pPr marL="0" indent="0">
              <a:spcBef>
                <a:spcPct val="0"/>
              </a:spcBef>
              <a:buFont typeface="Wingdings 2" pitchFamily="18" charset="2"/>
              <a:buNone/>
            </a:pPr>
            <a:r>
              <a:rPr lang="en-US" sz="2000" b="1" dirty="0">
                <a:solidFill>
                  <a:schemeClr val="accent1">
                    <a:lumMod val="75000"/>
                  </a:schemeClr>
                </a:solidFill>
                <a:latin typeface="+mj-lt"/>
              </a:rPr>
              <a:t>• The Cleveland-Akron area is made up of 8 major counties and is the 15</a:t>
            </a:r>
            <a:r>
              <a:rPr lang="en-US" sz="2000" b="1" baseline="30000" dirty="0">
                <a:solidFill>
                  <a:schemeClr val="accent1">
                    <a:lumMod val="75000"/>
                  </a:schemeClr>
                </a:solidFill>
                <a:latin typeface="+mj-lt"/>
              </a:rPr>
              <a:t>th</a:t>
            </a:r>
            <a:r>
              <a:rPr lang="en-US" sz="2000" b="1" dirty="0">
                <a:solidFill>
                  <a:schemeClr val="accent1">
                    <a:lumMod val="75000"/>
                  </a:schemeClr>
                </a:solidFill>
                <a:latin typeface="+mj-lt"/>
              </a:rPr>
              <a:t> largest consumer market in the U.S. with approximately 2,950,000 residents. </a:t>
            </a:r>
          </a:p>
          <a:p>
            <a:pPr marL="0" indent="0">
              <a:spcBef>
                <a:spcPct val="0"/>
              </a:spcBef>
              <a:buFont typeface="Wingdings 2" pitchFamily="18" charset="2"/>
              <a:buNone/>
            </a:pPr>
            <a:endParaRPr lang="en-US" sz="2000" b="1" dirty="0">
              <a:solidFill>
                <a:schemeClr val="accent1">
                  <a:lumMod val="75000"/>
                </a:schemeClr>
              </a:solidFill>
              <a:latin typeface="+mj-lt"/>
            </a:endParaRPr>
          </a:p>
          <a:p>
            <a:pPr marL="0" indent="0">
              <a:spcBef>
                <a:spcPct val="0"/>
              </a:spcBef>
              <a:buFont typeface="Wingdings 2" pitchFamily="18" charset="2"/>
              <a:buNone/>
            </a:pPr>
            <a:r>
              <a:rPr lang="en-US" sz="2000" b="1" dirty="0">
                <a:solidFill>
                  <a:schemeClr val="accent1">
                    <a:lumMod val="75000"/>
                  </a:schemeClr>
                </a:solidFill>
                <a:latin typeface="+mj-lt"/>
              </a:rPr>
              <a:t>• Nearly 35% of Ohio’s population is within Cleveland-Akron’s area of dominant influence. </a:t>
            </a:r>
            <a:br>
              <a:rPr lang="en-US" sz="2000" b="1" dirty="0">
                <a:solidFill>
                  <a:schemeClr val="accent1">
                    <a:lumMod val="75000"/>
                  </a:schemeClr>
                </a:solidFill>
                <a:latin typeface="+mj-lt"/>
              </a:rPr>
            </a:br>
            <a:endParaRPr lang="en-US" sz="2000" b="1" dirty="0">
              <a:solidFill>
                <a:schemeClr val="accent1">
                  <a:lumMod val="75000"/>
                </a:schemeClr>
              </a:solidFill>
              <a:latin typeface="+mj-lt"/>
            </a:endParaRPr>
          </a:p>
        </p:txBody>
      </p:sp>
      <p:pic>
        <p:nvPicPr>
          <p:cNvPr id="683012" name="Picture 4" descr="Image">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7438" y="2419350"/>
            <a:ext cx="3733800" cy="2581275"/>
          </a:xfrm>
          <a:prstGeom prst="rect">
            <a:avLst/>
          </a:prstGeom>
          <a:ln>
            <a:noFill/>
          </a:ln>
          <a:effectLst>
            <a:outerShdw blurRad="292100" dist="139700" dir="2700000" algn="tl" rotWithShape="0">
              <a:srgbClr val="333333">
                <a:alpha val="65000"/>
              </a:srgbClr>
            </a:outerShdw>
          </a:effectLst>
        </p:spPr>
      </p:pic>
      <p:sp>
        <p:nvSpPr>
          <p:cNvPr id="683013" name="Text Box 5"/>
          <p:cNvSpPr txBox="1">
            <a:spLocks noChangeArrowheads="1"/>
          </p:cNvSpPr>
          <p:nvPr/>
        </p:nvSpPr>
        <p:spPr bwMode="auto">
          <a:xfrm>
            <a:off x="331788" y="5062538"/>
            <a:ext cx="8401050" cy="1323439"/>
          </a:xfrm>
          <a:prstGeom prst="rect">
            <a:avLst/>
          </a:prstGeom>
          <a:noFill/>
          <a:ln w="9525">
            <a:noFill/>
            <a:miter lim="800000"/>
            <a:headEnd/>
            <a:tailEnd/>
          </a:ln>
        </p:spPr>
        <p:txBody>
          <a:bodyPr>
            <a:spAutoFit/>
          </a:bodyPr>
          <a:lstStyle/>
          <a:p>
            <a:r>
              <a:rPr lang="en-US" sz="2000" b="1" dirty="0">
                <a:solidFill>
                  <a:schemeClr val="accent1">
                    <a:lumMod val="75000"/>
                  </a:schemeClr>
                </a:solidFill>
                <a:latin typeface="+mj-lt"/>
              </a:rPr>
              <a:t>• Over $1 Billion in residential and commercial development is planned for greater Cleveland over the next 5 years.  “Flats renovation, Euclid Corridor Project, Steel Yard Commons, Downtown condo development, East 4th Street Project.”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 calcmode="lin" valueType="num">
                                      <p:cBhvr additive="base">
                                        <p:cTn id="7" dur="500" fill="hold"/>
                                        <p:tgtEl>
                                          <p:spTgt spid="68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3011">
                                            <p:txEl>
                                              <p:pRg st="2" end="2"/>
                                            </p:txEl>
                                          </p:spTgt>
                                        </p:tgtEl>
                                        <p:attrNameLst>
                                          <p:attrName>style.visibility</p:attrName>
                                        </p:attrNameLst>
                                      </p:cBhvr>
                                      <p:to>
                                        <p:strVal val="visible"/>
                                      </p:to>
                                    </p:set>
                                    <p:anim calcmode="lin" valueType="num">
                                      <p:cBhvr additive="base">
                                        <p:cTn id="13" dur="500" fill="hold"/>
                                        <p:tgtEl>
                                          <p:spTgt spid="6830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3013"/>
                                        </p:tgtEl>
                                        <p:attrNameLst>
                                          <p:attrName>style.visibility</p:attrName>
                                        </p:attrNameLst>
                                      </p:cBhvr>
                                      <p:to>
                                        <p:strVal val="visible"/>
                                      </p:to>
                                    </p:set>
                                    <p:anim calcmode="lin" valueType="num">
                                      <p:cBhvr additive="base">
                                        <p:cTn id="19" dur="500" fill="hold"/>
                                        <p:tgtEl>
                                          <p:spTgt spid="683013"/>
                                        </p:tgtEl>
                                        <p:attrNameLst>
                                          <p:attrName>ppt_x</p:attrName>
                                        </p:attrNameLst>
                                      </p:cBhvr>
                                      <p:tavLst>
                                        <p:tav tm="0">
                                          <p:val>
                                            <p:strVal val="#ppt_x"/>
                                          </p:val>
                                        </p:tav>
                                        <p:tav tm="100000">
                                          <p:val>
                                            <p:strVal val="#ppt_x"/>
                                          </p:val>
                                        </p:tav>
                                      </p:tavLst>
                                    </p:anim>
                                    <p:anim calcmode="lin" valueType="num">
                                      <p:cBhvr additive="base">
                                        <p:cTn id="20" dur="500" fill="hold"/>
                                        <p:tgtEl>
                                          <p:spTgt spid="68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P spid="683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7" y="1295400"/>
            <a:ext cx="8540751" cy="990600"/>
          </a:xfrm>
        </p:spPr>
        <p:txBody>
          <a:bodyPr>
            <a:normAutofit fontScale="90000"/>
          </a:bodyPr>
          <a:lstStyle/>
          <a:p>
            <a:r>
              <a:rPr lang="en-US" b="1" dirty="0"/>
              <a:t>What Are Your Investment Objectives? </a:t>
            </a:r>
          </a:p>
        </p:txBody>
      </p:sp>
      <p:sp>
        <p:nvSpPr>
          <p:cNvPr id="3" name="Text Placeholder 2"/>
          <p:cNvSpPr>
            <a:spLocks noGrp="1"/>
          </p:cNvSpPr>
          <p:nvPr>
            <p:ph type="body" sz="half" idx="1"/>
          </p:nvPr>
        </p:nvSpPr>
        <p:spPr>
          <a:xfrm>
            <a:off x="303217" y="2362200"/>
            <a:ext cx="4194175" cy="3736978"/>
          </a:xfrm>
        </p:spPr>
        <p:txBody>
          <a:bodyPr/>
          <a:lstStyle/>
          <a:p>
            <a:r>
              <a:rPr lang="en-US" b="1" dirty="0"/>
              <a:t>Security</a:t>
            </a:r>
            <a:r>
              <a:rPr lang="en-US" dirty="0"/>
              <a:t> </a:t>
            </a:r>
          </a:p>
          <a:p>
            <a:pPr lvl="1"/>
            <a:r>
              <a:rPr lang="en-US" dirty="0"/>
              <a:t>CDs</a:t>
            </a:r>
          </a:p>
          <a:p>
            <a:pPr lvl="1"/>
            <a:r>
              <a:rPr lang="en-US" dirty="0"/>
              <a:t>Corporate Bonds</a:t>
            </a:r>
          </a:p>
          <a:p>
            <a:pPr lvl="1"/>
            <a:r>
              <a:rPr lang="en-US" dirty="0"/>
              <a:t>Government Bonds </a:t>
            </a:r>
          </a:p>
          <a:p>
            <a:pPr lvl="1"/>
            <a:r>
              <a:rPr lang="en-US" dirty="0"/>
              <a:t>Fixed Annuities </a:t>
            </a:r>
          </a:p>
        </p:txBody>
      </p:sp>
      <p:sp>
        <p:nvSpPr>
          <p:cNvPr id="4" name="Content Placeholder 3"/>
          <p:cNvSpPr>
            <a:spLocks noGrp="1"/>
          </p:cNvSpPr>
          <p:nvPr>
            <p:ph sz="half" idx="2"/>
          </p:nvPr>
        </p:nvSpPr>
        <p:spPr>
          <a:xfrm>
            <a:off x="4649793" y="2286000"/>
            <a:ext cx="4194175" cy="3813178"/>
          </a:xfrm>
        </p:spPr>
        <p:txBody>
          <a:bodyPr/>
          <a:lstStyle/>
          <a:p>
            <a:r>
              <a:rPr lang="en-US" b="1" dirty="0"/>
              <a:t>Higher returns </a:t>
            </a:r>
          </a:p>
          <a:p>
            <a:pPr lvl="1"/>
            <a:r>
              <a:rPr lang="en-US" dirty="0"/>
              <a:t>Stocks </a:t>
            </a:r>
          </a:p>
          <a:p>
            <a:pPr lvl="1"/>
            <a:r>
              <a:rPr lang="en-US" dirty="0"/>
              <a:t>Mutual Funds</a:t>
            </a:r>
          </a:p>
          <a:p>
            <a:pPr lvl="1"/>
            <a:r>
              <a:rPr lang="en-US" dirty="0"/>
              <a:t>Variable Annuities  </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457200" y="1219200"/>
            <a:ext cx="8229600" cy="1098762"/>
          </a:xfrm>
        </p:spPr>
        <p:txBody>
          <a:bodyPr anchor="t">
            <a:spAutoFit/>
          </a:bodyPr>
          <a:lstStyle/>
          <a:p>
            <a:pPr eaLnBrk="0" hangingPunct="0">
              <a:lnSpc>
                <a:spcPct val="90000"/>
              </a:lnSpc>
              <a:spcBef>
                <a:spcPct val="50000"/>
              </a:spcBef>
            </a:pPr>
            <a:r>
              <a:rPr kumimoji="1" lang="en-US" sz="3600" b="1" i="1" u="sng" dirty="0">
                <a:solidFill>
                  <a:schemeClr val="tx2"/>
                </a:solidFill>
              </a:rPr>
              <a:t>Certified Borrowers </a:t>
            </a:r>
            <a:br>
              <a:rPr kumimoji="1" lang="en-US" sz="3600" b="1" i="1" u="sng" dirty="0">
                <a:solidFill>
                  <a:schemeClr val="tx2"/>
                </a:solidFill>
              </a:rPr>
            </a:br>
            <a:r>
              <a:rPr kumimoji="1" lang="en-US" sz="3600" b="1" dirty="0"/>
              <a:t>Work Hard So You Can Relax</a:t>
            </a:r>
          </a:p>
        </p:txBody>
      </p:sp>
      <p:sp>
        <p:nvSpPr>
          <p:cNvPr id="51203" name="Rectangle 3"/>
          <p:cNvSpPr>
            <a:spLocks noGrp="1" noRot="1" noChangeArrowheads="1"/>
          </p:cNvSpPr>
          <p:nvPr>
            <p:ph sz="half" idx="1"/>
          </p:nvPr>
        </p:nvSpPr>
        <p:spPr>
          <a:xfrm>
            <a:off x="457200" y="2301874"/>
            <a:ext cx="4038600" cy="4525963"/>
          </a:xfrm>
        </p:spPr>
        <p:txBody>
          <a:bodyPr>
            <a:noAutofit/>
          </a:bodyPr>
          <a:lstStyle/>
          <a:p>
            <a:r>
              <a:rPr lang="en-US" sz="2000" dirty="0">
                <a:latin typeface="+mj-lt"/>
              </a:rPr>
              <a:t>Locate potential properties.</a:t>
            </a:r>
          </a:p>
          <a:p>
            <a:r>
              <a:rPr lang="en-US" sz="2000" dirty="0">
                <a:latin typeface="+mj-lt"/>
              </a:rPr>
              <a:t>Perform property analysis and due diligence.</a:t>
            </a:r>
          </a:p>
          <a:p>
            <a:r>
              <a:rPr lang="en-US" sz="2000" dirty="0">
                <a:latin typeface="+mj-lt"/>
              </a:rPr>
              <a:t>Process and evaluate foreclosures from “Legal News.”</a:t>
            </a:r>
          </a:p>
          <a:p>
            <a:r>
              <a:rPr lang="en-US" sz="2000" dirty="0">
                <a:latin typeface="+mj-lt"/>
              </a:rPr>
              <a:t>Monitor property’s foreclosure proceedings at courthouse and through media.</a:t>
            </a:r>
          </a:p>
          <a:p>
            <a:r>
              <a:rPr lang="en-US" sz="2000" dirty="0">
                <a:latin typeface="+mj-lt"/>
              </a:rPr>
              <a:t>Address Realtor questions.</a:t>
            </a:r>
          </a:p>
          <a:p>
            <a:r>
              <a:rPr lang="en-US" sz="2000" dirty="0">
                <a:latin typeface="+mj-lt"/>
              </a:rPr>
              <a:t>Interface with Equity Trust Co.</a:t>
            </a:r>
          </a:p>
          <a:p>
            <a:r>
              <a:rPr lang="en-US" sz="2000" dirty="0">
                <a:latin typeface="+mj-lt"/>
              </a:rPr>
              <a:t>Provide presentations to investors.</a:t>
            </a:r>
          </a:p>
        </p:txBody>
      </p:sp>
      <p:sp>
        <p:nvSpPr>
          <p:cNvPr id="2" name="Content Placeholder 1"/>
          <p:cNvSpPr>
            <a:spLocks noGrp="1"/>
          </p:cNvSpPr>
          <p:nvPr>
            <p:ph sz="half" idx="2"/>
          </p:nvPr>
        </p:nvSpPr>
        <p:spPr>
          <a:xfrm>
            <a:off x="4648200" y="2286000"/>
            <a:ext cx="4495800" cy="4525963"/>
          </a:xfrm>
        </p:spPr>
        <p:txBody>
          <a:bodyPr>
            <a:normAutofit/>
          </a:bodyPr>
          <a:lstStyle/>
          <a:p>
            <a:r>
              <a:rPr lang="en-US" sz="2000" dirty="0"/>
              <a:t>Negotiate offers.</a:t>
            </a:r>
          </a:p>
          <a:p>
            <a:r>
              <a:rPr lang="en-US" sz="2000" dirty="0">
                <a:latin typeface="+mj-lt"/>
              </a:rPr>
              <a:t>Coordinate and oversee inspections.</a:t>
            </a:r>
          </a:p>
          <a:p>
            <a:r>
              <a:rPr lang="en-US" sz="2000" dirty="0">
                <a:latin typeface="+mj-lt"/>
              </a:rPr>
              <a:t>Coordinate closings.</a:t>
            </a:r>
          </a:p>
          <a:p>
            <a:r>
              <a:rPr lang="en-US" sz="2000" dirty="0">
                <a:latin typeface="+mj-lt"/>
              </a:rPr>
              <a:t>Research marketplace.</a:t>
            </a:r>
          </a:p>
          <a:p>
            <a:r>
              <a:rPr lang="en-US" sz="2000" dirty="0">
                <a:latin typeface="+mj-lt"/>
              </a:rPr>
              <a:t>Perform marketplace analysis.</a:t>
            </a:r>
          </a:p>
          <a:p>
            <a:r>
              <a:rPr lang="en-US" sz="2000" dirty="0">
                <a:latin typeface="+mj-lt"/>
              </a:rPr>
              <a:t>Develop marketing plan.</a:t>
            </a:r>
          </a:p>
          <a:p>
            <a:r>
              <a:rPr lang="en-US" sz="2000" dirty="0">
                <a:latin typeface="+mj-lt"/>
              </a:rPr>
              <a:t>Coordinate title searches.</a:t>
            </a:r>
          </a:p>
          <a:p>
            <a:r>
              <a:rPr lang="en-US" sz="2000" dirty="0">
                <a:latin typeface="+mj-lt"/>
              </a:rPr>
              <a:t>Arrange and oversee inspections.</a:t>
            </a:r>
          </a:p>
          <a:p>
            <a:r>
              <a:rPr lang="en-US" sz="2000" dirty="0">
                <a:latin typeface="+mj-lt"/>
              </a:rPr>
              <a:t>Review settlements for accuracy.</a:t>
            </a:r>
          </a:p>
          <a:p>
            <a:r>
              <a:rPr lang="en-US" sz="2000" dirty="0">
                <a:latin typeface="+mj-lt"/>
              </a:rPr>
              <a:t>Inspect properties on an on-going basis to ensure tenants adhere to lease agreement.</a:t>
            </a:r>
          </a:p>
          <a:p>
            <a:endParaRPr lang="en-US" sz="2000" b="1" dirty="0">
              <a:latin typeface="+mj-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additive="base">
                                        <p:cTn id="4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 calcmode="lin" valueType="num">
                                      <p:cBhvr additive="base">
                                        <p:cTn id="5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 calcmode="lin" valueType="num">
                                      <p:cBhvr additive="base">
                                        <p:cTn id="6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 calcmode="lin" valueType="num">
                                      <p:cBhvr additive="base">
                                        <p:cTn id="6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 calcmode="lin" valueType="num">
                                      <p:cBhvr additive="base">
                                        <p:cTn id="7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5" end="5"/>
                                            </p:txEl>
                                          </p:spTgt>
                                        </p:tgtEl>
                                        <p:attrNameLst>
                                          <p:attrName>style.visibility</p:attrName>
                                        </p:attrNameLst>
                                      </p:cBhvr>
                                      <p:to>
                                        <p:strVal val="visible"/>
                                      </p:to>
                                    </p:set>
                                    <p:anim calcmode="lin" valueType="num">
                                      <p:cBhvr additive="base">
                                        <p:cTn id="7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6" end="6"/>
                                            </p:txEl>
                                          </p:spTgt>
                                        </p:tgtEl>
                                        <p:attrNameLst>
                                          <p:attrName>style.visibility</p:attrName>
                                        </p:attrNameLst>
                                      </p:cBhvr>
                                      <p:to>
                                        <p:strVal val="visible"/>
                                      </p:to>
                                    </p:set>
                                    <p:anim calcmode="lin" valueType="num">
                                      <p:cBhvr additive="base">
                                        <p:cTn id="8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7" end="7"/>
                                            </p:txEl>
                                          </p:spTgt>
                                        </p:tgtEl>
                                        <p:attrNameLst>
                                          <p:attrName>style.visibility</p:attrName>
                                        </p:attrNameLst>
                                      </p:cBhvr>
                                      <p:to>
                                        <p:strVal val="visible"/>
                                      </p:to>
                                    </p:set>
                                    <p:anim calcmode="lin" valueType="num">
                                      <p:cBhvr additive="base">
                                        <p:cTn id="9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xEl>
                                              <p:pRg st="8" end="8"/>
                                            </p:txEl>
                                          </p:spTgt>
                                        </p:tgtEl>
                                        <p:attrNameLst>
                                          <p:attrName>style.visibility</p:attrName>
                                        </p:attrNameLst>
                                      </p:cBhvr>
                                      <p:to>
                                        <p:strVal val="visible"/>
                                      </p:to>
                                    </p:set>
                                    <p:anim calcmode="lin" valueType="num">
                                      <p:cBhvr additive="base">
                                        <p:cTn id="9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
                                            <p:txEl>
                                              <p:pRg st="9" end="9"/>
                                            </p:txEl>
                                          </p:spTgt>
                                        </p:tgtEl>
                                        <p:attrNameLst>
                                          <p:attrName>style.visibility</p:attrName>
                                        </p:attrNameLst>
                                      </p:cBhvr>
                                      <p:to>
                                        <p:strVal val="visible"/>
                                      </p:to>
                                    </p:set>
                                    <p:anim calcmode="lin" valueType="num">
                                      <p:cBhvr additive="base">
                                        <p:cTn id="10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4"/>
          <p:cNvSpPr>
            <a:spLocks noGrp="1" noRot="1" noChangeArrowheads="1"/>
          </p:cNvSpPr>
          <p:nvPr>
            <p:ph sz="half" idx="1"/>
          </p:nvPr>
        </p:nvSpPr>
        <p:spPr>
          <a:xfrm>
            <a:off x="457200" y="2332037"/>
            <a:ext cx="4038600" cy="4525963"/>
          </a:xfrm>
        </p:spPr>
        <p:txBody>
          <a:bodyPr>
            <a:noAutofit/>
          </a:bodyPr>
          <a:lstStyle/>
          <a:p>
            <a:r>
              <a:rPr lang="en-US" sz="2000" dirty="0"/>
              <a:t>Procure tenants for rentals and lease-purchases.</a:t>
            </a:r>
          </a:p>
          <a:p>
            <a:r>
              <a:rPr lang="en-US" sz="2000" dirty="0"/>
              <a:t>Screen tenants for credit worthiness, employment and rental history.</a:t>
            </a:r>
          </a:p>
          <a:p>
            <a:r>
              <a:rPr lang="en-US" sz="2000" dirty="0"/>
              <a:t>Create ads and signs for advertising available properties.</a:t>
            </a:r>
          </a:p>
          <a:p>
            <a:r>
              <a:rPr lang="en-US" sz="2000" dirty="0"/>
              <a:t>Put out lock boxes and signs.</a:t>
            </a:r>
          </a:p>
          <a:p>
            <a:r>
              <a:rPr lang="en-US" sz="2000" dirty="0"/>
              <a:t>Obtain constant training through Real Estate Investment Assoc. of Cleveland and National Real Estate Investing Association.</a:t>
            </a:r>
          </a:p>
          <a:p>
            <a:r>
              <a:rPr lang="en-US" sz="2000" dirty="0"/>
              <a:t>Manage database.</a:t>
            </a:r>
          </a:p>
        </p:txBody>
      </p:sp>
      <p:sp>
        <p:nvSpPr>
          <p:cNvPr id="2" name="Content Placeholder 1"/>
          <p:cNvSpPr>
            <a:spLocks noGrp="1"/>
          </p:cNvSpPr>
          <p:nvPr>
            <p:ph sz="half" idx="2"/>
          </p:nvPr>
        </p:nvSpPr>
        <p:spPr>
          <a:xfrm>
            <a:off x="4648200" y="2332037"/>
            <a:ext cx="4267200" cy="4525963"/>
          </a:xfrm>
        </p:spPr>
        <p:txBody>
          <a:bodyPr>
            <a:normAutofit/>
          </a:bodyPr>
          <a:lstStyle/>
          <a:p>
            <a:r>
              <a:rPr lang="en-US" sz="2000" dirty="0"/>
              <a:t>Call lenders weekly.</a:t>
            </a:r>
          </a:p>
          <a:p>
            <a:r>
              <a:rPr lang="en-US" sz="2000" dirty="0"/>
              <a:t>Interface with insurance company.</a:t>
            </a:r>
          </a:p>
          <a:p>
            <a:r>
              <a:rPr lang="en-US" sz="2000" dirty="0"/>
              <a:t>Schedule showings.</a:t>
            </a:r>
          </a:p>
          <a:p>
            <a:r>
              <a:rPr lang="en-US" sz="2000" dirty="0"/>
              <a:t>Hold open houses.</a:t>
            </a:r>
          </a:p>
          <a:p>
            <a:r>
              <a:rPr lang="en-US" sz="2000" dirty="0"/>
              <a:t>Coordinate and monitor  property renovations.</a:t>
            </a:r>
          </a:p>
          <a:p>
            <a:r>
              <a:rPr lang="en-US" sz="2000" dirty="0"/>
              <a:t>Negotiate with subcontractors.</a:t>
            </a:r>
          </a:p>
          <a:p>
            <a:r>
              <a:rPr lang="en-US" sz="2000" dirty="0"/>
              <a:t>Monitor property renovation budgets.</a:t>
            </a:r>
          </a:p>
          <a:p>
            <a:r>
              <a:rPr lang="en-US" sz="2000" dirty="0"/>
              <a:t>Negotiate with homeowners.</a:t>
            </a:r>
          </a:p>
          <a:p>
            <a:r>
              <a:rPr lang="en-US" sz="2000" dirty="0"/>
              <a:t>Prospect for new clients.</a:t>
            </a:r>
          </a:p>
          <a:p>
            <a:r>
              <a:rPr lang="en-US" sz="2000" dirty="0"/>
              <a:t>Collect monthly rentals.</a:t>
            </a:r>
          </a:p>
          <a:p>
            <a:endParaRPr lang="en-US" sz="2000" dirty="0"/>
          </a:p>
        </p:txBody>
      </p:sp>
      <p:sp>
        <p:nvSpPr>
          <p:cNvPr id="5" name="Rectangle 2"/>
          <p:cNvSpPr txBox="1">
            <a:spLocks noRot="1" noChangeArrowheads="1"/>
          </p:cNvSpPr>
          <p:nvPr/>
        </p:nvSpPr>
        <p:spPr>
          <a:xfrm>
            <a:off x="533400" y="1219198"/>
            <a:ext cx="8229600" cy="1089529"/>
          </a:xfrm>
          <a:prstGeom prst="rect">
            <a:avLst/>
          </a:prstGeom>
        </p:spPr>
        <p:txBody>
          <a:bodyPr vert="horz" lIns="91440" tIns="45720" rIns="91440" bIns="45720"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50000"/>
              </a:spcBef>
            </a:pPr>
            <a:r>
              <a:rPr kumimoji="1" lang="en-US" sz="3600" b="1" i="1" u="sng" dirty="0">
                <a:solidFill>
                  <a:schemeClr val="tx2"/>
                </a:solidFill>
              </a:rPr>
              <a:t>Certified Borrowers </a:t>
            </a:r>
            <a:br>
              <a:rPr kumimoji="1" lang="en-US" sz="3200" b="1" i="1" u="sng" dirty="0">
                <a:solidFill>
                  <a:schemeClr val="tx2"/>
                </a:solidFill>
              </a:rPr>
            </a:br>
            <a:r>
              <a:rPr kumimoji="1" lang="en-US" sz="3600" b="1" dirty="0"/>
              <a:t>Work Hard So You Can Relax</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 calcmode="lin" valueType="num">
                                      <p:cBhvr additive="base">
                                        <p:cTn id="4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 calcmode="lin" valueType="num">
                                      <p:cBhvr additive="base">
                                        <p:cTn id="5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 calcmode="lin" valueType="num">
                                      <p:cBhvr additive="base">
                                        <p:cTn id="6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additive="base">
                                        <p:cTn id="6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5" end="5"/>
                                            </p:txEl>
                                          </p:spTgt>
                                        </p:tgtEl>
                                        <p:attrNameLst>
                                          <p:attrName>style.visibility</p:attrName>
                                        </p:attrNameLst>
                                      </p:cBhvr>
                                      <p:to>
                                        <p:strVal val="visible"/>
                                      </p:to>
                                    </p:set>
                                    <p:anim calcmode="lin" valueType="num">
                                      <p:cBhvr additive="base">
                                        <p:cTn id="7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anim calcmode="lin" valueType="num">
                                      <p:cBhvr additive="base">
                                        <p:cTn id="7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xEl>
                                              <p:pRg st="7" end="7"/>
                                            </p:txEl>
                                          </p:spTgt>
                                        </p:tgtEl>
                                        <p:attrNameLst>
                                          <p:attrName>style.visibility</p:attrName>
                                        </p:attrNameLst>
                                      </p:cBhvr>
                                      <p:to>
                                        <p:strVal val="visible"/>
                                      </p:to>
                                    </p:set>
                                    <p:anim calcmode="lin" valueType="num">
                                      <p:cBhvr additive="base">
                                        <p:cTn id="8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xEl>
                                              <p:pRg st="8" end="8"/>
                                            </p:txEl>
                                          </p:spTgt>
                                        </p:tgtEl>
                                        <p:attrNameLst>
                                          <p:attrName>style.visibility</p:attrName>
                                        </p:attrNameLst>
                                      </p:cBhvr>
                                      <p:to>
                                        <p:strVal val="visible"/>
                                      </p:to>
                                    </p:set>
                                    <p:anim calcmode="lin" valueType="num">
                                      <p:cBhvr additive="base">
                                        <p:cTn id="9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xEl>
                                              <p:pRg st="9" end="9"/>
                                            </p:txEl>
                                          </p:spTgt>
                                        </p:tgtEl>
                                        <p:attrNameLst>
                                          <p:attrName>style.visibility</p:attrName>
                                        </p:attrNameLst>
                                      </p:cBhvr>
                                      <p:to>
                                        <p:strVal val="visible"/>
                                      </p:to>
                                    </p:set>
                                    <p:anim calcmode="lin" valueType="num">
                                      <p:cBhvr additive="base">
                                        <p:cTn id="9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03213" y="1143000"/>
            <a:ext cx="8540750" cy="850900"/>
          </a:xfrm>
        </p:spPr>
        <p:txBody>
          <a:bodyPr>
            <a:normAutofit/>
          </a:bodyPr>
          <a:lstStyle/>
          <a:p>
            <a:r>
              <a:rPr lang="en-US" b="1" dirty="0"/>
              <a:t>Program Guidelines</a:t>
            </a:r>
          </a:p>
        </p:txBody>
      </p:sp>
      <p:sp>
        <p:nvSpPr>
          <p:cNvPr id="652291" name="Rectangle 3"/>
          <p:cNvSpPr>
            <a:spLocks noGrp="1" noRot="1" noChangeArrowheads="1"/>
          </p:cNvSpPr>
          <p:nvPr>
            <p:ph type="body" sz="half" idx="1"/>
          </p:nvPr>
        </p:nvSpPr>
        <p:spPr>
          <a:xfrm>
            <a:off x="285750" y="2205038"/>
            <a:ext cx="8858250" cy="2595562"/>
          </a:xfrm>
        </p:spPr>
        <p:txBody>
          <a:bodyPr>
            <a:normAutofit/>
          </a:bodyPr>
          <a:lstStyle/>
          <a:p>
            <a:pPr marL="396875" indent="-396875"/>
            <a:r>
              <a:rPr lang="en-US" sz="2600" dirty="0">
                <a:latin typeface="+mj-lt"/>
              </a:rPr>
              <a:t> Each loan gets a mortgage.</a:t>
            </a:r>
          </a:p>
          <a:p>
            <a:pPr marL="396875" indent="-396875"/>
            <a:r>
              <a:rPr lang="en-US" sz="2600" dirty="0">
                <a:latin typeface="+mj-lt"/>
              </a:rPr>
              <a:t> $50,000 and above, you typically get a 1</a:t>
            </a:r>
            <a:r>
              <a:rPr lang="en-US" sz="2600" baseline="30000" dirty="0">
                <a:latin typeface="+mj-lt"/>
              </a:rPr>
              <a:t>st</a:t>
            </a:r>
            <a:r>
              <a:rPr lang="en-US" sz="2600" dirty="0">
                <a:latin typeface="+mj-lt"/>
              </a:rPr>
              <a:t>  mortgage.</a:t>
            </a:r>
          </a:p>
          <a:p>
            <a:pPr marL="396875" indent="-396875"/>
            <a:r>
              <a:rPr lang="en-US" sz="2600" dirty="0">
                <a:latin typeface="+mj-lt"/>
              </a:rPr>
              <a:t> $10,000 to $50,000, you typically get a 2</a:t>
            </a:r>
            <a:r>
              <a:rPr lang="en-US" sz="2600" baseline="30000" dirty="0">
                <a:latin typeface="+mj-lt"/>
              </a:rPr>
              <a:t>nd</a:t>
            </a:r>
            <a:r>
              <a:rPr lang="en-US" sz="2600" dirty="0">
                <a:latin typeface="+mj-lt"/>
              </a:rPr>
              <a:t> mortgage.</a:t>
            </a:r>
          </a:p>
          <a:p>
            <a:pPr marL="396875" indent="-396875"/>
            <a:r>
              <a:rPr lang="en-US" sz="2600" dirty="0">
                <a:latin typeface="+mj-lt"/>
              </a:rPr>
              <a:t> </a:t>
            </a:r>
          </a:p>
        </p:txBody>
      </p:sp>
      <p:pic>
        <p:nvPicPr>
          <p:cNvPr id="652292" name="Picture 4" descr="DCP_0987"/>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971800" y="4299960"/>
            <a:ext cx="3343102" cy="23294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2291">
                                            <p:txEl>
                                              <p:pRg st="0" end="0"/>
                                            </p:txEl>
                                          </p:spTgt>
                                        </p:tgtEl>
                                        <p:attrNameLst>
                                          <p:attrName>style.visibility</p:attrName>
                                        </p:attrNameLst>
                                      </p:cBhvr>
                                      <p:to>
                                        <p:strVal val="visible"/>
                                      </p:to>
                                    </p:set>
                                    <p:animEffect transition="in" filter="fade">
                                      <p:cBhvr>
                                        <p:cTn id="7" dur="500"/>
                                        <p:tgtEl>
                                          <p:spTgt spid="65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2291">
                                            <p:txEl>
                                              <p:pRg st="1" end="1"/>
                                            </p:txEl>
                                          </p:spTgt>
                                        </p:tgtEl>
                                        <p:attrNameLst>
                                          <p:attrName>style.visibility</p:attrName>
                                        </p:attrNameLst>
                                      </p:cBhvr>
                                      <p:to>
                                        <p:strVal val="visible"/>
                                      </p:to>
                                    </p:set>
                                    <p:animEffect transition="in" filter="fade">
                                      <p:cBhvr>
                                        <p:cTn id="12" dur="500"/>
                                        <p:tgtEl>
                                          <p:spTgt spid="65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2291">
                                            <p:txEl>
                                              <p:pRg st="2" end="2"/>
                                            </p:txEl>
                                          </p:spTgt>
                                        </p:tgtEl>
                                        <p:attrNameLst>
                                          <p:attrName>style.visibility</p:attrName>
                                        </p:attrNameLst>
                                      </p:cBhvr>
                                      <p:to>
                                        <p:strVal val="visible"/>
                                      </p:to>
                                    </p:set>
                                    <p:animEffect transition="in" filter="fade">
                                      <p:cBhvr>
                                        <p:cTn id="17" dur="500"/>
                                        <p:tgtEl>
                                          <p:spTgt spid="65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2291">
                                            <p:txEl>
                                              <p:pRg st="3" end="3"/>
                                            </p:txEl>
                                          </p:spTgt>
                                        </p:tgtEl>
                                        <p:attrNameLst>
                                          <p:attrName>style.visibility</p:attrName>
                                        </p:attrNameLst>
                                      </p:cBhvr>
                                      <p:to>
                                        <p:strVal val="visible"/>
                                      </p:to>
                                    </p:set>
                                    <p:animEffect transition="in" filter="fade">
                                      <p:cBhvr>
                                        <p:cTn id="22" dur="500"/>
                                        <p:tgtEl>
                                          <p:spTgt spid="65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0" y="1143000"/>
            <a:ext cx="9144000" cy="892175"/>
          </a:xfrm>
        </p:spPr>
        <p:txBody>
          <a:bodyPr>
            <a:normAutofit/>
          </a:bodyPr>
          <a:lstStyle/>
          <a:p>
            <a:r>
              <a:rPr lang="en-US" b="1" dirty="0"/>
              <a:t>Investor Payments</a:t>
            </a:r>
          </a:p>
        </p:txBody>
      </p:sp>
      <p:sp>
        <p:nvSpPr>
          <p:cNvPr id="654339" name="Rectangle 3"/>
          <p:cNvSpPr>
            <a:spLocks noGrp="1" noRot="1" noChangeArrowheads="1"/>
          </p:cNvSpPr>
          <p:nvPr>
            <p:ph type="body" sz="half" idx="1"/>
          </p:nvPr>
        </p:nvSpPr>
        <p:spPr>
          <a:xfrm>
            <a:off x="477838" y="2057400"/>
            <a:ext cx="8458200" cy="2133600"/>
          </a:xfrm>
        </p:spPr>
        <p:txBody>
          <a:bodyPr>
            <a:normAutofit/>
          </a:bodyPr>
          <a:lstStyle/>
          <a:p>
            <a:pPr marL="463550" indent="-463550">
              <a:spcBef>
                <a:spcPts val="600"/>
              </a:spcBef>
            </a:pPr>
            <a:r>
              <a:rPr lang="en-US" sz="2600" b="1" dirty="0">
                <a:latin typeface="+mj-lt"/>
              </a:rPr>
              <a:t>Annually.</a:t>
            </a:r>
          </a:p>
          <a:p>
            <a:pPr marL="463550" indent="-463550">
              <a:spcBef>
                <a:spcPts val="600"/>
              </a:spcBef>
              <a:buNone/>
            </a:pPr>
            <a:r>
              <a:rPr lang="en-US" sz="2600" b="1" dirty="0">
                <a:latin typeface="+mj-lt"/>
              </a:rPr>
              <a:t>	</a:t>
            </a:r>
            <a:r>
              <a:rPr lang="en-US" sz="2200" b="1" dirty="0">
                <a:latin typeface="+mj-lt"/>
              </a:rPr>
              <a:t>~OR~</a:t>
            </a:r>
            <a:endParaRPr lang="en-US" sz="2600" b="1" dirty="0">
              <a:latin typeface="+mj-lt"/>
            </a:endParaRPr>
          </a:p>
          <a:p>
            <a:pPr marL="463550" indent="-463550">
              <a:spcBef>
                <a:spcPts val="600"/>
              </a:spcBef>
            </a:pPr>
            <a:r>
              <a:rPr lang="en-US" sz="2600" b="1" dirty="0">
                <a:latin typeface="+mj-lt"/>
              </a:rPr>
              <a:t>Interest accrues monthly – full payment of principal and interest when property is sold.</a:t>
            </a:r>
          </a:p>
        </p:txBody>
      </p:sp>
      <p:pic>
        <p:nvPicPr>
          <p:cNvPr id="33797" name="Picture 5" descr="house4x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3947319"/>
            <a:ext cx="3352800" cy="2514600"/>
          </a:xfrm>
          <a:prstGeom prst="rect">
            <a:avLst/>
          </a:prstGeom>
          <a:ln>
            <a:noFill/>
          </a:ln>
          <a:effectLst>
            <a:outerShdw blurRad="292100" dist="139700" dir="2700000" algn="tl" rotWithShape="0">
              <a:srgbClr val="333333">
                <a:alpha val="65000"/>
              </a:srgbClr>
            </a:outerShdw>
          </a:effectLst>
        </p:spPr>
      </p:pic>
      <p:sp>
        <p:nvSpPr>
          <p:cNvPr id="654340" name="Text Box 4"/>
          <p:cNvSpPr txBox="1">
            <a:spLocks noChangeArrowheads="1"/>
          </p:cNvSpPr>
          <p:nvPr/>
        </p:nvSpPr>
        <p:spPr bwMode="auto">
          <a:xfrm>
            <a:off x="1447800" y="4572000"/>
            <a:ext cx="2438400" cy="1200329"/>
          </a:xfrm>
          <a:prstGeom prst="rect">
            <a:avLst/>
          </a:prstGeom>
          <a:solidFill>
            <a:schemeClr val="tx2">
              <a:alpha val="29019"/>
            </a:schemeClr>
          </a:solidFill>
          <a:ln w="12700" cap="sq">
            <a:solidFill>
              <a:schemeClr val="tx2"/>
            </a:solidFill>
            <a:miter lim="800000"/>
            <a:headEnd type="none" w="sm" len="sm"/>
            <a:tailEnd type="none" w="sm" len="sm"/>
          </a:ln>
        </p:spPr>
        <p:txBody>
          <a:bodyPr>
            <a:spAutoFit/>
          </a:bodyPr>
          <a:lstStyle/>
          <a:p>
            <a:pPr algn="ctr">
              <a:spcBef>
                <a:spcPct val="20000"/>
              </a:spcBef>
            </a:pPr>
            <a:r>
              <a:rPr lang="en-US" sz="2400" b="1" i="1" dirty="0">
                <a:solidFill>
                  <a:srgbClr val="000000"/>
                </a:solidFill>
                <a:latin typeface="Calibri" pitchFamily="34" charset="0"/>
              </a:rPr>
              <a:t>You pay no transaction fees </a:t>
            </a:r>
            <a:br>
              <a:rPr lang="en-US" sz="2400" b="1" i="1" dirty="0">
                <a:solidFill>
                  <a:srgbClr val="000000"/>
                </a:solidFill>
                <a:latin typeface="Calibri" pitchFamily="34" charset="0"/>
              </a:rPr>
            </a:br>
            <a:r>
              <a:rPr lang="en-US" sz="2400" b="1" i="1" dirty="0">
                <a:solidFill>
                  <a:srgbClr val="000000"/>
                </a:solidFill>
                <a:latin typeface="Calibri" pitchFamily="34" charset="0"/>
              </a:rPr>
              <a:t>or closing costs!</a:t>
            </a:r>
            <a:endParaRPr lang="en-US" sz="2400" b="1" i="1" dirty="0">
              <a:latin typeface="Calibri"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4339">
                                            <p:txEl>
                                              <p:pRg st="0" end="0"/>
                                            </p:txEl>
                                          </p:spTgt>
                                        </p:tgtEl>
                                        <p:attrNameLst>
                                          <p:attrName>style.visibility</p:attrName>
                                        </p:attrNameLst>
                                      </p:cBhvr>
                                      <p:to>
                                        <p:strVal val="visible"/>
                                      </p:to>
                                    </p:set>
                                    <p:anim calcmode="lin" valueType="num">
                                      <p:cBhvr additive="base">
                                        <p:cTn id="7" dur="500" fill="hold"/>
                                        <p:tgtEl>
                                          <p:spTgt spid="65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4339">
                                            <p:txEl>
                                              <p:pRg st="1" end="1"/>
                                            </p:txEl>
                                          </p:spTgt>
                                        </p:tgtEl>
                                        <p:attrNameLst>
                                          <p:attrName>style.visibility</p:attrName>
                                        </p:attrNameLst>
                                      </p:cBhvr>
                                      <p:to>
                                        <p:strVal val="visible"/>
                                      </p:to>
                                    </p:set>
                                    <p:anim calcmode="lin" valueType="num">
                                      <p:cBhvr additive="base">
                                        <p:cTn id="13" dur="500" fill="hold"/>
                                        <p:tgtEl>
                                          <p:spTgt spid="65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4339">
                                            <p:txEl>
                                              <p:pRg st="2" end="2"/>
                                            </p:txEl>
                                          </p:spTgt>
                                        </p:tgtEl>
                                        <p:attrNameLst>
                                          <p:attrName>style.visibility</p:attrName>
                                        </p:attrNameLst>
                                      </p:cBhvr>
                                      <p:to>
                                        <p:strVal val="visible"/>
                                      </p:to>
                                    </p:set>
                                    <p:anim calcmode="lin" valueType="num">
                                      <p:cBhvr additive="base">
                                        <p:cTn id="19" dur="500" fill="hold"/>
                                        <p:tgtEl>
                                          <p:spTgt spid="65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4340"/>
                                        </p:tgtEl>
                                        <p:attrNameLst>
                                          <p:attrName>style.visibility</p:attrName>
                                        </p:attrNameLst>
                                      </p:cBhvr>
                                      <p:to>
                                        <p:strVal val="visible"/>
                                      </p:to>
                                    </p:set>
                                    <p:anim calcmode="lin" valueType="num">
                                      <p:cBhvr additive="base">
                                        <p:cTn id="25" dur="500" fill="hold"/>
                                        <p:tgtEl>
                                          <p:spTgt spid="654340"/>
                                        </p:tgtEl>
                                        <p:attrNameLst>
                                          <p:attrName>ppt_x</p:attrName>
                                        </p:attrNameLst>
                                      </p:cBhvr>
                                      <p:tavLst>
                                        <p:tav tm="0">
                                          <p:val>
                                            <p:strVal val="#ppt_x"/>
                                          </p:val>
                                        </p:tav>
                                        <p:tav tm="100000">
                                          <p:val>
                                            <p:strVal val="#ppt_x"/>
                                          </p:val>
                                        </p:tav>
                                      </p:tavLst>
                                    </p:anim>
                                    <p:anim calcmode="lin" valueType="num">
                                      <p:cBhvr additive="base">
                                        <p:cTn id="26" dur="500" fill="hold"/>
                                        <p:tgtEl>
                                          <p:spTgt spid="65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build="p"/>
      <p:bldP spid="6543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303213" y="1179512"/>
            <a:ext cx="8540750" cy="877888"/>
          </a:xfrm>
        </p:spPr>
        <p:txBody>
          <a:bodyPr>
            <a:normAutofit/>
          </a:bodyPr>
          <a:lstStyle/>
          <a:p>
            <a:r>
              <a:rPr lang="en-US" b="1" dirty="0"/>
              <a:t>Early CD Withdrawal</a:t>
            </a:r>
          </a:p>
        </p:txBody>
      </p:sp>
      <p:pic>
        <p:nvPicPr>
          <p:cNvPr id="34820" name="Picture 4" descr="house4x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5410200" y="4267200"/>
            <a:ext cx="3048000" cy="2286000"/>
          </a:xfrm>
          <a:prstGeom prst="rect">
            <a:avLst/>
          </a:prstGeom>
          <a:ln>
            <a:noFill/>
          </a:ln>
          <a:effectLst>
            <a:outerShdw blurRad="292100" dist="139700" dir="2700000" algn="tl" rotWithShape="0">
              <a:srgbClr val="333333">
                <a:alpha val="65000"/>
              </a:srgbClr>
            </a:outerShdw>
          </a:effectLst>
        </p:spPr>
      </p:pic>
      <p:sp>
        <p:nvSpPr>
          <p:cNvPr id="656387" name="Rectangle 3"/>
          <p:cNvSpPr>
            <a:spLocks noGrp="1" noRot="1" noChangeArrowheads="1"/>
          </p:cNvSpPr>
          <p:nvPr>
            <p:ph type="body" sz="half" idx="3"/>
          </p:nvPr>
        </p:nvSpPr>
        <p:spPr>
          <a:xfrm>
            <a:off x="381000" y="2209800"/>
            <a:ext cx="8051800" cy="2379663"/>
          </a:xfrm>
        </p:spPr>
        <p:txBody>
          <a:bodyPr>
            <a:normAutofit/>
          </a:bodyPr>
          <a:lstStyle/>
          <a:p>
            <a:pPr>
              <a:spcBef>
                <a:spcPct val="50000"/>
              </a:spcBef>
            </a:pPr>
            <a:r>
              <a:rPr lang="en-US" sz="3000" dirty="0">
                <a:latin typeface="+mj-lt"/>
              </a:rPr>
              <a:t>A bank’s average penalty on a $50,000 CD is $750 (6 months interest @ 3%).</a:t>
            </a:r>
          </a:p>
          <a:p>
            <a:pPr>
              <a:spcBef>
                <a:spcPct val="50000"/>
              </a:spcBef>
            </a:pPr>
            <a:r>
              <a:rPr lang="en-US" sz="3000" i="1" u="sng" dirty="0">
                <a:solidFill>
                  <a:schemeClr val="tx2"/>
                </a:solidFill>
                <a:latin typeface="+mj-lt"/>
              </a:rPr>
              <a:t>Strategic Accelerated Fund </a:t>
            </a:r>
            <a:r>
              <a:rPr lang="en-US" sz="3000" dirty="0">
                <a:latin typeface="+mj-lt"/>
              </a:rPr>
              <a:t>may pay your withdrawal penalty.</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animEffect transition="in" filter="fade">
                                      <p:cBhvr>
                                        <p:cTn id="7" dur="500"/>
                                        <p:tgtEl>
                                          <p:spTgt spid="65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6387">
                                            <p:txEl>
                                              <p:pRg st="1" end="1"/>
                                            </p:txEl>
                                          </p:spTgt>
                                        </p:tgtEl>
                                        <p:attrNameLst>
                                          <p:attrName>style.visibility</p:attrName>
                                        </p:attrNameLst>
                                      </p:cBhvr>
                                      <p:to>
                                        <p:strVal val="visible"/>
                                      </p:to>
                                    </p:set>
                                    <p:animEffect transition="in" filter="fade">
                                      <p:cBhvr>
                                        <p:cTn id="12" dur="500"/>
                                        <p:tgtEl>
                                          <p:spTgt spid="65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03213" y="1255712"/>
            <a:ext cx="8540750" cy="877888"/>
          </a:xfrm>
        </p:spPr>
        <p:txBody>
          <a:bodyPr>
            <a:normAutofit/>
          </a:bodyPr>
          <a:lstStyle/>
          <a:p>
            <a:r>
              <a:rPr lang="en-US" b="1" dirty="0"/>
              <a:t>IRA Eligible</a:t>
            </a:r>
          </a:p>
        </p:txBody>
      </p:sp>
      <p:sp>
        <p:nvSpPr>
          <p:cNvPr id="658435" name="Rectangle 3"/>
          <p:cNvSpPr>
            <a:spLocks noGrp="1" noRot="1" noChangeArrowheads="1"/>
          </p:cNvSpPr>
          <p:nvPr>
            <p:ph type="body" sz="half" idx="1"/>
          </p:nvPr>
        </p:nvSpPr>
        <p:spPr>
          <a:xfrm>
            <a:off x="376238" y="2133600"/>
            <a:ext cx="8266112" cy="2819400"/>
          </a:xfrm>
        </p:spPr>
        <p:txBody>
          <a:bodyPr>
            <a:noAutofit/>
          </a:bodyPr>
          <a:lstStyle/>
          <a:p>
            <a:pPr>
              <a:spcBef>
                <a:spcPct val="50000"/>
              </a:spcBef>
            </a:pPr>
            <a:r>
              <a:rPr lang="en-US" sz="2600" dirty="0">
                <a:latin typeface="+mj-lt"/>
              </a:rPr>
              <a:t>Individual Retirement Accounts qualify, including Roth IRAs.</a:t>
            </a:r>
          </a:p>
          <a:p>
            <a:pPr>
              <a:spcBef>
                <a:spcPct val="50000"/>
              </a:spcBef>
            </a:pPr>
            <a:r>
              <a:rPr lang="en-US" sz="2600" dirty="0">
                <a:latin typeface="+mj-lt"/>
              </a:rPr>
              <a:t>Allows you to self-direct your investments in real estate.</a:t>
            </a:r>
          </a:p>
          <a:p>
            <a:pPr>
              <a:spcBef>
                <a:spcPct val="50000"/>
              </a:spcBef>
            </a:pPr>
            <a:r>
              <a:rPr lang="en-US" sz="2600" dirty="0">
                <a:latin typeface="+mj-lt"/>
              </a:rPr>
              <a:t>3</a:t>
            </a:r>
            <a:r>
              <a:rPr lang="en-US" sz="2600" baseline="30000" dirty="0">
                <a:latin typeface="+mj-lt"/>
              </a:rPr>
              <a:t>rd</a:t>
            </a:r>
            <a:r>
              <a:rPr lang="en-US" sz="2600" dirty="0">
                <a:latin typeface="+mj-lt"/>
              </a:rPr>
              <a:t> Party Administrators.</a:t>
            </a:r>
          </a:p>
          <a:p>
            <a:pPr lvl="1">
              <a:spcBef>
                <a:spcPct val="50000"/>
              </a:spcBef>
            </a:pPr>
            <a:r>
              <a:rPr lang="en-US" sz="2600" dirty="0" err="1">
                <a:latin typeface="+mj-lt"/>
              </a:rPr>
              <a:t>iPlan</a:t>
            </a:r>
            <a:r>
              <a:rPr lang="en-US" sz="2600" dirty="0">
                <a:latin typeface="+mj-lt"/>
              </a:rPr>
              <a:t> Group</a:t>
            </a:r>
          </a:p>
          <a:p>
            <a:pPr marL="457200" lvl="1" indent="0">
              <a:spcBef>
                <a:spcPct val="50000"/>
              </a:spcBef>
              <a:buNone/>
            </a:pPr>
            <a:r>
              <a:rPr lang="en-US" sz="2600" dirty="0">
                <a:latin typeface="+mj-lt"/>
              </a:rPr>
              <a:t>	 (Westlake, Ohio)</a:t>
            </a:r>
          </a:p>
          <a:p>
            <a:pPr lvl="1">
              <a:spcBef>
                <a:spcPct val="50000"/>
              </a:spcBef>
            </a:pPr>
            <a:r>
              <a:rPr lang="en-US" sz="2600" dirty="0">
                <a:latin typeface="+mj-lt"/>
              </a:rPr>
              <a:t>Equity Trust Company</a:t>
            </a:r>
          </a:p>
          <a:p>
            <a:pPr marL="914400" lvl="2" indent="0">
              <a:spcBef>
                <a:spcPts val="0"/>
              </a:spcBef>
              <a:buNone/>
            </a:pPr>
            <a:r>
              <a:rPr lang="en-US" sz="2600" dirty="0">
                <a:latin typeface="+mj-lt"/>
              </a:rPr>
              <a:t>(Elyria, Ohio)</a:t>
            </a:r>
          </a:p>
        </p:txBody>
      </p:sp>
      <p:pic>
        <p:nvPicPr>
          <p:cNvPr id="35844" name="Picture 4" descr="house4x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3767137"/>
            <a:ext cx="3657600" cy="27860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animEffect transition="in" filter="fade">
                                      <p:cBhvr>
                                        <p:cTn id="7" dur="500"/>
                                        <p:tgtEl>
                                          <p:spTgt spid="65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8435">
                                            <p:txEl>
                                              <p:pRg st="1" end="1"/>
                                            </p:txEl>
                                          </p:spTgt>
                                        </p:tgtEl>
                                        <p:attrNameLst>
                                          <p:attrName>style.visibility</p:attrName>
                                        </p:attrNameLst>
                                      </p:cBhvr>
                                      <p:to>
                                        <p:strVal val="visible"/>
                                      </p:to>
                                    </p:set>
                                    <p:animEffect transition="in" filter="fade">
                                      <p:cBhvr>
                                        <p:cTn id="12" dur="500"/>
                                        <p:tgtEl>
                                          <p:spTgt spid="65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8435">
                                            <p:txEl>
                                              <p:pRg st="2" end="2"/>
                                            </p:txEl>
                                          </p:spTgt>
                                        </p:tgtEl>
                                        <p:attrNameLst>
                                          <p:attrName>style.visibility</p:attrName>
                                        </p:attrNameLst>
                                      </p:cBhvr>
                                      <p:to>
                                        <p:strVal val="visible"/>
                                      </p:to>
                                    </p:set>
                                    <p:animEffect transition="in" filter="fade">
                                      <p:cBhvr>
                                        <p:cTn id="17" dur="500"/>
                                        <p:tgtEl>
                                          <p:spTgt spid="65843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58435">
                                            <p:txEl>
                                              <p:pRg st="3" end="3"/>
                                            </p:txEl>
                                          </p:spTgt>
                                        </p:tgtEl>
                                        <p:attrNameLst>
                                          <p:attrName>style.visibility</p:attrName>
                                        </p:attrNameLst>
                                      </p:cBhvr>
                                      <p:to>
                                        <p:strVal val="visible"/>
                                      </p:to>
                                    </p:set>
                                    <p:animEffect transition="in" filter="fade">
                                      <p:cBhvr>
                                        <p:cTn id="20" dur="500"/>
                                        <p:tgtEl>
                                          <p:spTgt spid="65843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8435">
                                            <p:txEl>
                                              <p:pRg st="4" end="4"/>
                                            </p:txEl>
                                          </p:spTgt>
                                        </p:tgtEl>
                                        <p:attrNameLst>
                                          <p:attrName>style.visibility</p:attrName>
                                        </p:attrNameLst>
                                      </p:cBhvr>
                                      <p:to>
                                        <p:strVal val="visible"/>
                                      </p:to>
                                    </p:set>
                                    <p:animEffect transition="in" filter="fade">
                                      <p:cBhvr>
                                        <p:cTn id="23" dur="500"/>
                                        <p:tgtEl>
                                          <p:spTgt spid="65843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8435">
                                            <p:txEl>
                                              <p:pRg st="5" end="5"/>
                                            </p:txEl>
                                          </p:spTgt>
                                        </p:tgtEl>
                                        <p:attrNameLst>
                                          <p:attrName>style.visibility</p:attrName>
                                        </p:attrNameLst>
                                      </p:cBhvr>
                                      <p:to>
                                        <p:strVal val="visible"/>
                                      </p:to>
                                    </p:set>
                                    <p:animEffect transition="in" filter="fade">
                                      <p:cBhvr>
                                        <p:cTn id="26" dur="500"/>
                                        <p:tgtEl>
                                          <p:spTgt spid="65843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58435">
                                            <p:txEl>
                                              <p:pRg st="6" end="6"/>
                                            </p:txEl>
                                          </p:spTgt>
                                        </p:tgtEl>
                                        <p:attrNameLst>
                                          <p:attrName>style.visibility</p:attrName>
                                        </p:attrNameLst>
                                      </p:cBhvr>
                                      <p:to>
                                        <p:strVal val="visible"/>
                                      </p:to>
                                    </p:set>
                                    <p:animEffect transition="in" filter="fade">
                                      <p:cBhvr>
                                        <p:cTn id="29" dur="500"/>
                                        <p:tgtEl>
                                          <p:spTgt spid="65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303213" y="1328737"/>
            <a:ext cx="8540750" cy="957263"/>
          </a:xfrm>
        </p:spPr>
        <p:txBody>
          <a:bodyPr>
            <a:normAutofit/>
          </a:bodyPr>
          <a:lstStyle/>
          <a:p>
            <a:r>
              <a:rPr lang="en-US" b="1" dirty="0"/>
              <a:t>Passive Investor Profile</a:t>
            </a:r>
          </a:p>
        </p:txBody>
      </p:sp>
      <p:sp>
        <p:nvSpPr>
          <p:cNvPr id="707587" name="Rectangle 3"/>
          <p:cNvSpPr>
            <a:spLocks noGrp="1" noRot="1" noChangeArrowheads="1"/>
          </p:cNvSpPr>
          <p:nvPr>
            <p:ph idx="1"/>
          </p:nvPr>
        </p:nvSpPr>
        <p:spPr>
          <a:xfrm>
            <a:off x="357188" y="2438400"/>
            <a:ext cx="8316912" cy="4114800"/>
          </a:xfrm>
        </p:spPr>
        <p:txBody>
          <a:bodyPr>
            <a:noAutofit/>
          </a:bodyPr>
          <a:lstStyle/>
          <a:p>
            <a:pPr>
              <a:lnSpc>
                <a:spcPct val="110000"/>
              </a:lnSpc>
              <a:spcBef>
                <a:spcPct val="50000"/>
              </a:spcBef>
            </a:pPr>
            <a:r>
              <a:rPr lang="en-US" sz="2800" dirty="0"/>
              <a:t>Want to increase your R.O.I.</a:t>
            </a:r>
          </a:p>
          <a:p>
            <a:pPr>
              <a:lnSpc>
                <a:spcPct val="110000"/>
              </a:lnSpc>
              <a:spcBef>
                <a:spcPct val="50000"/>
              </a:spcBef>
            </a:pPr>
            <a:r>
              <a:rPr lang="en-US" sz="2800" dirty="0"/>
              <a:t>Want some collateral to protect investment capital.</a:t>
            </a:r>
          </a:p>
          <a:p>
            <a:pPr>
              <a:lnSpc>
                <a:spcPct val="110000"/>
              </a:lnSpc>
              <a:spcBef>
                <a:spcPct val="50000"/>
              </a:spcBef>
            </a:pPr>
            <a:r>
              <a:rPr lang="en-US" sz="2800" dirty="0"/>
              <a:t>Have liquid assets ($50k+)  available to invest for 1 - 5+ year term.</a:t>
            </a:r>
          </a:p>
          <a:p>
            <a:pPr lvl="1">
              <a:lnSpc>
                <a:spcPct val="110000"/>
              </a:lnSpc>
              <a:spcBef>
                <a:spcPts val="0"/>
              </a:spcBef>
            </a:pPr>
            <a:r>
              <a:rPr lang="en-US" dirty="0"/>
              <a:t>Savings accounts &amp; CD’s </a:t>
            </a:r>
          </a:p>
          <a:p>
            <a:pPr lvl="1">
              <a:lnSpc>
                <a:spcPct val="110000"/>
              </a:lnSpc>
              <a:spcBef>
                <a:spcPts val="0"/>
              </a:spcBef>
            </a:pPr>
            <a:r>
              <a:rPr lang="en-US" dirty="0"/>
              <a:t>Mutual Funds and Stocks </a:t>
            </a:r>
          </a:p>
          <a:p>
            <a:pPr lvl="1">
              <a:lnSpc>
                <a:spcPct val="110000"/>
              </a:lnSpc>
              <a:spcBef>
                <a:spcPts val="0"/>
              </a:spcBef>
            </a:pPr>
            <a:r>
              <a:rPr lang="en-US" dirty="0"/>
              <a:t>IRA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7587">
                                            <p:txEl>
                                              <p:pRg st="0" end="0"/>
                                            </p:txEl>
                                          </p:spTgt>
                                        </p:tgtEl>
                                        <p:attrNameLst>
                                          <p:attrName>style.visibility</p:attrName>
                                        </p:attrNameLst>
                                      </p:cBhvr>
                                      <p:to>
                                        <p:strVal val="visible"/>
                                      </p:to>
                                    </p:set>
                                    <p:animEffect transition="in" filter="fade">
                                      <p:cBhvr>
                                        <p:cTn id="7" dur="500"/>
                                        <p:tgtEl>
                                          <p:spTgt spid="70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587">
                                            <p:txEl>
                                              <p:pRg st="1" end="1"/>
                                            </p:txEl>
                                          </p:spTgt>
                                        </p:tgtEl>
                                        <p:attrNameLst>
                                          <p:attrName>style.visibility</p:attrName>
                                        </p:attrNameLst>
                                      </p:cBhvr>
                                      <p:to>
                                        <p:strVal val="visible"/>
                                      </p:to>
                                    </p:set>
                                    <p:animEffect transition="in" filter="fade">
                                      <p:cBhvr>
                                        <p:cTn id="12" dur="500"/>
                                        <p:tgtEl>
                                          <p:spTgt spid="70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7587">
                                            <p:txEl>
                                              <p:pRg st="2" end="2"/>
                                            </p:txEl>
                                          </p:spTgt>
                                        </p:tgtEl>
                                        <p:attrNameLst>
                                          <p:attrName>style.visibility</p:attrName>
                                        </p:attrNameLst>
                                      </p:cBhvr>
                                      <p:to>
                                        <p:strVal val="visible"/>
                                      </p:to>
                                    </p:set>
                                    <p:animEffect transition="in" filter="fade">
                                      <p:cBhvr>
                                        <p:cTn id="17" dur="500"/>
                                        <p:tgtEl>
                                          <p:spTgt spid="70758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07587">
                                            <p:txEl>
                                              <p:pRg st="3" end="3"/>
                                            </p:txEl>
                                          </p:spTgt>
                                        </p:tgtEl>
                                        <p:attrNameLst>
                                          <p:attrName>style.visibility</p:attrName>
                                        </p:attrNameLst>
                                      </p:cBhvr>
                                      <p:to>
                                        <p:strVal val="visible"/>
                                      </p:to>
                                    </p:set>
                                    <p:animEffect transition="in" filter="fade">
                                      <p:cBhvr>
                                        <p:cTn id="20" dur="500"/>
                                        <p:tgtEl>
                                          <p:spTgt spid="70758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7587">
                                            <p:txEl>
                                              <p:pRg st="4" end="4"/>
                                            </p:txEl>
                                          </p:spTgt>
                                        </p:tgtEl>
                                        <p:attrNameLst>
                                          <p:attrName>style.visibility</p:attrName>
                                        </p:attrNameLst>
                                      </p:cBhvr>
                                      <p:to>
                                        <p:strVal val="visible"/>
                                      </p:to>
                                    </p:set>
                                    <p:animEffect transition="in" filter="fade">
                                      <p:cBhvr>
                                        <p:cTn id="23" dur="500"/>
                                        <p:tgtEl>
                                          <p:spTgt spid="7075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7587">
                                            <p:txEl>
                                              <p:pRg st="5" end="5"/>
                                            </p:txEl>
                                          </p:spTgt>
                                        </p:tgtEl>
                                        <p:attrNameLst>
                                          <p:attrName>style.visibility</p:attrName>
                                        </p:attrNameLst>
                                      </p:cBhvr>
                                      <p:to>
                                        <p:strVal val="visible"/>
                                      </p:to>
                                    </p:set>
                                    <p:animEffect transition="in" filter="fade">
                                      <p:cBhvr>
                                        <p:cTn id="26" dur="500"/>
                                        <p:tgtEl>
                                          <p:spTgt spid="70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3213" y="1536700"/>
            <a:ext cx="8540750" cy="825500"/>
          </a:xfrm>
        </p:spPr>
        <p:txBody>
          <a:bodyPr>
            <a:normAutofit/>
          </a:bodyPr>
          <a:lstStyle/>
          <a:p>
            <a:r>
              <a:rPr lang="en-US" b="1" dirty="0"/>
              <a:t>Investment Alternatives</a:t>
            </a:r>
          </a:p>
        </p:txBody>
      </p:sp>
      <p:sp>
        <p:nvSpPr>
          <p:cNvPr id="627715" name="Rectangle 3"/>
          <p:cNvSpPr>
            <a:spLocks noGrp="1" noRot="1" noChangeArrowheads="1"/>
          </p:cNvSpPr>
          <p:nvPr>
            <p:ph type="body" sz="half" idx="1"/>
          </p:nvPr>
        </p:nvSpPr>
        <p:spPr>
          <a:xfrm>
            <a:off x="546100" y="2754312"/>
            <a:ext cx="8339138" cy="3189288"/>
          </a:xfrm>
        </p:spPr>
        <p:txBody>
          <a:bodyPr tIns="0" bIns="0" rtlCol="0">
            <a:normAutofit/>
          </a:bodyPr>
          <a:lstStyle/>
          <a:p>
            <a:pPr fontAlgn="auto">
              <a:spcBef>
                <a:spcPct val="50000"/>
              </a:spcBef>
              <a:spcAft>
                <a:spcPts val="0"/>
              </a:spcAft>
              <a:buFont typeface="Arial" pitchFamily="34" charset="0"/>
              <a:buChar char="•"/>
              <a:defRPr/>
            </a:pPr>
            <a:r>
              <a:rPr lang="en-US" sz="3000" dirty="0"/>
              <a:t> Transition to a secured investment.</a:t>
            </a:r>
          </a:p>
          <a:p>
            <a:pPr fontAlgn="auto">
              <a:spcBef>
                <a:spcPct val="50000"/>
              </a:spcBef>
              <a:spcAft>
                <a:spcPts val="0"/>
              </a:spcAft>
              <a:buFont typeface="Arial" pitchFamily="34" charset="0"/>
              <a:buChar char="•"/>
              <a:defRPr/>
            </a:pPr>
            <a:r>
              <a:rPr lang="en-US" sz="3000" dirty="0"/>
              <a:t> Collateral-based.</a:t>
            </a:r>
          </a:p>
          <a:p>
            <a:pPr fontAlgn="auto">
              <a:spcBef>
                <a:spcPct val="50000"/>
              </a:spcBef>
              <a:spcAft>
                <a:spcPts val="0"/>
              </a:spcAft>
              <a:buFont typeface="Arial" pitchFamily="34" charset="0"/>
              <a:buChar char="•"/>
              <a:defRPr/>
            </a:pPr>
            <a:r>
              <a:rPr lang="en-US" sz="3000" dirty="0"/>
              <a:t> Fixed returns.</a:t>
            </a:r>
          </a:p>
          <a:p>
            <a:pPr fontAlgn="auto">
              <a:lnSpc>
                <a:spcPct val="110000"/>
              </a:lnSpc>
              <a:spcBef>
                <a:spcPct val="50000"/>
              </a:spcBef>
              <a:spcAft>
                <a:spcPts val="0"/>
              </a:spcAft>
              <a:buFont typeface="Arial" pitchFamily="34" charset="0"/>
              <a:buChar char="•"/>
              <a:defRPr/>
            </a:pPr>
            <a:r>
              <a:rPr lang="en-US" sz="3000" dirty="0"/>
              <a:t> Better protection of </a:t>
            </a:r>
          </a:p>
          <a:p>
            <a:pPr indent="119063" fontAlgn="auto">
              <a:lnSpc>
                <a:spcPct val="110000"/>
              </a:lnSpc>
              <a:spcBef>
                <a:spcPts val="0"/>
              </a:spcBef>
              <a:spcAft>
                <a:spcPts val="0"/>
              </a:spcAft>
              <a:buFont typeface="Arial" pitchFamily="34" charset="0"/>
              <a:buNone/>
              <a:defRPr/>
            </a:pPr>
            <a:r>
              <a:rPr lang="en-US" sz="3000" dirty="0"/>
              <a:t>principal.</a:t>
            </a:r>
          </a:p>
        </p:txBody>
      </p:sp>
      <p:grpSp>
        <p:nvGrpSpPr>
          <p:cNvPr id="2" name="Group 4"/>
          <p:cNvGrpSpPr>
            <a:grpSpLocks/>
          </p:cNvGrpSpPr>
          <p:nvPr/>
        </p:nvGrpSpPr>
        <p:grpSpPr bwMode="auto">
          <a:xfrm>
            <a:off x="4800600" y="3505200"/>
            <a:ext cx="3448050" cy="2474913"/>
            <a:chOff x="2928" y="1948"/>
            <a:chExt cx="2594" cy="2253"/>
          </a:xfrm>
        </p:grpSpPr>
        <p:pic>
          <p:nvPicPr>
            <p:cNvPr id="14341" name="Picture 5" descr="P_FCR017"/>
            <p:cNvPicPr>
              <a:picLocks noChangeAspect="1" noChangeArrowheads="1"/>
            </p:cNvPicPr>
            <p:nvPr/>
          </p:nvPicPr>
          <p:blipFill>
            <a:blip r:embed="rId3" cstate="email">
              <a:lum contrast="6000"/>
              <a:extLst>
                <a:ext uri="{28A0092B-C50C-407E-A947-70E740481C1C}">
                  <a14:useLocalDpi xmlns:a14="http://schemas.microsoft.com/office/drawing/2010/main" val="0"/>
                </a:ext>
              </a:extLst>
            </a:blip>
            <a:srcRect/>
            <a:stretch>
              <a:fillRect/>
            </a:stretch>
          </p:blipFill>
          <p:spPr bwMode="auto">
            <a:xfrm>
              <a:off x="2928" y="1948"/>
              <a:ext cx="2592" cy="2253"/>
            </a:xfrm>
            <a:prstGeom prst="rect">
              <a:avLst/>
            </a:prstGeom>
            <a:noFill/>
            <a:ln w="9525">
              <a:noFill/>
              <a:miter lim="800000"/>
              <a:headEnd/>
              <a:tailEnd/>
            </a:ln>
          </p:spPr>
        </p:pic>
        <p:sp>
          <p:nvSpPr>
            <p:cNvPr id="14342" name="Rectangle 6"/>
            <p:cNvSpPr>
              <a:spLocks noChangeArrowheads="1"/>
            </p:cNvSpPr>
            <p:nvPr/>
          </p:nvSpPr>
          <p:spPr bwMode="auto">
            <a:xfrm>
              <a:off x="2928" y="1948"/>
              <a:ext cx="2594" cy="2249"/>
            </a:xfrm>
            <a:prstGeom prst="rect">
              <a:avLst/>
            </a:prstGeom>
            <a:solidFill>
              <a:srgbClr val="FFFF00">
                <a:alpha val="16862"/>
              </a:srgbClr>
            </a:solidFill>
            <a:ln w="9525">
              <a:solidFill>
                <a:schemeClr val="tx2"/>
              </a:solidFill>
              <a:miter lim="800000"/>
              <a:headEnd/>
              <a:tailEnd/>
            </a:ln>
          </p:spPr>
          <p:txBody>
            <a:bodyPr wrap="none" anchor="ctr"/>
            <a:lstStyle/>
            <a:p>
              <a:endParaRPr lang="en-US">
                <a:latin typeface="Calibri" pitchFamily="34" charset="0"/>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animEffect transition="in" filter="wipe(left)">
                                      <p:cBhvr>
                                        <p:cTn id="7" dur="1000"/>
                                        <p:tgtEl>
                                          <p:spTgt spid="62771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27715">
                                            <p:txEl>
                                              <p:pRg st="1" end="1"/>
                                            </p:txEl>
                                          </p:spTgt>
                                        </p:tgtEl>
                                        <p:attrNameLst>
                                          <p:attrName>style.visibility</p:attrName>
                                        </p:attrNameLst>
                                      </p:cBhvr>
                                      <p:to>
                                        <p:strVal val="visible"/>
                                      </p:to>
                                    </p:set>
                                    <p:animEffect transition="in" filter="wipe(left)">
                                      <p:cBhvr>
                                        <p:cTn id="11" dur="1000"/>
                                        <p:tgtEl>
                                          <p:spTgt spid="627715">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27715">
                                            <p:txEl>
                                              <p:pRg st="2" end="2"/>
                                            </p:txEl>
                                          </p:spTgt>
                                        </p:tgtEl>
                                        <p:attrNameLst>
                                          <p:attrName>style.visibility</p:attrName>
                                        </p:attrNameLst>
                                      </p:cBhvr>
                                      <p:to>
                                        <p:strVal val="visible"/>
                                      </p:to>
                                    </p:set>
                                    <p:animEffect transition="in" filter="wipe(left)">
                                      <p:cBhvr>
                                        <p:cTn id="15" dur="1000"/>
                                        <p:tgtEl>
                                          <p:spTgt spid="627715">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27715">
                                            <p:txEl>
                                              <p:pRg st="3" end="3"/>
                                            </p:txEl>
                                          </p:spTgt>
                                        </p:tgtEl>
                                        <p:attrNameLst>
                                          <p:attrName>style.visibility</p:attrName>
                                        </p:attrNameLst>
                                      </p:cBhvr>
                                      <p:to>
                                        <p:strVal val="visible"/>
                                      </p:to>
                                    </p:set>
                                    <p:animEffect transition="in" filter="wipe(left)">
                                      <p:cBhvr>
                                        <p:cTn id="19" dur="1000"/>
                                        <p:tgtEl>
                                          <p:spTgt spid="627715">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27715">
                                            <p:txEl>
                                              <p:pRg st="4" end="4"/>
                                            </p:txEl>
                                          </p:spTgt>
                                        </p:tgtEl>
                                        <p:attrNameLst>
                                          <p:attrName>style.visibility</p:attrName>
                                        </p:attrNameLst>
                                      </p:cBhvr>
                                      <p:to>
                                        <p:strVal val="visible"/>
                                      </p:to>
                                    </p:set>
                                    <p:animEffect transition="in" filter="wipe(left)">
                                      <p:cBhvr>
                                        <p:cTn id="22" dur="1000"/>
                                        <p:tgtEl>
                                          <p:spTgt spid="627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Rot="1" noChangeArrowheads="1"/>
          </p:cNvSpPr>
          <p:nvPr>
            <p:ph type="title"/>
          </p:nvPr>
        </p:nvSpPr>
        <p:spPr>
          <a:xfrm>
            <a:off x="303217" y="1219200"/>
            <a:ext cx="8540751" cy="1143000"/>
          </a:xfrm>
        </p:spPr>
        <p:txBody>
          <a:bodyPr rtlCol="0">
            <a:noAutofit/>
          </a:bodyPr>
          <a:lstStyle/>
          <a:p>
            <a:pPr fontAlgn="auto">
              <a:spcAft>
                <a:spcPts val="0"/>
              </a:spcAft>
              <a:defRPr/>
            </a:pPr>
            <a:r>
              <a:rPr lang="en-US" sz="3600" b="1" dirty="0"/>
              <a:t>What Do Smart Banks Know </a:t>
            </a:r>
            <a:br>
              <a:rPr lang="en-US" sz="3600" b="1" dirty="0"/>
            </a:br>
            <a:r>
              <a:rPr lang="en-US" sz="3600" b="1" dirty="0"/>
              <a:t>About Investing?  Plenty!</a:t>
            </a:r>
          </a:p>
        </p:txBody>
      </p:sp>
      <p:sp>
        <p:nvSpPr>
          <p:cNvPr id="629763" name="Rectangle 3"/>
          <p:cNvSpPr>
            <a:spLocks noGrp="1" noRot="1" noChangeArrowheads="1"/>
          </p:cNvSpPr>
          <p:nvPr>
            <p:ph type="body" sz="half" idx="1"/>
          </p:nvPr>
        </p:nvSpPr>
        <p:spPr>
          <a:xfrm>
            <a:off x="381000" y="2617787"/>
            <a:ext cx="8305800" cy="2944813"/>
          </a:xfrm>
        </p:spPr>
        <p:txBody>
          <a:bodyPr>
            <a:normAutofit/>
          </a:bodyPr>
          <a:lstStyle/>
          <a:p>
            <a:pPr>
              <a:spcBef>
                <a:spcPct val="50000"/>
              </a:spcBef>
            </a:pPr>
            <a:r>
              <a:rPr lang="en-US" sz="2800" dirty="0"/>
              <a:t>Banks lend heavily in Real Estate. </a:t>
            </a:r>
          </a:p>
          <a:p>
            <a:pPr>
              <a:spcBef>
                <a:spcPct val="50000"/>
              </a:spcBef>
            </a:pPr>
            <a:r>
              <a:rPr lang="en-US" sz="2800" dirty="0"/>
              <a:t>They take in money on CDs (ex. 2%).</a:t>
            </a:r>
          </a:p>
          <a:p>
            <a:pPr>
              <a:spcBef>
                <a:spcPct val="50000"/>
              </a:spcBef>
            </a:pPr>
            <a:r>
              <a:rPr lang="en-US" sz="2800" dirty="0"/>
              <a:t>Then loan the money out at a higher rate of interest to other people to buy houses (ex. 5%).</a:t>
            </a:r>
          </a:p>
          <a:p>
            <a:pPr>
              <a:spcBef>
                <a:spcPct val="50000"/>
              </a:spcBef>
            </a:pPr>
            <a:r>
              <a:rPr lang="en-US" sz="2800" dirty="0"/>
              <a:t>This is called “Arbitrage.” </a:t>
            </a:r>
          </a:p>
        </p:txBody>
      </p:sp>
      <p:sp>
        <p:nvSpPr>
          <p:cNvPr id="629765" name="Text Box 5"/>
          <p:cNvSpPr txBox="1">
            <a:spLocks noChangeArrowheads="1"/>
          </p:cNvSpPr>
          <p:nvPr/>
        </p:nvSpPr>
        <p:spPr bwMode="auto">
          <a:xfrm>
            <a:off x="0" y="5724525"/>
            <a:ext cx="9144000" cy="523875"/>
          </a:xfrm>
          <a:prstGeom prst="rect">
            <a:avLst/>
          </a:prstGeom>
          <a:solidFill>
            <a:schemeClr val="accent1">
              <a:lumMod val="40000"/>
              <a:lumOff val="60000"/>
            </a:schemeClr>
          </a:solidFill>
          <a:ln w="12700" cap="sq">
            <a:noFill/>
            <a:miter lim="800000"/>
            <a:headEnd type="none" w="sm" len="sm"/>
            <a:tailEnd type="none" w="sm" len="sm"/>
          </a:ln>
        </p:spPr>
        <p:txBody>
          <a:bodyPr>
            <a:spAutoFit/>
          </a:bodyPr>
          <a:lstStyle/>
          <a:p>
            <a:pPr algn="r">
              <a:spcBef>
                <a:spcPct val="50000"/>
              </a:spcBef>
            </a:pPr>
            <a:r>
              <a:rPr lang="en-US" sz="2800" b="1" dirty="0">
                <a:solidFill>
                  <a:srgbClr val="000000"/>
                </a:solidFill>
                <a:latin typeface="Calibri" pitchFamily="34" charset="0"/>
              </a:rPr>
              <a:t>             You can be the bank.</a:t>
            </a:r>
            <a:endParaRPr lang="en-US" sz="2800" b="1" dirty="0">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9763">
                                            <p:txEl>
                                              <p:pRg st="0" end="0"/>
                                            </p:txEl>
                                          </p:spTgt>
                                        </p:tgtEl>
                                        <p:attrNameLst>
                                          <p:attrName>style.visibility</p:attrName>
                                        </p:attrNameLst>
                                      </p:cBhvr>
                                      <p:to>
                                        <p:strVal val="visible"/>
                                      </p:to>
                                    </p:set>
                                    <p:anim calcmode="lin" valueType="num">
                                      <p:cBhvr additive="base">
                                        <p:cTn id="7" dur="500" fill="hold"/>
                                        <p:tgtEl>
                                          <p:spTgt spid="629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9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9763">
                                            <p:txEl>
                                              <p:pRg st="1" end="1"/>
                                            </p:txEl>
                                          </p:spTgt>
                                        </p:tgtEl>
                                        <p:attrNameLst>
                                          <p:attrName>style.visibility</p:attrName>
                                        </p:attrNameLst>
                                      </p:cBhvr>
                                      <p:to>
                                        <p:strVal val="visible"/>
                                      </p:to>
                                    </p:set>
                                    <p:anim calcmode="lin" valueType="num">
                                      <p:cBhvr additive="base">
                                        <p:cTn id="13" dur="500" fill="hold"/>
                                        <p:tgtEl>
                                          <p:spTgt spid="629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9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9763">
                                            <p:txEl>
                                              <p:pRg st="2" end="2"/>
                                            </p:txEl>
                                          </p:spTgt>
                                        </p:tgtEl>
                                        <p:attrNameLst>
                                          <p:attrName>style.visibility</p:attrName>
                                        </p:attrNameLst>
                                      </p:cBhvr>
                                      <p:to>
                                        <p:strVal val="visible"/>
                                      </p:to>
                                    </p:set>
                                    <p:anim calcmode="lin" valueType="num">
                                      <p:cBhvr additive="base">
                                        <p:cTn id="19" dur="500" fill="hold"/>
                                        <p:tgtEl>
                                          <p:spTgt spid="629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9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9763">
                                            <p:txEl>
                                              <p:pRg st="3" end="3"/>
                                            </p:txEl>
                                          </p:spTgt>
                                        </p:tgtEl>
                                        <p:attrNameLst>
                                          <p:attrName>style.visibility</p:attrName>
                                        </p:attrNameLst>
                                      </p:cBhvr>
                                      <p:to>
                                        <p:strVal val="visible"/>
                                      </p:to>
                                    </p:set>
                                    <p:anim calcmode="lin" valueType="num">
                                      <p:cBhvr additive="base">
                                        <p:cTn id="25" dur="500" fill="hold"/>
                                        <p:tgtEl>
                                          <p:spTgt spid="629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9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9765"/>
                                        </p:tgtEl>
                                        <p:attrNameLst>
                                          <p:attrName>style.visibility</p:attrName>
                                        </p:attrNameLst>
                                      </p:cBhvr>
                                      <p:to>
                                        <p:strVal val="visible"/>
                                      </p:to>
                                    </p:set>
                                    <p:anim calcmode="lin" valueType="num">
                                      <p:cBhvr additive="base">
                                        <p:cTn id="31" dur="500" fill="hold"/>
                                        <p:tgtEl>
                                          <p:spTgt spid="629765"/>
                                        </p:tgtEl>
                                        <p:attrNameLst>
                                          <p:attrName>ppt_x</p:attrName>
                                        </p:attrNameLst>
                                      </p:cBhvr>
                                      <p:tavLst>
                                        <p:tav tm="0">
                                          <p:val>
                                            <p:strVal val="#ppt_x"/>
                                          </p:val>
                                        </p:tav>
                                        <p:tav tm="100000">
                                          <p:val>
                                            <p:strVal val="#ppt_x"/>
                                          </p:val>
                                        </p:tav>
                                      </p:tavLst>
                                    </p:anim>
                                    <p:anim calcmode="lin" valueType="num">
                                      <p:cBhvr additive="base">
                                        <p:cTn id="32" dur="500" fill="hold"/>
                                        <p:tgtEl>
                                          <p:spTgt spid="629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3" grpId="0" build="p"/>
      <p:bldP spid="62976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Rot="1" noChangeArrowheads="1"/>
          </p:cNvSpPr>
          <p:nvPr>
            <p:ph type="title"/>
          </p:nvPr>
        </p:nvSpPr>
        <p:spPr>
          <a:xfrm>
            <a:off x="303213" y="1219200"/>
            <a:ext cx="8540750" cy="1143000"/>
          </a:xfrm>
        </p:spPr>
        <p:txBody>
          <a:bodyPr>
            <a:noAutofit/>
          </a:bodyPr>
          <a:lstStyle/>
          <a:p>
            <a:pPr>
              <a:lnSpc>
                <a:spcPct val="80000"/>
              </a:lnSpc>
            </a:pPr>
            <a:r>
              <a:rPr lang="en-US" b="1" dirty="0"/>
              <a:t>Building Wealth </a:t>
            </a:r>
            <a:br>
              <a:rPr lang="en-US" b="1" dirty="0"/>
            </a:br>
            <a:r>
              <a:rPr lang="en-US" b="1" dirty="0"/>
              <a:t>By Becoming “The Bank” </a:t>
            </a:r>
            <a:endParaRPr lang="en-US" dirty="0"/>
          </a:p>
        </p:txBody>
      </p:sp>
      <p:sp>
        <p:nvSpPr>
          <p:cNvPr id="623620" name="Rectangle 4"/>
          <p:cNvSpPr>
            <a:spLocks noGrp="1" noRot="1" noChangeArrowheads="1"/>
          </p:cNvSpPr>
          <p:nvPr>
            <p:ph type="body" sz="half" idx="1"/>
          </p:nvPr>
        </p:nvSpPr>
        <p:spPr>
          <a:xfrm>
            <a:off x="369888" y="2484437"/>
            <a:ext cx="8088312" cy="3306763"/>
          </a:xfrm>
        </p:spPr>
        <p:txBody>
          <a:bodyPr>
            <a:normAutofit/>
          </a:bodyPr>
          <a:lstStyle/>
          <a:p>
            <a:pPr>
              <a:spcBef>
                <a:spcPct val="50000"/>
              </a:spcBef>
            </a:pPr>
            <a:r>
              <a:rPr lang="en-US" b="1" dirty="0">
                <a:latin typeface="+mj-lt"/>
              </a:rPr>
              <a:t> Private Lender Program</a:t>
            </a:r>
            <a:r>
              <a:rPr lang="en-US" sz="2800" b="1" dirty="0">
                <a:latin typeface="+mj-lt"/>
              </a:rPr>
              <a:t> </a:t>
            </a:r>
          </a:p>
          <a:p>
            <a:pPr lvl="1">
              <a:spcBef>
                <a:spcPct val="50000"/>
              </a:spcBef>
            </a:pPr>
            <a:r>
              <a:rPr lang="en-US" dirty="0">
                <a:latin typeface="+mj-lt"/>
              </a:rPr>
              <a:t>No hassles, no fees.</a:t>
            </a:r>
          </a:p>
          <a:p>
            <a:pPr lvl="1">
              <a:spcBef>
                <a:spcPct val="50000"/>
              </a:spcBef>
            </a:pPr>
            <a:r>
              <a:rPr lang="en-US" dirty="0">
                <a:latin typeface="+mj-lt"/>
              </a:rPr>
              <a:t>Fixed double-digit returns plus points</a:t>
            </a:r>
          </a:p>
          <a:p>
            <a:pPr lvl="1">
              <a:spcBef>
                <a:spcPct val="50000"/>
              </a:spcBef>
            </a:pPr>
            <a:r>
              <a:rPr lang="en-US" sz="2800" dirty="0">
                <a:solidFill>
                  <a:srgbClr val="000000"/>
                </a:solidFill>
                <a:latin typeface="+mj-lt"/>
              </a:rPr>
              <a:t>You determine your levels of risk.  </a:t>
            </a:r>
          </a:p>
          <a:p>
            <a:pPr lvl="1">
              <a:spcBef>
                <a:spcPct val="50000"/>
              </a:spcBef>
            </a:pPr>
            <a:r>
              <a:rPr lang="en-US" sz="2800" dirty="0">
                <a:solidFill>
                  <a:srgbClr val="000000"/>
                </a:solidFill>
                <a:latin typeface="+mj-lt"/>
              </a:rPr>
              <a:t>Profitability -  Safety -  Security.</a:t>
            </a:r>
            <a:endParaRPr lang="en-US"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23620">
                                            <p:txEl>
                                              <p:pRg st="0" end="0"/>
                                            </p:txEl>
                                          </p:spTgt>
                                        </p:tgtEl>
                                        <p:attrNameLst>
                                          <p:attrName>style.visibility</p:attrName>
                                        </p:attrNameLst>
                                      </p:cBhvr>
                                      <p:to>
                                        <p:strVal val="visible"/>
                                      </p:to>
                                    </p:set>
                                    <p:anim calcmode="lin" valueType="num">
                                      <p:cBhvr additive="base">
                                        <p:cTn id="7" dur="500" fill="hold"/>
                                        <p:tgtEl>
                                          <p:spTgt spid="623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362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23620">
                                            <p:txEl>
                                              <p:pRg st="1" end="1"/>
                                            </p:txEl>
                                          </p:spTgt>
                                        </p:tgtEl>
                                        <p:attrNameLst>
                                          <p:attrName>style.visibility</p:attrName>
                                        </p:attrNameLst>
                                      </p:cBhvr>
                                      <p:to>
                                        <p:strVal val="visible"/>
                                      </p:to>
                                    </p:set>
                                    <p:anim calcmode="lin" valueType="num">
                                      <p:cBhvr additive="base">
                                        <p:cTn id="12" dur="500" fill="hold"/>
                                        <p:tgtEl>
                                          <p:spTgt spid="62362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362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23620">
                                            <p:txEl>
                                              <p:pRg st="2" end="2"/>
                                            </p:txEl>
                                          </p:spTgt>
                                        </p:tgtEl>
                                        <p:attrNameLst>
                                          <p:attrName>style.visibility</p:attrName>
                                        </p:attrNameLst>
                                      </p:cBhvr>
                                      <p:to>
                                        <p:strVal val="visible"/>
                                      </p:to>
                                    </p:set>
                                    <p:anim calcmode="lin" valueType="num">
                                      <p:cBhvr additive="base">
                                        <p:cTn id="17" dur="500" fill="hold"/>
                                        <p:tgtEl>
                                          <p:spTgt spid="62362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362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23620">
                                            <p:txEl>
                                              <p:pRg st="3" end="3"/>
                                            </p:txEl>
                                          </p:spTgt>
                                        </p:tgtEl>
                                        <p:attrNameLst>
                                          <p:attrName>style.visibility</p:attrName>
                                        </p:attrNameLst>
                                      </p:cBhvr>
                                      <p:to>
                                        <p:strVal val="visible"/>
                                      </p:to>
                                    </p:set>
                                    <p:anim calcmode="lin" valueType="num">
                                      <p:cBhvr additive="base">
                                        <p:cTn id="22" dur="500" fill="hold"/>
                                        <p:tgtEl>
                                          <p:spTgt spid="62362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2362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23620">
                                            <p:txEl>
                                              <p:pRg st="4" end="4"/>
                                            </p:txEl>
                                          </p:spTgt>
                                        </p:tgtEl>
                                        <p:attrNameLst>
                                          <p:attrName>style.visibility</p:attrName>
                                        </p:attrNameLst>
                                      </p:cBhvr>
                                      <p:to>
                                        <p:strVal val="visible"/>
                                      </p:to>
                                    </p:set>
                                    <p:anim calcmode="lin" valueType="num">
                                      <p:cBhvr additive="base">
                                        <p:cTn id="27" dur="500" fill="hold"/>
                                        <p:tgtEl>
                                          <p:spTgt spid="62362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236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0" grpId="0" build="p" bldLvl="2"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ChangeAspect="1"/>
          </p:cNvSpPr>
          <p:nvPr/>
        </p:nvSpPr>
        <p:spPr>
          <a:xfrm>
            <a:off x="4578196" y="1790405"/>
            <a:ext cx="459217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latin typeface="Times New Roman" panose="02020603050405020304" pitchFamily="18" charset="0"/>
            </a:endParaRPr>
          </a:p>
        </p:txBody>
      </p:sp>
      <p:sp>
        <p:nvSpPr>
          <p:cNvPr id="74" name="Rectangle 73"/>
          <p:cNvSpPr>
            <a:spLocks noChangeAspect="1"/>
          </p:cNvSpPr>
          <p:nvPr/>
        </p:nvSpPr>
        <p:spPr>
          <a:xfrm>
            <a:off x="0" y="1784010"/>
            <a:ext cx="4484077"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3" dirty="0">
              <a:latin typeface="Times New Roman" panose="02020603050405020304" pitchFamily="18" charset="0"/>
            </a:endParaRPr>
          </a:p>
        </p:txBody>
      </p:sp>
      <p:sp>
        <p:nvSpPr>
          <p:cNvPr id="49" name="Rectangle 48"/>
          <p:cNvSpPr/>
          <p:nvPr/>
        </p:nvSpPr>
        <p:spPr>
          <a:xfrm>
            <a:off x="0" y="1133662"/>
            <a:ext cx="9144000" cy="461665"/>
          </a:xfrm>
          <a:prstGeom prst="rect">
            <a:avLst/>
          </a:prstGeom>
        </p:spPr>
        <p:txBody>
          <a:bodyPr wrap="square">
            <a:spAutoFit/>
          </a:bodyPr>
          <a:lstStyle/>
          <a:p>
            <a:pPr algn="ctr"/>
            <a:r>
              <a:rPr lang="en-US" sz="2400" dirty="0">
                <a:solidFill>
                  <a:schemeClr val="accent4">
                    <a:lumMod val="75000"/>
                    <a:lumOff val="25000"/>
                  </a:schemeClr>
                </a:solidFill>
                <a:latin typeface="Times New Roman" panose="02020603050405020304" pitchFamily="18" charset="0"/>
                <a:cs typeface="Times New Roman" panose="02020603050405020304" pitchFamily="18" charset="0"/>
              </a:rPr>
              <a:t>What Are Your Investment Objectives</a:t>
            </a:r>
          </a:p>
        </p:txBody>
      </p:sp>
      <p:grpSp>
        <p:nvGrpSpPr>
          <p:cNvPr id="52" name="Group 51"/>
          <p:cNvGrpSpPr>
            <a:grpSpLocks noChangeAspect="1"/>
          </p:cNvGrpSpPr>
          <p:nvPr/>
        </p:nvGrpSpPr>
        <p:grpSpPr>
          <a:xfrm>
            <a:off x="552780" y="2536499"/>
            <a:ext cx="1485982" cy="1485982"/>
            <a:chOff x="5385173" y="1917525"/>
            <a:chExt cx="1440000" cy="1440000"/>
          </a:xfrm>
        </p:grpSpPr>
        <p:sp>
          <p:nvSpPr>
            <p:cNvPr id="53" name="Oval 52"/>
            <p:cNvSpPr>
              <a:spLocks noChangeAspect="1"/>
            </p:cNvSpPr>
            <p:nvPr/>
          </p:nvSpPr>
          <p:spPr>
            <a:xfrm>
              <a:off x="5385173" y="1917525"/>
              <a:ext cx="1440000" cy="1440000"/>
            </a:xfrm>
            <a:prstGeom prst="ellipse">
              <a:avLst/>
            </a:prstGeom>
            <a:solidFill>
              <a:schemeClr val="accent1">
                <a:lumMod val="40000"/>
                <a:lumOff val="60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lumMod val="65000"/>
                  </a:schemeClr>
                </a:solidFill>
                <a:latin typeface="Lato" panose="020F0502020204030203" pitchFamily="34" charset="0"/>
              </a:endParaRPr>
            </a:p>
          </p:txBody>
        </p:sp>
        <p:sp>
          <p:nvSpPr>
            <p:cNvPr id="54" name="Oval 53"/>
            <p:cNvSpPr/>
            <p:nvPr/>
          </p:nvSpPr>
          <p:spPr>
            <a:xfrm>
              <a:off x="5475173" y="2007525"/>
              <a:ext cx="1260000" cy="1260000"/>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lumMod val="65000"/>
                  </a:schemeClr>
                </a:solidFill>
                <a:latin typeface="Lato" panose="020F0502020204030203" pitchFamily="34" charset="0"/>
              </a:endParaRPr>
            </a:p>
          </p:txBody>
        </p:sp>
      </p:grpSp>
      <p:grpSp>
        <p:nvGrpSpPr>
          <p:cNvPr id="61" name="Group 60"/>
          <p:cNvGrpSpPr>
            <a:grpSpLocks noChangeAspect="1"/>
          </p:cNvGrpSpPr>
          <p:nvPr/>
        </p:nvGrpSpPr>
        <p:grpSpPr>
          <a:xfrm>
            <a:off x="4931068" y="2565916"/>
            <a:ext cx="1445756" cy="1445756"/>
            <a:chOff x="5385173" y="1917525"/>
            <a:chExt cx="1440000" cy="1440000"/>
          </a:xfrm>
        </p:grpSpPr>
        <p:sp>
          <p:nvSpPr>
            <p:cNvPr id="62" name="Oval 61"/>
            <p:cNvSpPr>
              <a:spLocks noChangeAspect="1"/>
            </p:cNvSpPr>
            <p:nvPr/>
          </p:nvSpPr>
          <p:spPr>
            <a:xfrm>
              <a:off x="5385173" y="1917525"/>
              <a:ext cx="1440000" cy="1440000"/>
            </a:xfrm>
            <a:prstGeom prst="ellipse">
              <a:avLst/>
            </a:prstGeom>
            <a:solidFill>
              <a:schemeClr val="accent4">
                <a:lumMod val="40000"/>
                <a:lumOff val="60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lumMod val="65000"/>
                  </a:schemeClr>
                </a:solidFill>
                <a:latin typeface="Lato" panose="020F0502020204030203" pitchFamily="34" charset="0"/>
              </a:endParaRPr>
            </a:p>
          </p:txBody>
        </p:sp>
        <p:sp>
          <p:nvSpPr>
            <p:cNvPr id="63" name="Oval 62"/>
            <p:cNvSpPr/>
            <p:nvPr/>
          </p:nvSpPr>
          <p:spPr>
            <a:xfrm>
              <a:off x="5475173" y="2007525"/>
              <a:ext cx="1260000" cy="1260000"/>
            </a:xfrm>
            <a:prstGeom prst="ellipse">
              <a:avLst/>
            </a:prstGeom>
            <a:solidFill>
              <a:schemeClr val="accent4">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lumMod val="65000"/>
                  </a:schemeClr>
                </a:solidFill>
                <a:latin typeface="Lato" panose="020F0502020204030203" pitchFamily="34" charset="0"/>
              </a:endParaRPr>
            </a:p>
          </p:txBody>
        </p:sp>
      </p:grpSp>
      <p:sp>
        <p:nvSpPr>
          <p:cNvPr id="70" name="Rectangle 69"/>
          <p:cNvSpPr/>
          <p:nvPr/>
        </p:nvSpPr>
        <p:spPr>
          <a:xfrm>
            <a:off x="2156907" y="2730955"/>
            <a:ext cx="1733167" cy="1208023"/>
          </a:xfrm>
          <a:prstGeom prst="rect">
            <a:avLst/>
          </a:prstGeom>
        </p:spPr>
        <p:txBody>
          <a:bodyPr wrap="none">
            <a:spAutoFit/>
          </a:bodyPr>
          <a:lstStyle/>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CDs</a:t>
            </a:r>
          </a:p>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Corporate Bonds</a:t>
            </a:r>
          </a:p>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Government Bonds </a:t>
            </a:r>
          </a:p>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Fixed Annuities </a:t>
            </a:r>
          </a:p>
        </p:txBody>
      </p:sp>
      <p:sp>
        <p:nvSpPr>
          <p:cNvPr id="71" name="Rectangle 70"/>
          <p:cNvSpPr/>
          <p:nvPr/>
        </p:nvSpPr>
        <p:spPr>
          <a:xfrm>
            <a:off x="6456625" y="2850421"/>
            <a:ext cx="1704634" cy="913070"/>
          </a:xfrm>
          <a:prstGeom prst="rect">
            <a:avLst/>
          </a:prstGeom>
        </p:spPr>
        <p:txBody>
          <a:bodyPr wrap="none">
            <a:spAutoFit/>
          </a:bodyPr>
          <a:lstStyle/>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Stocks </a:t>
            </a:r>
          </a:p>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Mutual Funds</a:t>
            </a:r>
          </a:p>
          <a:p>
            <a:pPr>
              <a:spcBef>
                <a:spcPts val="450"/>
              </a:spcBef>
            </a:pPr>
            <a:r>
              <a:rPr lang="en-US" sz="1500" dirty="0">
                <a:solidFill>
                  <a:schemeClr val="bg1"/>
                </a:solidFill>
                <a:latin typeface="Times New Roman" panose="02020603050405020304" pitchFamily="18" charset="0"/>
                <a:cs typeface="Times New Roman" panose="02020603050405020304" pitchFamily="18" charset="0"/>
              </a:rPr>
              <a:t>Variable Annuities  </a:t>
            </a:r>
          </a:p>
        </p:txBody>
      </p:sp>
      <p:sp>
        <p:nvSpPr>
          <p:cNvPr id="27" name="Slide Number Placeholder 4"/>
          <p:cNvSpPr txBox="1">
            <a:spLocks/>
          </p:cNvSpPr>
          <p:nvPr/>
        </p:nvSpPr>
        <p:spPr>
          <a:xfrm>
            <a:off x="7086600" y="5741005"/>
            <a:ext cx="2057400" cy="273844"/>
          </a:xfrm>
          <a:prstGeom prst="rect">
            <a:avLst/>
          </a:prstGeom>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144EA5-5F99-43E1-9853-96597629E39C}" type="slidenum">
              <a:rPr lang="id-ID" sz="1200">
                <a:solidFill>
                  <a:schemeClr val="tx1">
                    <a:lumMod val="50000"/>
                    <a:lumOff val="50000"/>
                  </a:schemeClr>
                </a:solidFill>
                <a:latin typeface="Times New Roman" panose="02020603050405020304" pitchFamily="18" charset="0"/>
                <a:cs typeface="Times New Roman" panose="02020603050405020304" pitchFamily="18" charset="0"/>
              </a:rPr>
              <a:pPr algn="r"/>
              <a:t>4</a:t>
            </a:fld>
            <a:endParaRPr lang="id-ID"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2906" y="3138962"/>
            <a:ext cx="1181734" cy="323165"/>
          </a:xfrm>
          <a:prstGeom prst="rect">
            <a:avLst/>
          </a:prstGeom>
        </p:spPr>
        <p:txBody>
          <a:bodyPr wrap="none">
            <a:spAutoFit/>
          </a:bodyPr>
          <a:lstStyle/>
          <a:p>
            <a:pPr>
              <a:spcBef>
                <a:spcPts val="450"/>
              </a:spcBef>
            </a:pPr>
            <a:r>
              <a:rPr lang="en-US" sz="1500" b="1" dirty="0">
                <a:solidFill>
                  <a:schemeClr val="bg1"/>
                </a:solidFill>
                <a:latin typeface="Times New Roman" panose="02020603050405020304" pitchFamily="18" charset="0"/>
                <a:cs typeface="Times New Roman" panose="02020603050405020304" pitchFamily="18" charset="0"/>
              </a:rPr>
              <a:t>SECURITY</a:t>
            </a:r>
          </a:p>
        </p:txBody>
      </p:sp>
      <p:sp>
        <p:nvSpPr>
          <p:cNvPr id="3" name="Rectangle 2"/>
          <p:cNvSpPr/>
          <p:nvPr/>
        </p:nvSpPr>
        <p:spPr>
          <a:xfrm>
            <a:off x="5021428" y="3013762"/>
            <a:ext cx="1309760" cy="646331"/>
          </a:xfrm>
          <a:prstGeom prst="rect">
            <a:avLst/>
          </a:prstGeom>
        </p:spPr>
        <p:txBody>
          <a:bodyPr wrap="square">
            <a:spAutoFit/>
          </a:bodyPr>
          <a:lstStyle/>
          <a:p>
            <a:pPr algn="ctr">
              <a:spcBef>
                <a:spcPts val="450"/>
              </a:spcBef>
            </a:pPr>
            <a:r>
              <a:rPr lang="en-US" b="1" dirty="0">
                <a:solidFill>
                  <a:schemeClr val="bg1"/>
                </a:solidFill>
                <a:latin typeface="Times New Roman" panose="02020603050405020304" pitchFamily="18" charset="0"/>
                <a:cs typeface="Times New Roman" panose="02020603050405020304" pitchFamily="18" charset="0"/>
              </a:rPr>
              <a:t>HIGHER RETURNS</a:t>
            </a:r>
          </a:p>
        </p:txBody>
      </p:sp>
    </p:spTree>
    <p:extLst>
      <p:ext uri="{BB962C8B-B14F-4D97-AF65-F5344CB8AC3E}">
        <p14:creationId xmlns:p14="http://schemas.microsoft.com/office/powerpoint/2010/main" val="134486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28600" y="990600"/>
            <a:ext cx="8556625" cy="1143000"/>
          </a:xfrm>
        </p:spPr>
        <p:txBody>
          <a:bodyPr>
            <a:noAutofit/>
          </a:bodyPr>
          <a:lstStyle/>
          <a:p>
            <a:r>
              <a:rPr lang="en-US" b="1" dirty="0"/>
              <a:t>Scenario #1: </a:t>
            </a:r>
            <a:br>
              <a:rPr lang="en-US" b="1" dirty="0"/>
            </a:br>
            <a:r>
              <a:rPr lang="en-US" b="1" dirty="0"/>
              <a:t>“Short Term Double-Digit Interest”</a:t>
            </a:r>
          </a:p>
        </p:txBody>
      </p:sp>
      <p:pic>
        <p:nvPicPr>
          <p:cNvPr id="717828" name="Picture 4" descr="6519 Briarstone Ln Spring TX 77379 UPDATE 1031_2005 004"/>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6010274" y="3048000"/>
            <a:ext cx="2974034" cy="2090399"/>
          </a:xfrm>
          <a:prstGeom prst="rect">
            <a:avLst/>
          </a:prstGeom>
          <a:ln>
            <a:noFill/>
          </a:ln>
          <a:effectLst>
            <a:outerShdw blurRad="292100" dist="139700" dir="2700000" algn="tl" rotWithShape="0">
              <a:srgbClr val="333333">
                <a:alpha val="65000"/>
              </a:srgbClr>
            </a:outerShdw>
          </a:effectLst>
        </p:spPr>
      </p:pic>
      <p:sp>
        <p:nvSpPr>
          <p:cNvPr id="717827" name="Text Box 3"/>
          <p:cNvSpPr txBox="1">
            <a:spLocks noChangeArrowheads="1"/>
          </p:cNvSpPr>
          <p:nvPr/>
        </p:nvSpPr>
        <p:spPr bwMode="auto">
          <a:xfrm>
            <a:off x="381000" y="2286000"/>
            <a:ext cx="5724526" cy="4324261"/>
          </a:xfrm>
          <a:prstGeom prst="rect">
            <a:avLst/>
          </a:prstGeom>
          <a:noFill/>
          <a:ln w="9525">
            <a:noFill/>
            <a:miter lim="800000"/>
            <a:headEnd/>
            <a:tailEnd/>
          </a:ln>
        </p:spPr>
        <p:txBody>
          <a:bodyPr wrap="square">
            <a:spAutoFit/>
          </a:bodyPr>
          <a:lstStyle/>
          <a:p>
            <a:pPr marL="342900" indent="-342900">
              <a:spcBef>
                <a:spcPct val="50000"/>
              </a:spcBef>
              <a:buFontTx/>
              <a:buAutoNum type="arabicPeriod"/>
            </a:pPr>
            <a:r>
              <a:rPr lang="en-US" sz="2200" dirty="0">
                <a:latin typeface="+mj-lt"/>
              </a:rPr>
              <a:t>Our company locates a property.</a:t>
            </a:r>
          </a:p>
          <a:p>
            <a:pPr marL="342900" indent="-342900">
              <a:spcBef>
                <a:spcPct val="50000"/>
              </a:spcBef>
              <a:buFontTx/>
              <a:buAutoNum type="arabicPeriod"/>
            </a:pPr>
            <a:r>
              <a:rPr lang="en-US" sz="2200" dirty="0">
                <a:latin typeface="+mj-lt"/>
              </a:rPr>
              <a:t>Our company purchases the property at  40-50% of its real value.</a:t>
            </a:r>
          </a:p>
          <a:p>
            <a:pPr marL="342900" indent="-342900">
              <a:spcBef>
                <a:spcPct val="50000"/>
              </a:spcBef>
              <a:buFontTx/>
              <a:buAutoNum type="arabicPeriod"/>
            </a:pPr>
            <a:r>
              <a:rPr lang="en-US" sz="2200" dirty="0">
                <a:latin typeface="+mj-lt"/>
              </a:rPr>
              <a:t>Private individual lends us money via wire transfer to escrow agent.</a:t>
            </a:r>
          </a:p>
          <a:p>
            <a:pPr marL="800100" lvl="1" indent="-342900">
              <a:spcBef>
                <a:spcPts val="0"/>
              </a:spcBef>
              <a:buFontTx/>
              <a:buChar char="•"/>
            </a:pPr>
            <a:r>
              <a:rPr lang="en-US" sz="2200" dirty="0">
                <a:latin typeface="+mj-lt"/>
              </a:rPr>
              <a:t>Investor lends from account they control.</a:t>
            </a:r>
          </a:p>
          <a:p>
            <a:pPr marL="800100" lvl="1" indent="-342900">
              <a:spcBef>
                <a:spcPts val="0"/>
              </a:spcBef>
              <a:buFontTx/>
              <a:buChar char="•"/>
            </a:pPr>
            <a:r>
              <a:rPr lang="en-US" sz="2200" dirty="0">
                <a:latin typeface="+mj-lt"/>
              </a:rPr>
              <a:t>Money goes to title agent’s escrow account.</a:t>
            </a:r>
          </a:p>
          <a:p>
            <a:pPr marL="342900" indent="-342900">
              <a:spcBef>
                <a:spcPct val="50000"/>
              </a:spcBef>
              <a:buFontTx/>
              <a:buAutoNum type="arabicPeriod"/>
            </a:pPr>
            <a:r>
              <a:rPr lang="en-US" sz="2200" dirty="0">
                <a:latin typeface="+mj-lt"/>
              </a:rPr>
              <a:t>The private individual receives documents (note and mortgage) to secure investment at formal closing.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827">
                                            <p:txEl>
                                              <p:pRg st="0" end="0"/>
                                            </p:txEl>
                                          </p:spTgt>
                                        </p:tgtEl>
                                        <p:attrNameLst>
                                          <p:attrName>style.visibility</p:attrName>
                                        </p:attrNameLst>
                                      </p:cBhvr>
                                      <p:to>
                                        <p:strVal val="visible"/>
                                      </p:to>
                                    </p:set>
                                    <p:animEffect transition="in" filter="fade">
                                      <p:cBhvr>
                                        <p:cTn id="7" dur="500"/>
                                        <p:tgtEl>
                                          <p:spTgt spid="71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827">
                                            <p:txEl>
                                              <p:pRg st="1" end="1"/>
                                            </p:txEl>
                                          </p:spTgt>
                                        </p:tgtEl>
                                        <p:attrNameLst>
                                          <p:attrName>style.visibility</p:attrName>
                                        </p:attrNameLst>
                                      </p:cBhvr>
                                      <p:to>
                                        <p:strVal val="visible"/>
                                      </p:to>
                                    </p:set>
                                    <p:animEffect transition="in" filter="fade">
                                      <p:cBhvr>
                                        <p:cTn id="12" dur="500"/>
                                        <p:tgtEl>
                                          <p:spTgt spid="71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827">
                                            <p:txEl>
                                              <p:pRg st="2" end="2"/>
                                            </p:txEl>
                                          </p:spTgt>
                                        </p:tgtEl>
                                        <p:attrNameLst>
                                          <p:attrName>style.visibility</p:attrName>
                                        </p:attrNameLst>
                                      </p:cBhvr>
                                      <p:to>
                                        <p:strVal val="visible"/>
                                      </p:to>
                                    </p:set>
                                    <p:animEffect transition="in" filter="fade">
                                      <p:cBhvr>
                                        <p:cTn id="17" dur="500"/>
                                        <p:tgtEl>
                                          <p:spTgt spid="7178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7827">
                                            <p:txEl>
                                              <p:pRg st="3" end="3"/>
                                            </p:txEl>
                                          </p:spTgt>
                                        </p:tgtEl>
                                        <p:attrNameLst>
                                          <p:attrName>style.visibility</p:attrName>
                                        </p:attrNameLst>
                                      </p:cBhvr>
                                      <p:to>
                                        <p:strVal val="visible"/>
                                      </p:to>
                                    </p:set>
                                    <p:animEffect transition="in" filter="fade">
                                      <p:cBhvr>
                                        <p:cTn id="20" dur="500"/>
                                        <p:tgtEl>
                                          <p:spTgt spid="7178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827">
                                            <p:txEl>
                                              <p:pRg st="4" end="4"/>
                                            </p:txEl>
                                          </p:spTgt>
                                        </p:tgtEl>
                                        <p:attrNameLst>
                                          <p:attrName>style.visibility</p:attrName>
                                        </p:attrNameLst>
                                      </p:cBhvr>
                                      <p:to>
                                        <p:strVal val="visible"/>
                                      </p:to>
                                    </p:set>
                                    <p:animEffect transition="in" filter="fade">
                                      <p:cBhvr>
                                        <p:cTn id="23" dur="500"/>
                                        <p:tgtEl>
                                          <p:spTgt spid="71782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7827">
                                            <p:txEl>
                                              <p:pRg st="5" end="5"/>
                                            </p:txEl>
                                          </p:spTgt>
                                        </p:tgtEl>
                                        <p:attrNameLst>
                                          <p:attrName>style.visibility</p:attrName>
                                        </p:attrNameLst>
                                      </p:cBhvr>
                                      <p:to>
                                        <p:strVal val="visible"/>
                                      </p:to>
                                    </p:set>
                                    <p:animEffect transition="in" filter="fade">
                                      <p:cBhvr>
                                        <p:cTn id="28" dur="500"/>
                                        <p:tgtEl>
                                          <p:spTgt spid="71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5778" name="Rectangle 2"/>
          <p:cNvSpPr>
            <a:spLocks noGrp="1" noRot="1" noChangeArrowheads="1"/>
          </p:cNvSpPr>
          <p:nvPr>
            <p:ph type="title"/>
          </p:nvPr>
        </p:nvSpPr>
        <p:spPr>
          <a:xfrm>
            <a:off x="301625" y="1335088"/>
            <a:ext cx="8540750" cy="1103312"/>
          </a:xfrm>
        </p:spPr>
        <p:txBody>
          <a:bodyPr rtlCol="0">
            <a:noAutofit/>
          </a:bodyPr>
          <a:lstStyle/>
          <a:p>
            <a:pPr fontAlgn="auto">
              <a:lnSpc>
                <a:spcPct val="80000"/>
              </a:lnSpc>
              <a:spcAft>
                <a:spcPts val="0"/>
              </a:spcAft>
              <a:defRPr/>
            </a:pPr>
            <a:r>
              <a:rPr lang="en-US" b="1" dirty="0"/>
              <a:t>Private Lender</a:t>
            </a:r>
            <a:br>
              <a:rPr lang="en-US" b="1" dirty="0"/>
            </a:br>
            <a:r>
              <a:rPr lang="en-US" b="1" dirty="0"/>
              <a:t>Quick-Turn Program Overview</a:t>
            </a:r>
          </a:p>
        </p:txBody>
      </p:sp>
      <p:sp>
        <p:nvSpPr>
          <p:cNvPr id="715779" name="Rectangle 3"/>
          <p:cNvSpPr>
            <a:spLocks noGrp="1" noRot="1" noChangeArrowheads="1"/>
          </p:cNvSpPr>
          <p:nvPr>
            <p:ph type="body" sz="half" idx="1"/>
          </p:nvPr>
        </p:nvSpPr>
        <p:spPr>
          <a:xfrm>
            <a:off x="152400" y="2590800"/>
            <a:ext cx="5126037" cy="4267200"/>
          </a:xfrm>
        </p:spPr>
        <p:txBody>
          <a:bodyPr>
            <a:noAutofit/>
          </a:bodyPr>
          <a:lstStyle/>
          <a:p>
            <a:pPr>
              <a:lnSpc>
                <a:spcPct val="80000"/>
              </a:lnSpc>
              <a:spcBef>
                <a:spcPct val="50000"/>
              </a:spcBef>
            </a:pPr>
            <a:r>
              <a:rPr lang="en-US" sz="2400" dirty="0">
                <a:solidFill>
                  <a:srgbClr val="000000"/>
                </a:solidFill>
                <a:latin typeface="Calibri" pitchFamily="34" charset="0"/>
              </a:rPr>
              <a:t>Private funds allow us to purchase at a discount quickly.</a:t>
            </a:r>
          </a:p>
          <a:p>
            <a:pPr>
              <a:lnSpc>
                <a:spcPct val="80000"/>
              </a:lnSpc>
              <a:spcBef>
                <a:spcPct val="50000"/>
              </a:spcBef>
            </a:pPr>
            <a:r>
              <a:rPr lang="en-US" sz="2400" dirty="0"/>
              <a:t>We have a formal closing with a HUD1 settlement statement. </a:t>
            </a:r>
          </a:p>
          <a:p>
            <a:pPr>
              <a:lnSpc>
                <a:spcPct val="80000"/>
              </a:lnSpc>
              <a:spcBef>
                <a:spcPct val="50000"/>
              </a:spcBef>
            </a:pPr>
            <a:r>
              <a:rPr lang="en-US" sz="2400" dirty="0"/>
              <a:t>Title </a:t>
            </a:r>
            <a:r>
              <a:rPr lang="en-US" sz="2400" dirty="0">
                <a:latin typeface="+mj-lt"/>
              </a:rPr>
              <a:t>Insurance</a:t>
            </a:r>
            <a:r>
              <a:rPr lang="en-US" sz="2400" dirty="0"/>
              <a:t> to protect all parties.</a:t>
            </a:r>
          </a:p>
          <a:p>
            <a:pPr>
              <a:lnSpc>
                <a:spcPct val="80000"/>
              </a:lnSpc>
              <a:spcBef>
                <a:spcPct val="50000"/>
              </a:spcBef>
            </a:pPr>
            <a:r>
              <a:rPr lang="en-US" sz="2400" dirty="0"/>
              <a:t>We then quickly resell the property using 7 different strategies.</a:t>
            </a:r>
          </a:p>
          <a:p>
            <a:pPr>
              <a:lnSpc>
                <a:spcPct val="80000"/>
              </a:lnSpc>
              <a:spcBef>
                <a:spcPct val="50000"/>
              </a:spcBef>
            </a:pPr>
            <a:r>
              <a:rPr lang="en-US" sz="2400" dirty="0"/>
              <a:t>The private lender’s money is returned to them with interest and/or profits.</a:t>
            </a:r>
          </a:p>
        </p:txBody>
      </p:sp>
      <p:pic>
        <p:nvPicPr>
          <p:cNvPr id="715781" name="Picture 5" descr="6519 Briarstone Ln Spring TX 77379 UPDATE 1031_2005 00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105400" y="3124200"/>
            <a:ext cx="3631565" cy="242104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animEffect transition="in" filter="fade">
                                      <p:cBhvr>
                                        <p:cTn id="7" dur="500"/>
                                        <p:tgtEl>
                                          <p:spTgt spid="71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5779">
                                            <p:txEl>
                                              <p:pRg st="1" end="1"/>
                                            </p:txEl>
                                          </p:spTgt>
                                        </p:tgtEl>
                                        <p:attrNameLst>
                                          <p:attrName>style.visibility</p:attrName>
                                        </p:attrNameLst>
                                      </p:cBhvr>
                                      <p:to>
                                        <p:strVal val="visible"/>
                                      </p:to>
                                    </p:set>
                                    <p:animEffect transition="in" filter="fade">
                                      <p:cBhvr>
                                        <p:cTn id="12" dur="500"/>
                                        <p:tgtEl>
                                          <p:spTgt spid="71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5779">
                                            <p:txEl>
                                              <p:pRg st="2" end="2"/>
                                            </p:txEl>
                                          </p:spTgt>
                                        </p:tgtEl>
                                        <p:attrNameLst>
                                          <p:attrName>style.visibility</p:attrName>
                                        </p:attrNameLst>
                                      </p:cBhvr>
                                      <p:to>
                                        <p:strVal val="visible"/>
                                      </p:to>
                                    </p:set>
                                    <p:animEffect transition="in" filter="fade">
                                      <p:cBhvr>
                                        <p:cTn id="17" dur="500"/>
                                        <p:tgtEl>
                                          <p:spTgt spid="715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5779">
                                            <p:txEl>
                                              <p:pRg st="3" end="3"/>
                                            </p:txEl>
                                          </p:spTgt>
                                        </p:tgtEl>
                                        <p:attrNameLst>
                                          <p:attrName>style.visibility</p:attrName>
                                        </p:attrNameLst>
                                      </p:cBhvr>
                                      <p:to>
                                        <p:strVal val="visible"/>
                                      </p:to>
                                    </p:set>
                                    <p:animEffect transition="in" filter="fade">
                                      <p:cBhvr>
                                        <p:cTn id="22" dur="500"/>
                                        <p:tgtEl>
                                          <p:spTgt spid="715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5779">
                                            <p:txEl>
                                              <p:pRg st="4" end="4"/>
                                            </p:txEl>
                                          </p:spTgt>
                                        </p:tgtEl>
                                        <p:attrNameLst>
                                          <p:attrName>style.visibility</p:attrName>
                                        </p:attrNameLst>
                                      </p:cBhvr>
                                      <p:to>
                                        <p:strVal val="visible"/>
                                      </p:to>
                                    </p:set>
                                    <p:animEffect transition="in" filter="fade">
                                      <p:cBhvr>
                                        <p:cTn id="27" dur="500"/>
                                        <p:tgtEl>
                                          <p:spTgt spid="71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228600" y="1314450"/>
            <a:ext cx="8556625" cy="742950"/>
          </a:xfrm>
        </p:spPr>
        <p:txBody>
          <a:bodyPr>
            <a:noAutofit/>
          </a:bodyPr>
          <a:lstStyle/>
          <a:p>
            <a:r>
              <a:rPr lang="en-US" b="1" dirty="0"/>
              <a:t>Scenario #2: “Long Term Interest”</a:t>
            </a:r>
          </a:p>
        </p:txBody>
      </p:sp>
      <p:pic>
        <p:nvPicPr>
          <p:cNvPr id="635908" name="Picture 4" descr="6519 Briarstone Ln Spring TX 77379 UPDATE 1031_2005 004"/>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a:xfrm>
            <a:off x="5322718" y="2252722"/>
            <a:ext cx="3516482" cy="2471678"/>
          </a:xfrm>
          <a:prstGeom prst="rect">
            <a:avLst/>
          </a:prstGeom>
          <a:ln>
            <a:noFill/>
          </a:ln>
          <a:effectLst>
            <a:outerShdw blurRad="292100" dist="139700" dir="2700000" algn="tl" rotWithShape="0">
              <a:srgbClr val="333333">
                <a:alpha val="65000"/>
              </a:srgbClr>
            </a:outerShdw>
          </a:effectLst>
        </p:spPr>
      </p:pic>
      <p:sp>
        <p:nvSpPr>
          <p:cNvPr id="635907" name="Text Box 3"/>
          <p:cNvSpPr txBox="1">
            <a:spLocks noChangeArrowheads="1"/>
          </p:cNvSpPr>
          <p:nvPr/>
        </p:nvSpPr>
        <p:spPr bwMode="auto">
          <a:xfrm>
            <a:off x="400050" y="1981200"/>
            <a:ext cx="4933950" cy="3139321"/>
          </a:xfrm>
          <a:prstGeom prst="rect">
            <a:avLst/>
          </a:prstGeom>
          <a:noFill/>
          <a:ln w="9525">
            <a:noFill/>
            <a:miter lim="800000"/>
            <a:headEnd/>
            <a:tailEnd/>
          </a:ln>
        </p:spPr>
        <p:txBody>
          <a:bodyPr wrap="square">
            <a:spAutoFit/>
          </a:bodyPr>
          <a:lstStyle/>
          <a:p>
            <a:pPr marL="342900" indent="-342900">
              <a:spcBef>
                <a:spcPct val="50000"/>
              </a:spcBef>
              <a:buClr>
                <a:schemeClr val="tx1"/>
              </a:buClr>
              <a:buFontTx/>
              <a:buAutoNum type="arabicPeriod"/>
            </a:pPr>
            <a:r>
              <a:rPr lang="en-US" sz="2200" dirty="0">
                <a:latin typeface="+mj-lt"/>
              </a:rPr>
              <a:t>Our company locates a property.</a:t>
            </a:r>
          </a:p>
          <a:p>
            <a:pPr marL="342900" indent="-342900">
              <a:spcBef>
                <a:spcPct val="50000"/>
              </a:spcBef>
              <a:buClr>
                <a:schemeClr val="tx1"/>
              </a:buClr>
              <a:buFontTx/>
              <a:buAutoNum type="arabicPeriod"/>
            </a:pPr>
            <a:r>
              <a:rPr lang="en-US" sz="2200" dirty="0">
                <a:latin typeface="+mj-lt"/>
              </a:rPr>
              <a:t>Our company purchases the property.</a:t>
            </a:r>
          </a:p>
          <a:p>
            <a:pPr marL="342900" indent="-342900">
              <a:spcBef>
                <a:spcPct val="50000"/>
              </a:spcBef>
              <a:buClr>
                <a:schemeClr val="tx1"/>
              </a:buClr>
              <a:buFontTx/>
              <a:buAutoNum type="arabicPeriod"/>
            </a:pPr>
            <a:r>
              <a:rPr lang="en-US" sz="2200" dirty="0">
                <a:latin typeface="+mj-lt"/>
              </a:rPr>
              <a:t>Private individual lends money via transfer to escrow agent.</a:t>
            </a:r>
          </a:p>
          <a:p>
            <a:pPr marL="342900" indent="-342900">
              <a:spcBef>
                <a:spcPct val="50000"/>
              </a:spcBef>
              <a:buClr>
                <a:schemeClr val="tx1"/>
              </a:buClr>
              <a:buFontTx/>
              <a:buAutoNum type="arabicPeriod"/>
            </a:pPr>
            <a:r>
              <a:rPr lang="en-US" sz="2200" dirty="0">
                <a:latin typeface="+mj-lt"/>
              </a:rPr>
              <a:t>They receive documents to secure investment at formal closing.</a:t>
            </a:r>
          </a:p>
          <a:p>
            <a:pPr marL="342900" indent="-342900">
              <a:spcBef>
                <a:spcPct val="50000"/>
              </a:spcBef>
              <a:buClr>
                <a:schemeClr val="tx1"/>
              </a:buClr>
              <a:buFontTx/>
              <a:buAutoNum type="arabicPeriod"/>
            </a:pPr>
            <a:r>
              <a:rPr lang="en-US" sz="2200" dirty="0">
                <a:latin typeface="+mj-lt"/>
              </a:rPr>
              <a:t>Our company finds a tenant-buyer.</a:t>
            </a:r>
          </a:p>
        </p:txBody>
      </p:sp>
      <p:sp>
        <p:nvSpPr>
          <p:cNvPr id="635909" name="Text Box 5"/>
          <p:cNvSpPr txBox="1">
            <a:spLocks noChangeArrowheads="1"/>
          </p:cNvSpPr>
          <p:nvPr/>
        </p:nvSpPr>
        <p:spPr bwMode="auto">
          <a:xfrm>
            <a:off x="381000" y="5165973"/>
            <a:ext cx="8660218" cy="1615827"/>
          </a:xfrm>
          <a:prstGeom prst="rect">
            <a:avLst/>
          </a:prstGeom>
          <a:noFill/>
          <a:ln w="9525">
            <a:noFill/>
            <a:miter lim="800000"/>
            <a:headEnd/>
            <a:tailEnd/>
          </a:ln>
        </p:spPr>
        <p:txBody>
          <a:bodyPr wrap="square">
            <a:spAutoFit/>
          </a:bodyPr>
          <a:lstStyle/>
          <a:p>
            <a:pPr marL="344488" indent="-344488">
              <a:spcBef>
                <a:spcPct val="50000"/>
              </a:spcBef>
              <a:buFontTx/>
              <a:buAutoNum type="arabicPeriod" startAt="6"/>
            </a:pPr>
            <a:r>
              <a:rPr lang="en-US" sz="2200" dirty="0">
                <a:latin typeface="+mj-lt"/>
              </a:rPr>
              <a:t>Our company collects the rent from tenant buyer which covers payment to private lender plus other expenses plus monthly profit.</a:t>
            </a:r>
          </a:p>
          <a:p>
            <a:pPr marL="344488" indent="-344488">
              <a:spcBef>
                <a:spcPct val="50000"/>
              </a:spcBef>
              <a:buFontTx/>
              <a:buAutoNum type="arabicPeriod" startAt="6"/>
            </a:pPr>
            <a:r>
              <a:rPr lang="en-US" sz="2200" dirty="0">
                <a:latin typeface="+mj-lt"/>
              </a:rPr>
              <a:t>Our company writes a check for interest payment to private lender quarterly or annually.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5907">
                                            <p:txEl>
                                              <p:pRg st="0" end="0"/>
                                            </p:txEl>
                                          </p:spTgt>
                                        </p:tgtEl>
                                        <p:attrNameLst>
                                          <p:attrName>style.visibility</p:attrName>
                                        </p:attrNameLst>
                                      </p:cBhvr>
                                      <p:to>
                                        <p:strVal val="visible"/>
                                      </p:to>
                                    </p:set>
                                    <p:animEffect transition="in" filter="fade">
                                      <p:cBhvr>
                                        <p:cTn id="7" dur="500"/>
                                        <p:tgtEl>
                                          <p:spTgt spid="635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5907">
                                            <p:txEl>
                                              <p:pRg st="1" end="1"/>
                                            </p:txEl>
                                          </p:spTgt>
                                        </p:tgtEl>
                                        <p:attrNameLst>
                                          <p:attrName>style.visibility</p:attrName>
                                        </p:attrNameLst>
                                      </p:cBhvr>
                                      <p:to>
                                        <p:strVal val="visible"/>
                                      </p:to>
                                    </p:set>
                                    <p:animEffect transition="in" filter="fade">
                                      <p:cBhvr>
                                        <p:cTn id="12" dur="500"/>
                                        <p:tgtEl>
                                          <p:spTgt spid="635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5907">
                                            <p:txEl>
                                              <p:pRg st="2" end="2"/>
                                            </p:txEl>
                                          </p:spTgt>
                                        </p:tgtEl>
                                        <p:attrNameLst>
                                          <p:attrName>style.visibility</p:attrName>
                                        </p:attrNameLst>
                                      </p:cBhvr>
                                      <p:to>
                                        <p:strVal val="visible"/>
                                      </p:to>
                                    </p:set>
                                    <p:animEffect transition="in" filter="fade">
                                      <p:cBhvr>
                                        <p:cTn id="17" dur="500"/>
                                        <p:tgtEl>
                                          <p:spTgt spid="635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5907">
                                            <p:txEl>
                                              <p:pRg st="3" end="3"/>
                                            </p:txEl>
                                          </p:spTgt>
                                        </p:tgtEl>
                                        <p:attrNameLst>
                                          <p:attrName>style.visibility</p:attrName>
                                        </p:attrNameLst>
                                      </p:cBhvr>
                                      <p:to>
                                        <p:strVal val="visible"/>
                                      </p:to>
                                    </p:set>
                                    <p:animEffect transition="in" filter="fade">
                                      <p:cBhvr>
                                        <p:cTn id="22" dur="500"/>
                                        <p:tgtEl>
                                          <p:spTgt spid="6359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5907">
                                            <p:txEl>
                                              <p:pRg st="4" end="4"/>
                                            </p:txEl>
                                          </p:spTgt>
                                        </p:tgtEl>
                                        <p:attrNameLst>
                                          <p:attrName>style.visibility</p:attrName>
                                        </p:attrNameLst>
                                      </p:cBhvr>
                                      <p:to>
                                        <p:strVal val="visible"/>
                                      </p:to>
                                    </p:set>
                                    <p:animEffect transition="in" filter="fade">
                                      <p:cBhvr>
                                        <p:cTn id="27" dur="500"/>
                                        <p:tgtEl>
                                          <p:spTgt spid="6359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5909">
                                            <p:txEl>
                                              <p:pRg st="0" end="0"/>
                                            </p:txEl>
                                          </p:spTgt>
                                        </p:tgtEl>
                                        <p:attrNameLst>
                                          <p:attrName>style.visibility</p:attrName>
                                        </p:attrNameLst>
                                      </p:cBhvr>
                                      <p:to>
                                        <p:strVal val="visible"/>
                                      </p:to>
                                    </p:set>
                                    <p:animEffect transition="in" filter="fade">
                                      <p:cBhvr>
                                        <p:cTn id="32" dur="500"/>
                                        <p:tgtEl>
                                          <p:spTgt spid="63590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5909">
                                            <p:txEl>
                                              <p:pRg st="1" end="1"/>
                                            </p:txEl>
                                          </p:spTgt>
                                        </p:tgtEl>
                                        <p:attrNameLst>
                                          <p:attrName>style.visibility</p:attrName>
                                        </p:attrNameLst>
                                      </p:cBhvr>
                                      <p:to>
                                        <p:strVal val="visible"/>
                                      </p:to>
                                    </p:set>
                                    <p:animEffect transition="in" filter="fade">
                                      <p:cBhvr>
                                        <p:cTn id="37" dur="500"/>
                                        <p:tgtEl>
                                          <p:spTgt spid="6359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p:bldP spid="63590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03213" y="1206500"/>
            <a:ext cx="8540750" cy="850900"/>
          </a:xfrm>
        </p:spPr>
        <p:txBody>
          <a:bodyPr>
            <a:normAutofit/>
          </a:bodyPr>
          <a:lstStyle/>
          <a:p>
            <a:r>
              <a:rPr lang="en-US" b="1" dirty="0"/>
              <a:t>Program Guidelines</a:t>
            </a:r>
          </a:p>
        </p:txBody>
      </p:sp>
      <p:sp>
        <p:nvSpPr>
          <p:cNvPr id="721923" name="Rectangle 3"/>
          <p:cNvSpPr>
            <a:spLocks noGrp="1" noRot="1" noChangeArrowheads="1"/>
          </p:cNvSpPr>
          <p:nvPr>
            <p:ph type="body" sz="half" idx="1"/>
          </p:nvPr>
        </p:nvSpPr>
        <p:spPr>
          <a:xfrm>
            <a:off x="285750" y="2362200"/>
            <a:ext cx="5124450" cy="3810000"/>
          </a:xfrm>
        </p:spPr>
        <p:txBody>
          <a:bodyPr>
            <a:normAutofit/>
          </a:bodyPr>
          <a:lstStyle/>
          <a:p>
            <a:pPr marL="396875" indent="-396875"/>
            <a:r>
              <a:rPr lang="en-US" sz="2800" dirty="0">
                <a:latin typeface="+mj-lt"/>
              </a:rPr>
              <a:t>Each </a:t>
            </a:r>
            <a:r>
              <a:rPr lang="en-US" sz="2800" i="1" u="sng" dirty="0">
                <a:latin typeface="+mj-lt"/>
              </a:rPr>
              <a:t>loan</a:t>
            </a:r>
            <a:r>
              <a:rPr lang="en-US" sz="2800" dirty="0">
                <a:latin typeface="+mj-lt"/>
              </a:rPr>
              <a:t> is secured by a </a:t>
            </a:r>
            <a:r>
              <a:rPr lang="en-US" sz="2800" i="1" u="sng" dirty="0">
                <a:latin typeface="+mj-lt"/>
              </a:rPr>
              <a:t>note</a:t>
            </a:r>
            <a:r>
              <a:rPr lang="en-US" sz="2800" dirty="0">
                <a:latin typeface="+mj-lt"/>
              </a:rPr>
              <a:t>.</a:t>
            </a:r>
          </a:p>
          <a:p>
            <a:pPr marL="396875" indent="-396875"/>
            <a:r>
              <a:rPr lang="en-US" sz="2800" dirty="0">
                <a:latin typeface="+mj-lt"/>
              </a:rPr>
              <a:t>A </a:t>
            </a:r>
            <a:r>
              <a:rPr lang="en-US" sz="2800" i="1" u="sng" dirty="0">
                <a:latin typeface="+mj-lt"/>
              </a:rPr>
              <a:t>mortgage</a:t>
            </a:r>
            <a:r>
              <a:rPr lang="en-US" sz="2800" dirty="0">
                <a:latin typeface="+mj-lt"/>
              </a:rPr>
              <a:t> is recorded in public record to secure the </a:t>
            </a:r>
            <a:r>
              <a:rPr lang="en-US" sz="2800" i="1" u="sng" dirty="0">
                <a:latin typeface="+mj-lt"/>
              </a:rPr>
              <a:t>note</a:t>
            </a:r>
            <a:r>
              <a:rPr lang="en-US" sz="2800" dirty="0">
                <a:latin typeface="+mj-lt"/>
              </a:rPr>
              <a:t>.</a:t>
            </a:r>
          </a:p>
          <a:p>
            <a:pPr marL="396875" indent="-396875"/>
            <a:r>
              <a:rPr lang="en-US" sz="2800" dirty="0">
                <a:latin typeface="+mj-lt"/>
              </a:rPr>
              <a:t>We typically need $50,000 - $500,000 for quick-turn loans.</a:t>
            </a:r>
          </a:p>
        </p:txBody>
      </p:sp>
      <p:pic>
        <p:nvPicPr>
          <p:cNvPr id="10242" name="Picture 2" descr="C:\Users\Josh\Desktop\Houses and Properties\5219 W 52nd St\IMG_280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600"/>
            <a:ext cx="3124200" cy="33575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1923">
                                            <p:txEl>
                                              <p:pRg st="0" end="0"/>
                                            </p:txEl>
                                          </p:spTgt>
                                        </p:tgtEl>
                                        <p:attrNameLst>
                                          <p:attrName>style.visibility</p:attrName>
                                        </p:attrNameLst>
                                      </p:cBhvr>
                                      <p:to>
                                        <p:strVal val="visible"/>
                                      </p:to>
                                    </p:set>
                                    <p:animEffect transition="in" filter="fade">
                                      <p:cBhvr>
                                        <p:cTn id="7" dur="500"/>
                                        <p:tgtEl>
                                          <p:spTgt spid="72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1923">
                                            <p:txEl>
                                              <p:pRg st="1" end="1"/>
                                            </p:txEl>
                                          </p:spTgt>
                                        </p:tgtEl>
                                        <p:attrNameLst>
                                          <p:attrName>style.visibility</p:attrName>
                                        </p:attrNameLst>
                                      </p:cBhvr>
                                      <p:to>
                                        <p:strVal val="visible"/>
                                      </p:to>
                                    </p:set>
                                    <p:animEffect transition="in" filter="fade">
                                      <p:cBhvr>
                                        <p:cTn id="12" dur="500"/>
                                        <p:tgtEl>
                                          <p:spTgt spid="721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1923">
                                            <p:txEl>
                                              <p:pRg st="2" end="2"/>
                                            </p:txEl>
                                          </p:spTgt>
                                        </p:tgtEl>
                                        <p:attrNameLst>
                                          <p:attrName>style.visibility</p:attrName>
                                        </p:attrNameLst>
                                      </p:cBhvr>
                                      <p:to>
                                        <p:strVal val="visible"/>
                                      </p:to>
                                    </p:set>
                                    <p:animEffect transition="in" filter="fade">
                                      <p:cBhvr>
                                        <p:cTn id="17" dur="500"/>
                                        <p:tgtEl>
                                          <p:spTgt spid="72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457200" y="1304925"/>
            <a:ext cx="8229600" cy="828675"/>
          </a:xfrm>
        </p:spPr>
        <p:txBody>
          <a:bodyPr>
            <a:normAutofit/>
          </a:bodyPr>
          <a:lstStyle/>
          <a:p>
            <a:r>
              <a:rPr lang="en-US" b="1" dirty="0"/>
              <a:t>Protection of Principal</a:t>
            </a:r>
          </a:p>
        </p:txBody>
      </p:sp>
      <p:sp>
        <p:nvSpPr>
          <p:cNvPr id="648195" name="Rectangle 3"/>
          <p:cNvSpPr>
            <a:spLocks noGrp="1" noRot="1" noChangeArrowheads="1"/>
          </p:cNvSpPr>
          <p:nvPr>
            <p:ph type="body" sz="half" idx="1"/>
          </p:nvPr>
        </p:nvSpPr>
        <p:spPr>
          <a:xfrm>
            <a:off x="301625" y="2411412"/>
            <a:ext cx="4292600" cy="3760788"/>
          </a:xfrm>
        </p:spPr>
        <p:txBody>
          <a:bodyPr>
            <a:noAutofit/>
          </a:bodyPr>
          <a:lstStyle/>
          <a:p>
            <a:pPr>
              <a:lnSpc>
                <a:spcPct val="90000"/>
              </a:lnSpc>
              <a:spcBef>
                <a:spcPct val="50000"/>
              </a:spcBef>
            </a:pPr>
            <a:r>
              <a:rPr lang="en-US" sz="2600" dirty="0">
                <a:latin typeface="+mj-lt"/>
              </a:rPr>
              <a:t>#1 Rule: Money borrowed is no higher than 70% loan-to-value; after repair value.</a:t>
            </a:r>
          </a:p>
          <a:p>
            <a:pPr>
              <a:lnSpc>
                <a:spcPct val="90000"/>
              </a:lnSpc>
              <a:spcBef>
                <a:spcPct val="50000"/>
              </a:spcBef>
            </a:pPr>
            <a:r>
              <a:rPr lang="en-US" sz="2600" dirty="0">
                <a:latin typeface="+mj-lt"/>
              </a:rPr>
              <a:t>We then build in more equity by renovating the property.</a:t>
            </a:r>
          </a:p>
          <a:p>
            <a:pPr>
              <a:lnSpc>
                <a:spcPct val="90000"/>
              </a:lnSpc>
              <a:spcBef>
                <a:spcPct val="50000"/>
              </a:spcBef>
            </a:pPr>
            <a:r>
              <a:rPr lang="en-US" sz="2600" dirty="0">
                <a:latin typeface="+mj-lt"/>
              </a:rPr>
              <a:t>Independent appraisals done upon lender’s request.</a:t>
            </a:r>
          </a:p>
          <a:p>
            <a:pPr>
              <a:lnSpc>
                <a:spcPct val="80000"/>
              </a:lnSpc>
            </a:pPr>
            <a:endParaRPr lang="en-US" sz="2600" dirty="0">
              <a:latin typeface="+mj-lt"/>
            </a:endParaRPr>
          </a:p>
        </p:txBody>
      </p:sp>
      <p:pic>
        <p:nvPicPr>
          <p:cNvPr id="648197" name="Picture 5" descr="6519 Briarstone Ln Spring TX 77379 UPDATE 1031_2005 00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773613" y="2398713"/>
            <a:ext cx="4038600" cy="2692400"/>
          </a:xfrm>
          <a:prstGeom prst="rect">
            <a:avLst/>
          </a:prstGeom>
          <a:ln>
            <a:noFill/>
          </a:ln>
          <a:effectLst>
            <a:outerShdw blurRad="292100" dist="139700" dir="2700000" algn="tl" rotWithShape="0">
              <a:srgbClr val="333333">
                <a:alpha val="65000"/>
              </a:srgbClr>
            </a:outerShdw>
          </a:effectLst>
        </p:spPr>
      </p:pic>
      <p:sp>
        <p:nvSpPr>
          <p:cNvPr id="648196" name="Text Box 4"/>
          <p:cNvSpPr txBox="1">
            <a:spLocks noChangeArrowheads="1"/>
          </p:cNvSpPr>
          <p:nvPr/>
        </p:nvSpPr>
        <p:spPr bwMode="auto">
          <a:xfrm>
            <a:off x="4789488" y="5292725"/>
            <a:ext cx="3990975" cy="1108075"/>
          </a:xfrm>
          <a:prstGeom prst="rect">
            <a:avLst/>
          </a:prstGeom>
          <a:solidFill>
            <a:schemeClr val="tx2">
              <a:alpha val="38823"/>
            </a:schemeClr>
          </a:solidFill>
          <a:ln w="12700" cap="sq">
            <a:noFill/>
            <a:miter lim="800000"/>
            <a:headEnd type="none" w="sm" len="sm"/>
            <a:tailEnd type="none" w="sm" len="sm"/>
          </a:ln>
        </p:spPr>
        <p:txBody>
          <a:bodyPr>
            <a:spAutoFit/>
          </a:bodyPr>
          <a:lstStyle/>
          <a:p>
            <a:pPr algn="ctr">
              <a:spcBef>
                <a:spcPct val="50000"/>
              </a:spcBef>
            </a:pPr>
            <a:r>
              <a:rPr lang="en-US" sz="2200" b="1" dirty="0">
                <a:solidFill>
                  <a:srgbClr val="000000"/>
                </a:solidFill>
                <a:latin typeface="+mj-lt"/>
              </a:rPr>
              <a:t>Because we don’t over-leverage the property, you get additional security.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8195">
                                            <p:txEl>
                                              <p:pRg st="0" end="0"/>
                                            </p:txEl>
                                          </p:spTgt>
                                        </p:tgtEl>
                                        <p:attrNameLst>
                                          <p:attrName>style.visibility</p:attrName>
                                        </p:attrNameLst>
                                      </p:cBhvr>
                                      <p:to>
                                        <p:strVal val="visible"/>
                                      </p:to>
                                    </p:set>
                                    <p:anim calcmode="lin" valueType="num">
                                      <p:cBhvr additive="base">
                                        <p:cTn id="7" dur="500" fill="hold"/>
                                        <p:tgtEl>
                                          <p:spTgt spid="64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8195">
                                            <p:txEl>
                                              <p:pRg st="1" end="1"/>
                                            </p:txEl>
                                          </p:spTgt>
                                        </p:tgtEl>
                                        <p:attrNameLst>
                                          <p:attrName>style.visibility</p:attrName>
                                        </p:attrNameLst>
                                      </p:cBhvr>
                                      <p:to>
                                        <p:strVal val="visible"/>
                                      </p:to>
                                    </p:set>
                                    <p:anim calcmode="lin" valueType="num">
                                      <p:cBhvr additive="base">
                                        <p:cTn id="13" dur="500" fill="hold"/>
                                        <p:tgtEl>
                                          <p:spTgt spid="64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8195">
                                            <p:txEl>
                                              <p:pRg st="2" end="2"/>
                                            </p:txEl>
                                          </p:spTgt>
                                        </p:tgtEl>
                                        <p:attrNameLst>
                                          <p:attrName>style.visibility</p:attrName>
                                        </p:attrNameLst>
                                      </p:cBhvr>
                                      <p:to>
                                        <p:strVal val="visible"/>
                                      </p:to>
                                    </p:set>
                                    <p:anim calcmode="lin" valueType="num">
                                      <p:cBhvr additive="base">
                                        <p:cTn id="19" dur="500" fill="hold"/>
                                        <p:tgtEl>
                                          <p:spTgt spid="64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8196"/>
                                        </p:tgtEl>
                                        <p:attrNameLst>
                                          <p:attrName>style.visibility</p:attrName>
                                        </p:attrNameLst>
                                      </p:cBhvr>
                                      <p:to>
                                        <p:strVal val="visible"/>
                                      </p:to>
                                    </p:set>
                                    <p:anim calcmode="lin" valueType="num">
                                      <p:cBhvr additive="base">
                                        <p:cTn id="25" dur="500" fill="hold"/>
                                        <p:tgtEl>
                                          <p:spTgt spid="648196"/>
                                        </p:tgtEl>
                                        <p:attrNameLst>
                                          <p:attrName>ppt_x</p:attrName>
                                        </p:attrNameLst>
                                      </p:cBhvr>
                                      <p:tavLst>
                                        <p:tav tm="0">
                                          <p:val>
                                            <p:strVal val="#ppt_x"/>
                                          </p:val>
                                        </p:tav>
                                        <p:tav tm="100000">
                                          <p:val>
                                            <p:strVal val="#ppt_x"/>
                                          </p:val>
                                        </p:tav>
                                      </p:tavLst>
                                    </p:anim>
                                    <p:anim calcmode="lin" valueType="num">
                                      <p:cBhvr additive="base">
                                        <p:cTn id="26" dur="500" fill="hold"/>
                                        <p:tgtEl>
                                          <p:spTgt spid="64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P spid="64819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0482" name="Rectangle 2"/>
          <p:cNvSpPr>
            <a:spLocks noGrp="1" noRot="1" noChangeArrowheads="1"/>
          </p:cNvSpPr>
          <p:nvPr>
            <p:ph type="title"/>
          </p:nvPr>
        </p:nvSpPr>
        <p:spPr>
          <a:xfrm>
            <a:off x="303217" y="1447800"/>
            <a:ext cx="8540751" cy="1143000"/>
          </a:xfrm>
        </p:spPr>
        <p:txBody>
          <a:bodyPr rtlCol="0">
            <a:noAutofit/>
          </a:bodyPr>
          <a:lstStyle/>
          <a:p>
            <a:pPr fontAlgn="auto">
              <a:spcAft>
                <a:spcPts val="0"/>
              </a:spcAft>
              <a:defRPr/>
            </a:pPr>
            <a:r>
              <a:rPr lang="en-US" b="1" dirty="0"/>
              <a:t> In the Event Something Happens </a:t>
            </a:r>
            <a:br>
              <a:rPr lang="en-US" b="1" dirty="0"/>
            </a:br>
            <a:r>
              <a:rPr lang="en-US" b="1" dirty="0"/>
              <a:t>to a Key Owner</a:t>
            </a:r>
          </a:p>
        </p:txBody>
      </p:sp>
      <p:sp>
        <p:nvSpPr>
          <p:cNvPr id="660483" name="Rectangle 3"/>
          <p:cNvSpPr>
            <a:spLocks noGrp="1" noRot="1" noChangeArrowheads="1"/>
          </p:cNvSpPr>
          <p:nvPr>
            <p:ph type="body" sz="half" idx="1"/>
          </p:nvPr>
        </p:nvSpPr>
        <p:spPr>
          <a:xfrm>
            <a:off x="352425" y="2667000"/>
            <a:ext cx="8537575" cy="2133600"/>
          </a:xfrm>
        </p:spPr>
        <p:txBody>
          <a:bodyPr>
            <a:normAutofit/>
          </a:bodyPr>
          <a:lstStyle/>
          <a:p>
            <a:pPr>
              <a:spcBef>
                <a:spcPct val="50000"/>
              </a:spcBef>
            </a:pPr>
            <a:r>
              <a:rPr lang="en-US" sz="2400" dirty="0"/>
              <a:t>We will continue on in business thru our strategic partners and family members.</a:t>
            </a:r>
          </a:p>
          <a:p>
            <a:pPr>
              <a:spcBef>
                <a:spcPct val="50000"/>
              </a:spcBef>
            </a:pPr>
            <a:r>
              <a:rPr lang="en-US" sz="2400" dirty="0"/>
              <a:t>Single family homes are easier to sell/liquidate.</a:t>
            </a:r>
          </a:p>
          <a:p>
            <a:pPr>
              <a:spcBef>
                <a:spcPct val="50000"/>
              </a:spcBef>
            </a:pPr>
            <a:r>
              <a:rPr lang="en-US" sz="2400" dirty="0"/>
              <a:t>Properties can be sold if necessary.</a:t>
            </a:r>
          </a:p>
        </p:txBody>
      </p:sp>
      <p:pic>
        <p:nvPicPr>
          <p:cNvPr id="36868" name="Picture 4" descr="1519 Roy Street TownHom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4724400"/>
            <a:ext cx="3276601" cy="17518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Effect transition="in" filter="fade">
                                      <p:cBhvr>
                                        <p:cTn id="7" dur="500"/>
                                        <p:tgtEl>
                                          <p:spTgt spid="66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0483">
                                            <p:txEl>
                                              <p:pRg st="1" end="1"/>
                                            </p:txEl>
                                          </p:spTgt>
                                        </p:tgtEl>
                                        <p:attrNameLst>
                                          <p:attrName>style.visibility</p:attrName>
                                        </p:attrNameLst>
                                      </p:cBhvr>
                                      <p:to>
                                        <p:strVal val="visible"/>
                                      </p:to>
                                    </p:set>
                                    <p:animEffect transition="in" filter="fade">
                                      <p:cBhvr>
                                        <p:cTn id="12" dur="500"/>
                                        <p:tgtEl>
                                          <p:spTgt spid="66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0483">
                                            <p:txEl>
                                              <p:pRg st="2" end="2"/>
                                            </p:txEl>
                                          </p:spTgt>
                                        </p:tgtEl>
                                        <p:attrNameLst>
                                          <p:attrName>style.visibility</p:attrName>
                                        </p:attrNameLst>
                                      </p:cBhvr>
                                      <p:to>
                                        <p:strVal val="visible"/>
                                      </p:to>
                                    </p:set>
                                    <p:animEffect transition="in" filter="fade">
                                      <p:cBhvr>
                                        <p:cTn id="17" dur="500"/>
                                        <p:tgtEl>
                                          <p:spTgt spid="66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303213" y="1112837"/>
            <a:ext cx="8540750" cy="944563"/>
          </a:xfrm>
        </p:spPr>
        <p:txBody>
          <a:bodyPr>
            <a:normAutofit/>
          </a:bodyPr>
          <a:lstStyle/>
          <a:p>
            <a:r>
              <a:rPr lang="en-US" b="1" dirty="0"/>
              <a:t>Give Yourself the Gift of Time</a:t>
            </a:r>
          </a:p>
        </p:txBody>
      </p:sp>
      <p:pic>
        <p:nvPicPr>
          <p:cNvPr id="689155" name="Picture 3" descr="scan"/>
          <p:cNvPicPr>
            <a:picLocks noGrp="1" noChangeAspect="1" noChangeArrowheads="1"/>
          </p:cNvPicPr>
          <p:nvPr>
            <p:ph sz="half" idx="1"/>
          </p:nvPr>
        </p:nvPicPr>
        <p:blipFill>
          <a:blip r:embed="rId3" cstate="print">
            <a:lum contrast="12000"/>
            <a:extLst>
              <a:ext uri="{28A0092B-C50C-407E-A947-70E740481C1C}">
                <a14:useLocalDpi xmlns:a14="http://schemas.microsoft.com/office/drawing/2010/main" val="0"/>
              </a:ext>
            </a:extLst>
          </a:blip>
          <a:srcRect t="2597" r="7951" b="52516"/>
          <a:stretch>
            <a:fillRect/>
          </a:stretch>
        </p:blipFill>
        <p:spPr>
          <a:xfrm>
            <a:off x="304800" y="2133600"/>
            <a:ext cx="3694112" cy="3511550"/>
          </a:xfrm>
          <a:ln>
            <a:solidFill>
              <a:srgbClr val="000000"/>
            </a:solidFill>
          </a:ln>
        </p:spPr>
      </p:pic>
      <p:grpSp>
        <p:nvGrpSpPr>
          <p:cNvPr id="2" name="Group 4"/>
          <p:cNvGrpSpPr>
            <a:grpSpLocks/>
          </p:cNvGrpSpPr>
          <p:nvPr/>
        </p:nvGrpSpPr>
        <p:grpSpPr bwMode="auto">
          <a:xfrm>
            <a:off x="4929870" y="2057400"/>
            <a:ext cx="3700864" cy="3733800"/>
            <a:chOff x="2880" y="864"/>
            <a:chExt cx="2650" cy="3120"/>
          </a:xfrm>
        </p:grpSpPr>
        <p:pic>
          <p:nvPicPr>
            <p:cNvPr id="53254" name="Picture 5" descr="scan"/>
            <p:cNvPicPr>
              <a:picLocks noChangeAspect="1" noChangeArrowheads="1"/>
            </p:cNvPicPr>
            <p:nvPr/>
          </p:nvPicPr>
          <p:blipFill>
            <a:blip r:embed="rId4" cstate="print">
              <a:extLst>
                <a:ext uri="{28A0092B-C50C-407E-A947-70E740481C1C}">
                  <a14:useLocalDpi xmlns:a14="http://schemas.microsoft.com/office/drawing/2010/main" val="0"/>
                </a:ext>
              </a:extLst>
            </a:blip>
            <a:srcRect t="52592"/>
            <a:stretch>
              <a:fillRect/>
            </a:stretch>
          </p:blipFill>
          <p:spPr bwMode="auto">
            <a:xfrm>
              <a:off x="2918" y="864"/>
              <a:ext cx="2612" cy="3120"/>
            </a:xfrm>
            <a:prstGeom prst="rect">
              <a:avLst/>
            </a:prstGeom>
            <a:noFill/>
            <a:ln w="9525">
              <a:solidFill>
                <a:srgbClr val="000000"/>
              </a:solidFill>
              <a:miter lim="800000"/>
              <a:headEnd/>
              <a:tailEnd/>
            </a:ln>
          </p:spPr>
        </p:pic>
        <p:sp>
          <p:nvSpPr>
            <p:cNvPr id="53255" name="Rectangle 6"/>
            <p:cNvSpPr>
              <a:spLocks noChangeArrowheads="1"/>
            </p:cNvSpPr>
            <p:nvPr/>
          </p:nvSpPr>
          <p:spPr bwMode="auto">
            <a:xfrm>
              <a:off x="2880" y="2597"/>
              <a:ext cx="1262" cy="182"/>
            </a:xfrm>
            <a:prstGeom prst="rect">
              <a:avLst/>
            </a:prstGeom>
            <a:solidFill>
              <a:srgbClr val="FFFF00">
                <a:alpha val="20000"/>
              </a:srgbClr>
            </a:solidFill>
            <a:ln w="9525">
              <a:solidFill>
                <a:srgbClr val="000000"/>
              </a:solidFill>
              <a:miter lim="800000"/>
              <a:headEnd/>
              <a:tailEnd/>
            </a:ln>
          </p:spPr>
          <p:txBody>
            <a:bodyPr wrap="none" anchor="ctr"/>
            <a:lstStyle/>
            <a:p>
              <a:endParaRPr lang="en-US">
                <a:latin typeface="Calibri" pitchFamily="34" charset="0"/>
              </a:endParaRPr>
            </a:p>
          </p:txBody>
        </p:sp>
      </p:grpSp>
      <p:pic>
        <p:nvPicPr>
          <p:cNvPr id="689159" name="Picture 7" descr="PPLGP018"/>
          <p:cNvPicPr>
            <a:picLocks noGrp="1" noChangeAspect="1" noChangeArrowheads="1"/>
          </p:cNvPicPr>
          <p:nvPr>
            <p:ph sz="quarter" idx="2"/>
          </p:nvPr>
        </p:nvPicPr>
        <p:blipFill>
          <a:blip r:embed="rId5" cstate="email">
            <a:extLst>
              <a:ext uri="{28A0092B-C50C-407E-A947-70E740481C1C}">
                <a14:useLocalDpi xmlns:a14="http://schemas.microsoft.com/office/drawing/2010/main" val="0"/>
              </a:ext>
            </a:extLst>
          </a:blip>
          <a:srcRect/>
          <a:stretch>
            <a:fillRect/>
          </a:stretch>
        </p:blipFill>
        <p:spPr>
          <a:xfrm>
            <a:off x="2771194" y="3657600"/>
            <a:ext cx="3921125" cy="3046412"/>
          </a:xfrm>
          <a:ln>
            <a:solidFill>
              <a:srgbClr val="000000"/>
            </a:solid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9155"/>
                                        </p:tgtEl>
                                        <p:attrNameLst>
                                          <p:attrName>style.visibility</p:attrName>
                                        </p:attrNameLst>
                                      </p:cBhvr>
                                      <p:to>
                                        <p:strVal val="visible"/>
                                      </p:to>
                                    </p:set>
                                    <p:animEffect transition="in" filter="wipe(down)">
                                      <p:cBhvr>
                                        <p:cTn id="7" dur="500"/>
                                        <p:tgtEl>
                                          <p:spTgt spid="68915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89159"/>
                                        </p:tgtEl>
                                        <p:attrNameLst>
                                          <p:attrName>style.visibility</p:attrName>
                                        </p:attrNameLst>
                                      </p:cBhvr>
                                      <p:to>
                                        <p:strVal val="visible"/>
                                      </p:to>
                                    </p:set>
                                    <p:animEffect transition="in" filter="wipe(down)">
                                      <p:cBhvr>
                                        <p:cTn id="11" dur="500"/>
                                        <p:tgtEl>
                                          <p:spTgt spid="68915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03213" y="1179512"/>
            <a:ext cx="8540750" cy="877888"/>
          </a:xfrm>
        </p:spPr>
        <p:txBody>
          <a:bodyPr>
            <a:normAutofit/>
          </a:bodyPr>
          <a:lstStyle/>
          <a:p>
            <a:r>
              <a:rPr lang="en-US" b="1" dirty="0"/>
              <a:t>Your Quality of Life Is Important</a:t>
            </a:r>
          </a:p>
        </p:txBody>
      </p:sp>
      <p:grpSp>
        <p:nvGrpSpPr>
          <p:cNvPr id="2" name="Group 3"/>
          <p:cNvGrpSpPr>
            <a:grpSpLocks/>
          </p:cNvGrpSpPr>
          <p:nvPr/>
        </p:nvGrpSpPr>
        <p:grpSpPr bwMode="auto">
          <a:xfrm>
            <a:off x="279400" y="2225675"/>
            <a:ext cx="3175000" cy="2193925"/>
            <a:chOff x="48" y="1099"/>
            <a:chExt cx="2307" cy="1614"/>
          </a:xfrm>
        </p:grpSpPr>
        <p:pic>
          <p:nvPicPr>
            <p:cNvPr id="54281" name="Picture 4" descr="Graduate-ma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 y="1344"/>
              <a:ext cx="1090" cy="1369"/>
            </a:xfrm>
            <a:prstGeom prst="rect">
              <a:avLst/>
            </a:prstGeom>
            <a:ln>
              <a:noFill/>
            </a:ln>
            <a:effectLst>
              <a:outerShdw blurRad="292100" dist="139700" dir="2700000" algn="tl" rotWithShape="0">
                <a:srgbClr val="333333">
                  <a:alpha val="65000"/>
                </a:srgbClr>
              </a:outerShdw>
            </a:effectLst>
          </p:spPr>
        </p:pic>
        <p:pic>
          <p:nvPicPr>
            <p:cNvPr id="54282" name="Picture 5" descr="grad femal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25" y="1099"/>
              <a:ext cx="1030" cy="1496"/>
            </a:xfrm>
            <a:prstGeom prst="rect">
              <a:avLst/>
            </a:prstGeom>
            <a:ln>
              <a:noFill/>
            </a:ln>
            <a:effectLst>
              <a:outerShdw blurRad="292100" dist="139700" dir="2700000" algn="tl" rotWithShape="0">
                <a:srgbClr val="333333">
                  <a:alpha val="65000"/>
                </a:srgbClr>
              </a:outerShdw>
            </a:effectLst>
          </p:spPr>
        </p:pic>
      </p:grpSp>
      <p:pic>
        <p:nvPicPr>
          <p:cNvPr id="691206" name="Picture 6" descr="senior cou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713" y="2012950"/>
            <a:ext cx="2438400" cy="2438400"/>
          </a:xfrm>
          <a:prstGeom prst="rect">
            <a:avLst/>
          </a:prstGeom>
          <a:ln>
            <a:noFill/>
          </a:ln>
          <a:effectLst>
            <a:outerShdw blurRad="292100" dist="139700" dir="2700000" algn="tl" rotWithShape="0">
              <a:srgbClr val="333333">
                <a:alpha val="65000"/>
              </a:srgbClr>
            </a:outerShdw>
          </a:effectLst>
        </p:spPr>
      </p:pic>
      <p:pic>
        <p:nvPicPr>
          <p:cNvPr id="691207" name="Picture 7" descr="beach coup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62400" y="3581400"/>
            <a:ext cx="2112962" cy="3124200"/>
          </a:xfrm>
          <a:prstGeom prst="rect">
            <a:avLst/>
          </a:prstGeom>
          <a:ln>
            <a:noFill/>
          </a:ln>
          <a:effectLst>
            <a:outerShdw blurRad="292100" dist="139700" dir="2700000" algn="tl" rotWithShape="0">
              <a:srgbClr val="333333">
                <a:alpha val="65000"/>
              </a:srgbClr>
            </a:outerShdw>
          </a:effectLst>
        </p:spPr>
      </p:pic>
      <p:sp>
        <p:nvSpPr>
          <p:cNvPr id="691208" name="Text Box 8"/>
          <p:cNvSpPr txBox="1">
            <a:spLocks noChangeArrowheads="1"/>
          </p:cNvSpPr>
          <p:nvPr/>
        </p:nvSpPr>
        <p:spPr bwMode="auto">
          <a:xfrm>
            <a:off x="6075362" y="5143500"/>
            <a:ext cx="2362200" cy="1054100"/>
          </a:xfrm>
          <a:prstGeom prst="rect">
            <a:avLst/>
          </a:prstGeom>
          <a:noFill/>
          <a:ln w="9525">
            <a:noFill/>
            <a:miter lim="800000"/>
            <a:headEnd/>
            <a:tailEnd/>
          </a:ln>
        </p:spPr>
        <p:txBody>
          <a:bodyPr>
            <a:spAutoFit/>
          </a:bodyPr>
          <a:lstStyle/>
          <a:p>
            <a:pPr>
              <a:spcBef>
                <a:spcPct val="50000"/>
              </a:spcBef>
            </a:pPr>
            <a:r>
              <a:rPr lang="en-US" sz="2100" b="1" dirty="0">
                <a:latin typeface="+mj-lt"/>
              </a:rPr>
              <a:t>We now enjoy a more relaxed lifestyle.</a:t>
            </a:r>
          </a:p>
        </p:txBody>
      </p:sp>
      <p:sp>
        <p:nvSpPr>
          <p:cNvPr id="691209" name="Text Box 9"/>
          <p:cNvSpPr txBox="1">
            <a:spLocks noChangeArrowheads="1"/>
          </p:cNvSpPr>
          <p:nvPr/>
        </p:nvSpPr>
        <p:spPr bwMode="auto">
          <a:xfrm>
            <a:off x="490538" y="4665663"/>
            <a:ext cx="2787650" cy="1062037"/>
          </a:xfrm>
          <a:prstGeom prst="rect">
            <a:avLst/>
          </a:prstGeom>
          <a:noFill/>
          <a:ln w="9525">
            <a:noFill/>
            <a:miter lim="800000"/>
            <a:headEnd/>
            <a:tailEnd/>
          </a:ln>
        </p:spPr>
        <p:txBody>
          <a:bodyPr>
            <a:spAutoFit/>
          </a:bodyPr>
          <a:lstStyle/>
          <a:p>
            <a:pPr>
              <a:spcBef>
                <a:spcPct val="50000"/>
              </a:spcBef>
            </a:pPr>
            <a:r>
              <a:rPr lang="en-US" sz="2100" b="1" dirty="0">
                <a:latin typeface="+mj-lt"/>
              </a:rPr>
              <a:t>Thanks, Mom and Dad, for the gift of education.</a:t>
            </a:r>
          </a:p>
        </p:txBody>
      </p:sp>
      <p:sp>
        <p:nvSpPr>
          <p:cNvPr id="691210" name="Text Box 10"/>
          <p:cNvSpPr txBox="1">
            <a:spLocks noChangeArrowheads="1"/>
          </p:cNvSpPr>
          <p:nvPr/>
        </p:nvSpPr>
        <p:spPr bwMode="auto">
          <a:xfrm>
            <a:off x="3657600" y="2241100"/>
            <a:ext cx="2870200" cy="738187"/>
          </a:xfrm>
          <a:prstGeom prst="rect">
            <a:avLst/>
          </a:prstGeom>
          <a:noFill/>
          <a:ln w="9525">
            <a:noFill/>
            <a:miter lim="800000"/>
            <a:headEnd/>
            <a:tailEnd/>
          </a:ln>
        </p:spPr>
        <p:txBody>
          <a:bodyPr>
            <a:spAutoFit/>
          </a:bodyPr>
          <a:lstStyle/>
          <a:p>
            <a:pPr algn="r">
              <a:spcBef>
                <a:spcPct val="50000"/>
              </a:spcBef>
            </a:pPr>
            <a:r>
              <a:rPr lang="en-US" sz="2100" b="1" dirty="0">
                <a:latin typeface="+mj-lt"/>
              </a:rPr>
              <a:t>Peace of mind for us in retirement is priceless.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1206"/>
                                        </p:tgtEl>
                                        <p:attrNameLst>
                                          <p:attrName>style.visibility</p:attrName>
                                        </p:attrNameLst>
                                      </p:cBhvr>
                                      <p:to>
                                        <p:strVal val="visible"/>
                                      </p:to>
                                    </p:set>
                                    <p:animEffect transition="in" filter="fade">
                                      <p:cBhvr>
                                        <p:cTn id="7" dur="1000"/>
                                        <p:tgtEl>
                                          <p:spTgt spid="69120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1210"/>
                                        </p:tgtEl>
                                        <p:attrNameLst>
                                          <p:attrName>style.visibility</p:attrName>
                                        </p:attrNameLst>
                                      </p:cBhvr>
                                      <p:to>
                                        <p:strVal val="visible"/>
                                      </p:to>
                                    </p:set>
                                    <p:animEffect transition="in" filter="wipe(left)">
                                      <p:cBhvr>
                                        <p:cTn id="11" dur="1000"/>
                                        <p:tgtEl>
                                          <p:spTgt spid="691210"/>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691209"/>
                                        </p:tgtEl>
                                        <p:attrNameLst>
                                          <p:attrName>style.visibility</p:attrName>
                                        </p:attrNameLst>
                                      </p:cBhvr>
                                      <p:to>
                                        <p:strVal val="visible"/>
                                      </p:to>
                                    </p:set>
                                    <p:animEffect transition="in" filter="wipe(left)">
                                      <p:cBhvr>
                                        <p:cTn id="19" dur="1000"/>
                                        <p:tgtEl>
                                          <p:spTgt spid="691209"/>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691207"/>
                                        </p:tgtEl>
                                        <p:attrNameLst>
                                          <p:attrName>style.visibility</p:attrName>
                                        </p:attrNameLst>
                                      </p:cBhvr>
                                      <p:to>
                                        <p:strVal val="visible"/>
                                      </p:to>
                                    </p:set>
                                    <p:animEffect transition="in" filter="fade">
                                      <p:cBhvr>
                                        <p:cTn id="23" dur="1000"/>
                                        <p:tgtEl>
                                          <p:spTgt spid="691207"/>
                                        </p:tgtEl>
                                      </p:cBhvr>
                                    </p:animEffect>
                                  </p:childTnLst>
                                </p:cTn>
                              </p:par>
                            </p:childTnLst>
                          </p:cTn>
                        </p:par>
                        <p:par>
                          <p:cTn id="24" fill="hold">
                            <p:stCondLst>
                              <p:cond delay="7500"/>
                            </p:stCondLst>
                            <p:childTnLst>
                              <p:par>
                                <p:cTn id="25" presetID="22" presetClass="entr" presetSubtype="8" fill="hold" grpId="0" nodeType="afterEffect">
                                  <p:stCondLst>
                                    <p:cond delay="500"/>
                                  </p:stCondLst>
                                  <p:childTnLst>
                                    <p:set>
                                      <p:cBhvr>
                                        <p:cTn id="26" dur="1" fill="hold">
                                          <p:stCondLst>
                                            <p:cond delay="0"/>
                                          </p:stCondLst>
                                        </p:cTn>
                                        <p:tgtEl>
                                          <p:spTgt spid="691208"/>
                                        </p:tgtEl>
                                        <p:attrNameLst>
                                          <p:attrName>style.visibility</p:attrName>
                                        </p:attrNameLst>
                                      </p:cBhvr>
                                      <p:to>
                                        <p:strVal val="visible"/>
                                      </p:to>
                                    </p:set>
                                    <p:animEffect transition="in" filter="wipe(left)">
                                      <p:cBhvr>
                                        <p:cTn id="27" dur="1000"/>
                                        <p:tgtEl>
                                          <p:spTgt spid="69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8" grpId="0"/>
      <p:bldP spid="691209" grpId="0"/>
      <p:bldP spid="69121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03213" y="1127125"/>
            <a:ext cx="8540750" cy="930275"/>
          </a:xfrm>
        </p:spPr>
        <p:txBody>
          <a:bodyPr>
            <a:normAutofit/>
          </a:bodyPr>
          <a:lstStyle/>
          <a:p>
            <a:r>
              <a:rPr lang="en-US" b="1" dirty="0"/>
              <a:t>The Next Step?</a:t>
            </a:r>
          </a:p>
        </p:txBody>
      </p:sp>
      <p:sp>
        <p:nvSpPr>
          <p:cNvPr id="693251" name="Rectangle 3"/>
          <p:cNvSpPr>
            <a:spLocks noGrp="1" noRot="1" noChangeArrowheads="1"/>
          </p:cNvSpPr>
          <p:nvPr>
            <p:ph idx="1"/>
          </p:nvPr>
        </p:nvSpPr>
        <p:spPr>
          <a:xfrm>
            <a:off x="533400" y="2133600"/>
            <a:ext cx="8077200" cy="3505200"/>
          </a:xfrm>
        </p:spPr>
        <p:txBody>
          <a:bodyPr/>
          <a:lstStyle/>
          <a:p>
            <a:pPr marL="396875" indent="-396875">
              <a:lnSpc>
                <a:spcPct val="90000"/>
              </a:lnSpc>
              <a:spcBef>
                <a:spcPct val="50000"/>
              </a:spcBef>
            </a:pPr>
            <a:r>
              <a:rPr lang="en-US" sz="2800" dirty="0">
                <a:latin typeface="+mj-lt"/>
              </a:rPr>
              <a:t>We will answer any questions you have.</a:t>
            </a:r>
          </a:p>
          <a:p>
            <a:pPr marL="396875" indent="-396875">
              <a:lnSpc>
                <a:spcPct val="90000"/>
              </a:lnSpc>
              <a:spcBef>
                <a:spcPct val="50000"/>
              </a:spcBef>
            </a:pPr>
            <a:r>
              <a:rPr lang="en-US" sz="2800" dirty="0">
                <a:latin typeface="+mj-lt"/>
              </a:rPr>
              <a:t>Now that you know how you can earn double-digit returns on your investments…</a:t>
            </a:r>
          </a:p>
          <a:p>
            <a:pPr marL="796925" lvl="1">
              <a:lnSpc>
                <a:spcPct val="90000"/>
              </a:lnSpc>
              <a:spcBef>
                <a:spcPct val="50000"/>
              </a:spcBef>
            </a:pPr>
            <a:r>
              <a:rPr lang="en-US" dirty="0">
                <a:latin typeface="+mj-lt"/>
              </a:rPr>
              <a:t>Sign up today for a private meeting.</a:t>
            </a:r>
          </a:p>
          <a:p>
            <a:pPr marL="396875" indent="-396875">
              <a:lnSpc>
                <a:spcPct val="90000"/>
              </a:lnSpc>
              <a:spcBef>
                <a:spcPct val="50000"/>
              </a:spcBef>
            </a:pPr>
            <a:r>
              <a:rPr lang="en-US" sz="2800" dirty="0">
                <a:latin typeface="+mj-lt"/>
              </a:rPr>
              <a:t>Also, do you know someone else who may want to earn double-digit returns? </a:t>
            </a:r>
          </a:p>
        </p:txBody>
      </p:sp>
      <p:sp>
        <p:nvSpPr>
          <p:cNvPr id="693252" name="Text Box 4"/>
          <p:cNvSpPr txBox="1">
            <a:spLocks noChangeArrowheads="1"/>
          </p:cNvSpPr>
          <p:nvPr/>
        </p:nvSpPr>
        <p:spPr bwMode="auto">
          <a:xfrm>
            <a:off x="0" y="6029325"/>
            <a:ext cx="9144000" cy="523875"/>
          </a:xfrm>
          <a:prstGeom prst="rect">
            <a:avLst/>
          </a:prstGeom>
          <a:solidFill>
            <a:schemeClr val="tx2">
              <a:alpha val="47058"/>
            </a:schemeClr>
          </a:solidFill>
          <a:ln w="12700" cap="sq">
            <a:noFill/>
            <a:miter lim="800000"/>
            <a:headEnd type="none" w="sm" len="sm"/>
            <a:tailEnd type="none" w="sm" len="sm"/>
          </a:ln>
        </p:spPr>
        <p:txBody>
          <a:bodyPr>
            <a:spAutoFit/>
          </a:bodyPr>
          <a:lstStyle/>
          <a:p>
            <a:pPr algn="ctr">
              <a:spcBef>
                <a:spcPct val="50000"/>
              </a:spcBef>
            </a:pPr>
            <a:r>
              <a:rPr kumimoji="1" lang="en-US" sz="2800" b="1" dirty="0">
                <a:solidFill>
                  <a:srgbClr val="000000"/>
                </a:solidFill>
                <a:latin typeface="+mj-lt"/>
              </a:rPr>
              <a:t>Join our team of Private Lenders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3251">
                                            <p:txEl>
                                              <p:pRg st="0" end="0"/>
                                            </p:txEl>
                                          </p:spTgt>
                                        </p:tgtEl>
                                        <p:attrNameLst>
                                          <p:attrName>style.visibility</p:attrName>
                                        </p:attrNameLst>
                                      </p:cBhvr>
                                      <p:to>
                                        <p:strVal val="visible"/>
                                      </p:to>
                                    </p:set>
                                    <p:anim calcmode="lin" valueType="num">
                                      <p:cBhvr additive="base">
                                        <p:cTn id="7" dur="500" fill="hold"/>
                                        <p:tgtEl>
                                          <p:spTgt spid="69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3251">
                                            <p:txEl>
                                              <p:pRg st="1" end="1"/>
                                            </p:txEl>
                                          </p:spTgt>
                                        </p:tgtEl>
                                        <p:attrNameLst>
                                          <p:attrName>style.visibility</p:attrName>
                                        </p:attrNameLst>
                                      </p:cBhvr>
                                      <p:to>
                                        <p:strVal val="visible"/>
                                      </p:to>
                                    </p:set>
                                    <p:anim calcmode="lin" valueType="num">
                                      <p:cBhvr additive="base">
                                        <p:cTn id="13" dur="500" fill="hold"/>
                                        <p:tgtEl>
                                          <p:spTgt spid="69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325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93251">
                                            <p:txEl>
                                              <p:pRg st="2" end="2"/>
                                            </p:txEl>
                                          </p:spTgt>
                                        </p:tgtEl>
                                        <p:attrNameLst>
                                          <p:attrName>style.visibility</p:attrName>
                                        </p:attrNameLst>
                                      </p:cBhvr>
                                      <p:to>
                                        <p:strVal val="visible"/>
                                      </p:to>
                                    </p:set>
                                    <p:anim calcmode="lin" valueType="num">
                                      <p:cBhvr additive="base">
                                        <p:cTn id="17" dur="500" fill="hold"/>
                                        <p:tgtEl>
                                          <p:spTgt spid="6932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93251">
                                            <p:txEl>
                                              <p:pRg st="3" end="3"/>
                                            </p:txEl>
                                          </p:spTgt>
                                        </p:tgtEl>
                                        <p:attrNameLst>
                                          <p:attrName>style.visibility</p:attrName>
                                        </p:attrNameLst>
                                      </p:cBhvr>
                                      <p:to>
                                        <p:strVal val="visible"/>
                                      </p:to>
                                    </p:set>
                                    <p:anim calcmode="lin" valueType="num">
                                      <p:cBhvr additive="base">
                                        <p:cTn id="23" dur="500" fill="hold"/>
                                        <p:tgtEl>
                                          <p:spTgt spid="6932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3251">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693252"/>
                                        </p:tgtEl>
                                        <p:attrNameLst>
                                          <p:attrName>style.visibility</p:attrName>
                                        </p:attrNameLst>
                                      </p:cBhvr>
                                      <p:to>
                                        <p:strVal val="visible"/>
                                      </p:to>
                                    </p:set>
                                    <p:animEffect transition="in" filter="box(out)">
                                      <p:cBhvr>
                                        <p:cTn id="28" dur="1000"/>
                                        <p:tgtEl>
                                          <p:spTgt spid="69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build="p"/>
      <p:bldP spid="693252"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ctrTitle"/>
          </p:nvPr>
        </p:nvSpPr>
        <p:spPr>
          <a:xfrm>
            <a:off x="647700" y="1981200"/>
            <a:ext cx="7772400" cy="990599"/>
          </a:xfrm>
        </p:spPr>
        <p:txBody>
          <a:bodyPr>
            <a:noAutofit/>
          </a:bodyPr>
          <a:lstStyle/>
          <a:p>
            <a:r>
              <a:rPr lang="en-US" sz="2800" b="1" dirty="0"/>
              <a:t>The Strategic Family Of Companies </a:t>
            </a:r>
            <a:br>
              <a:rPr lang="en-US" sz="1800" b="1" dirty="0"/>
            </a:br>
            <a:r>
              <a:rPr lang="en-US" sz="1800" b="1" dirty="0"/>
              <a:t>Strategic Real Estate Coach</a:t>
            </a:r>
            <a:br>
              <a:rPr lang="en-US" sz="1800" b="1" dirty="0"/>
            </a:br>
            <a:r>
              <a:rPr lang="en-US" sz="1800" b="1" dirty="0"/>
              <a:t>Freeland Ventures </a:t>
            </a:r>
            <a:br>
              <a:rPr lang="en-US" sz="1800" b="1" dirty="0"/>
            </a:br>
            <a:r>
              <a:rPr lang="en-US" sz="1800" b="1" dirty="0"/>
              <a:t>Millennium Capital Investments</a:t>
            </a:r>
            <a:br>
              <a:rPr lang="en-US" sz="1800" b="1" dirty="0"/>
            </a:br>
            <a:r>
              <a:rPr lang="en-US" sz="1800" b="1" dirty="0"/>
              <a:t>Yellow Jacket Properties </a:t>
            </a:r>
          </a:p>
        </p:txBody>
      </p:sp>
      <p:sp>
        <p:nvSpPr>
          <p:cNvPr id="711683" name="Rectangle 3"/>
          <p:cNvSpPr>
            <a:spLocks noGrp="1" noChangeArrowheads="1"/>
          </p:cNvSpPr>
          <p:nvPr>
            <p:ph type="subTitle" idx="1"/>
          </p:nvPr>
        </p:nvSpPr>
        <p:spPr>
          <a:xfrm>
            <a:off x="762000" y="3962400"/>
            <a:ext cx="7502525" cy="1066800"/>
          </a:xfrm>
        </p:spPr>
        <p:txBody>
          <a:bodyPr rtlCol="0" anchor="ctr">
            <a:noAutofit/>
          </a:bodyPr>
          <a:lstStyle/>
          <a:p>
            <a:pPr fontAlgn="auto">
              <a:spcAft>
                <a:spcPts val="0"/>
              </a:spcAft>
              <a:buFont typeface="Arial" pitchFamily="34" charset="0"/>
              <a:buNone/>
              <a:defRPr/>
            </a:pPr>
            <a:r>
              <a:rPr lang="en-US" sz="1600" b="1" i="1" dirty="0">
                <a:solidFill>
                  <a:schemeClr val="tx2">
                    <a:lumMod val="75000"/>
                  </a:schemeClr>
                </a:solidFill>
                <a:latin typeface="+mj-lt"/>
              </a:rPr>
              <a:t>Private Investing</a:t>
            </a:r>
          </a:p>
          <a:p>
            <a:pPr fontAlgn="auto">
              <a:spcAft>
                <a:spcPts val="0"/>
              </a:spcAft>
              <a:buFont typeface="Arial" pitchFamily="34" charset="0"/>
              <a:buNone/>
              <a:defRPr/>
            </a:pPr>
            <a:r>
              <a:rPr lang="en-US" sz="1600" b="1" i="1" dirty="0">
                <a:solidFill>
                  <a:schemeClr val="tx2">
                    <a:lumMod val="75000"/>
                  </a:schemeClr>
                </a:solidFill>
                <a:latin typeface="+mj-lt"/>
              </a:rPr>
              <a:t>855-477-8855</a:t>
            </a:r>
          </a:p>
          <a:p>
            <a:pPr fontAlgn="auto">
              <a:spcAft>
                <a:spcPts val="0"/>
              </a:spcAft>
              <a:buFont typeface="Arial" pitchFamily="34" charset="0"/>
              <a:buNone/>
              <a:defRPr/>
            </a:pPr>
            <a:r>
              <a:rPr lang="en-US" sz="1600" b="1" i="1" dirty="0">
                <a:solidFill>
                  <a:schemeClr val="tx2">
                    <a:lumMod val="75000"/>
                  </a:schemeClr>
                </a:solidFill>
                <a:latin typeface="+mj-lt"/>
              </a:rPr>
              <a:t>support@freelandventures.com</a:t>
            </a:r>
          </a:p>
          <a:p>
            <a:pPr fontAlgn="auto">
              <a:spcAft>
                <a:spcPts val="0"/>
              </a:spcAft>
              <a:buFont typeface="Arial" pitchFamily="34" charset="0"/>
              <a:buNone/>
              <a:defRPr/>
            </a:pPr>
            <a:r>
              <a:rPr lang="en-US" sz="1600" b="1" i="1" dirty="0">
                <a:solidFill>
                  <a:schemeClr val="tx2">
                    <a:lumMod val="75000"/>
                  </a:schemeClr>
                </a:solidFill>
                <a:latin typeface="+mj-lt"/>
              </a:rPr>
              <a:t>www.freelandventures.com</a:t>
            </a:r>
          </a:p>
          <a:p>
            <a:pPr fontAlgn="auto">
              <a:spcAft>
                <a:spcPts val="0"/>
              </a:spcAft>
              <a:buFont typeface="Arial" pitchFamily="34" charset="0"/>
              <a:buNone/>
              <a:defRPr/>
            </a:pPr>
            <a:r>
              <a:rPr lang="en-US" sz="1600" b="1" i="1" dirty="0" err="1">
                <a:solidFill>
                  <a:schemeClr val="tx2">
                    <a:lumMod val="75000"/>
                  </a:schemeClr>
                </a:solidFill>
                <a:latin typeface="+mj-lt"/>
              </a:rPr>
              <a:t>www.strategicrealestatecoach.com</a:t>
            </a:r>
            <a:endParaRPr lang="en-US" sz="1600" b="1" i="1" dirty="0">
              <a:solidFill>
                <a:schemeClr val="tx2">
                  <a:lumMod val="75000"/>
                </a:schemeClr>
              </a:solidFill>
              <a:latin typeface="+mj-lt"/>
            </a:endParaRPr>
          </a:p>
        </p:txBody>
      </p:sp>
      <p:sp>
        <p:nvSpPr>
          <p:cNvPr id="711684" name="Text Box 4"/>
          <p:cNvSpPr txBox="1">
            <a:spLocks noChangeArrowheads="1"/>
          </p:cNvSpPr>
          <p:nvPr/>
        </p:nvSpPr>
        <p:spPr bwMode="auto">
          <a:xfrm>
            <a:off x="381000" y="5562599"/>
            <a:ext cx="8305800" cy="523220"/>
          </a:xfrm>
          <a:prstGeom prst="rect">
            <a:avLst/>
          </a:prstGeom>
          <a:solidFill>
            <a:schemeClr val="tx2"/>
          </a:solidFill>
          <a:ln w="9525">
            <a:noFill/>
            <a:miter lim="800000"/>
            <a:headEnd/>
            <a:tailEnd/>
          </a:ln>
        </p:spPr>
        <p:txBody>
          <a:bodyPr wrap="square">
            <a:spAutoFit/>
          </a:bodyPr>
          <a:lstStyle/>
          <a:p>
            <a:pPr algn="ctr">
              <a:spcBef>
                <a:spcPct val="50000"/>
              </a:spcBef>
            </a:pPr>
            <a:r>
              <a:rPr lang="en-US" sz="2800" b="1" i="1" dirty="0">
                <a:solidFill>
                  <a:schemeClr val="bg1"/>
                </a:solidFill>
                <a:latin typeface="+mj-lt"/>
              </a:rPr>
              <a:t>Investing Solutions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1683">
                                            <p:txEl>
                                              <p:pRg st="0" end="0"/>
                                            </p:txEl>
                                          </p:spTgt>
                                        </p:tgtEl>
                                        <p:attrNameLst>
                                          <p:attrName>style.visibility</p:attrName>
                                        </p:attrNameLst>
                                      </p:cBhvr>
                                      <p:to>
                                        <p:strVal val="visible"/>
                                      </p:to>
                                    </p:set>
                                    <p:animEffect transition="in" filter="wipe(down)">
                                      <p:cBhvr>
                                        <p:cTn id="7" dur="500"/>
                                        <p:tgtEl>
                                          <p:spTgt spid="71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1683">
                                            <p:txEl>
                                              <p:pRg st="1" end="1"/>
                                            </p:txEl>
                                          </p:spTgt>
                                        </p:tgtEl>
                                        <p:attrNameLst>
                                          <p:attrName>style.visibility</p:attrName>
                                        </p:attrNameLst>
                                      </p:cBhvr>
                                      <p:to>
                                        <p:strVal val="visible"/>
                                      </p:to>
                                    </p:set>
                                    <p:animEffect transition="in" filter="wipe(down)">
                                      <p:cBhvr>
                                        <p:cTn id="12" dur="500"/>
                                        <p:tgtEl>
                                          <p:spTgt spid="71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1683">
                                            <p:txEl>
                                              <p:pRg st="2" end="2"/>
                                            </p:txEl>
                                          </p:spTgt>
                                        </p:tgtEl>
                                        <p:attrNameLst>
                                          <p:attrName>style.visibility</p:attrName>
                                        </p:attrNameLst>
                                      </p:cBhvr>
                                      <p:to>
                                        <p:strVal val="visible"/>
                                      </p:to>
                                    </p:set>
                                    <p:animEffect transition="in" filter="wipe(down)">
                                      <p:cBhvr>
                                        <p:cTn id="17" dur="500"/>
                                        <p:tgtEl>
                                          <p:spTgt spid="71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1683">
                                            <p:txEl>
                                              <p:pRg st="3" end="3"/>
                                            </p:txEl>
                                          </p:spTgt>
                                        </p:tgtEl>
                                        <p:attrNameLst>
                                          <p:attrName>style.visibility</p:attrName>
                                        </p:attrNameLst>
                                      </p:cBhvr>
                                      <p:to>
                                        <p:strVal val="visible"/>
                                      </p:to>
                                    </p:set>
                                    <p:animEffect transition="in" filter="wipe(down)">
                                      <p:cBhvr>
                                        <p:cTn id="22" dur="500"/>
                                        <p:tgtEl>
                                          <p:spTgt spid="7116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11683">
                                            <p:txEl>
                                              <p:pRg st="4" end="4"/>
                                            </p:txEl>
                                          </p:spTgt>
                                        </p:tgtEl>
                                        <p:attrNameLst>
                                          <p:attrName>style.visibility</p:attrName>
                                        </p:attrNameLst>
                                      </p:cBhvr>
                                      <p:to>
                                        <p:strVal val="visible"/>
                                      </p:to>
                                    </p:set>
                                    <p:animEffect transition="in" filter="wipe(down)">
                                      <p:cBhvr>
                                        <p:cTn id="27" dur="500"/>
                                        <p:tgtEl>
                                          <p:spTgt spid="7116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11684"/>
                                        </p:tgtEl>
                                        <p:attrNameLst>
                                          <p:attrName>style.visibility</p:attrName>
                                        </p:attrNameLst>
                                      </p:cBhvr>
                                      <p:to>
                                        <p:strVal val="visible"/>
                                      </p:to>
                                    </p:set>
                                    <p:animEffect transition="in" filter="wipe(down)">
                                      <p:cBhvr>
                                        <p:cTn id="32" dur="500"/>
                                        <p:tgtEl>
                                          <p:spTgt spid="71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p:bldP spid="7116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030340" y="2802696"/>
            <a:ext cx="22798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ctrTitle"/>
          </p:nvPr>
        </p:nvSpPr>
        <p:spPr>
          <a:xfrm>
            <a:off x="5791201" y="3105150"/>
            <a:ext cx="2768600" cy="1689101"/>
          </a:xfrm>
        </p:spPr>
        <p:txBody>
          <a:bodyPr>
            <a:noAutofit/>
          </a:bodyPr>
          <a:lstStyle/>
          <a:p>
            <a:r>
              <a:rPr lang="en-US" dirty="0">
                <a:solidFill>
                  <a:schemeClr val="tx1">
                    <a:lumMod val="75000"/>
                    <a:lumOff val="25000"/>
                  </a:schemeClr>
                </a:solidFill>
                <a:latin typeface="Times New Roman" panose="02020603050405020304" pitchFamily="18" charset="0"/>
                <a:cs typeface="Times New Roman" panose="02020603050405020304" pitchFamily="18" charset="0"/>
              </a:rPr>
              <a:t>CD RATES  </a:t>
            </a:r>
            <a:br>
              <a:rPr lang="en-US" dirty="0">
                <a:solidFill>
                  <a:schemeClr val="tx1">
                    <a:lumMod val="75000"/>
                    <a:lumOff val="25000"/>
                  </a:schemeClr>
                </a:solidFill>
                <a:latin typeface="Times New Roman" panose="02020603050405020304" pitchFamily="18" charset="0"/>
                <a:cs typeface="Times New Roman" panose="02020603050405020304" pitchFamily="18" charset="0"/>
              </a:rPr>
            </a:br>
            <a:r>
              <a:rPr lang="en-US" sz="2475" dirty="0">
                <a:solidFill>
                  <a:schemeClr val="tx1">
                    <a:lumMod val="75000"/>
                    <a:lumOff val="25000"/>
                  </a:schemeClr>
                </a:solidFill>
                <a:latin typeface="Times New Roman" panose="02020603050405020304" pitchFamily="18" charset="0"/>
                <a:cs typeface="Times New Roman" panose="02020603050405020304" pitchFamily="18" charset="0"/>
              </a:rPr>
              <a:t>1.38% </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Return on </a:t>
            </a:r>
            <a:r>
              <a:rPr lang="en-US" sz="1800" i="1" dirty="0">
                <a:solidFill>
                  <a:schemeClr val="tx1">
                    <a:lumMod val="75000"/>
                    <a:lumOff val="25000"/>
                  </a:schemeClr>
                </a:solidFill>
                <a:latin typeface="Times New Roman" panose="02020603050405020304" pitchFamily="18" charset="0"/>
                <a:cs typeface="Times New Roman" panose="02020603050405020304" pitchFamily="18" charset="0"/>
              </a:rPr>
              <a:t>Investment</a:t>
            </a:r>
          </a:p>
        </p:txBody>
      </p:sp>
      <p:grpSp>
        <p:nvGrpSpPr>
          <p:cNvPr id="24" name="Group 23"/>
          <p:cNvGrpSpPr/>
          <p:nvPr/>
        </p:nvGrpSpPr>
        <p:grpSpPr>
          <a:xfrm>
            <a:off x="4209318" y="1760809"/>
            <a:ext cx="604722" cy="3234323"/>
            <a:chOff x="5451231" y="463325"/>
            <a:chExt cx="1075061" cy="5749906"/>
          </a:xfrm>
        </p:grpSpPr>
        <p:cxnSp>
          <p:nvCxnSpPr>
            <p:cNvPr id="23" name="Straight Connector 22"/>
            <p:cNvCxnSpPr/>
            <p:nvPr/>
          </p:nvCxnSpPr>
          <p:spPr>
            <a:xfrm>
              <a:off x="6141670" y="463325"/>
              <a:ext cx="0" cy="574990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8" name="Isosceles Triangle 7"/>
            <p:cNvSpPr/>
            <p:nvPr/>
          </p:nvSpPr>
          <p:spPr>
            <a:xfrm rot="5400000">
              <a:off x="5481616" y="2823939"/>
              <a:ext cx="1174951" cy="914400"/>
            </a:xfrm>
            <a:prstGeom prst="triangl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endParaRPr>
            </a:p>
          </p:txBody>
        </p:sp>
        <p:sp>
          <p:nvSpPr>
            <p:cNvPr id="9" name="Rectangle 8"/>
            <p:cNvSpPr/>
            <p:nvPr/>
          </p:nvSpPr>
          <p:spPr>
            <a:xfrm>
              <a:off x="5451231" y="2473569"/>
              <a:ext cx="684508" cy="184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endParaRPr>
            </a:p>
          </p:txBody>
        </p:sp>
      </p:grpSp>
      <p:pic>
        <p:nvPicPr>
          <p:cNvPr id="5" name="Picture 4"/>
          <p:cNvPicPr>
            <a:picLocks noChangeAspect="1"/>
          </p:cNvPicPr>
          <p:nvPr/>
        </p:nvPicPr>
        <p:blipFill>
          <a:blip r:embed="rId3"/>
          <a:stretch>
            <a:fillRect/>
          </a:stretch>
        </p:blipFill>
        <p:spPr>
          <a:xfrm>
            <a:off x="5005162" y="1462018"/>
            <a:ext cx="2305050" cy="1038225"/>
          </a:xfrm>
          <a:prstGeom prst="rect">
            <a:avLst/>
          </a:prstGeom>
        </p:spPr>
      </p:pic>
      <p:pic>
        <p:nvPicPr>
          <p:cNvPr id="10" name="Picture 9"/>
          <p:cNvPicPr>
            <a:picLocks noChangeAspect="1"/>
          </p:cNvPicPr>
          <p:nvPr/>
        </p:nvPicPr>
        <p:blipFill>
          <a:blip r:embed="rId4"/>
          <a:stretch>
            <a:fillRect/>
          </a:stretch>
        </p:blipFill>
        <p:spPr>
          <a:xfrm>
            <a:off x="1095742" y="1600200"/>
            <a:ext cx="3285624" cy="4419600"/>
          </a:xfrm>
          <a:prstGeom prst="rect">
            <a:avLst/>
          </a:prstGeom>
        </p:spPr>
      </p:pic>
    </p:spTree>
    <p:extLst>
      <p:ext uri="{BB962C8B-B14F-4D97-AF65-F5344CB8AC3E}">
        <p14:creationId xmlns:p14="http://schemas.microsoft.com/office/powerpoint/2010/main" val="101285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67000" y="4191000"/>
            <a:ext cx="3965713" cy="1759226"/>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75" dirty="0">
                <a:solidFill>
                  <a:schemeClr val="tx1">
                    <a:lumMod val="75000"/>
                    <a:lumOff val="25000"/>
                  </a:schemeClr>
                </a:solidFill>
                <a:latin typeface="Times New Roman" panose="02020603050405020304" pitchFamily="18" charset="0"/>
                <a:cs typeface="Times New Roman" panose="02020603050405020304" pitchFamily="18" charset="0"/>
              </a:rPr>
              <a:t>ANNUITY RATES  </a:t>
            </a:r>
            <a:br>
              <a:rPr lang="en-US" sz="45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sz="2475" dirty="0">
                <a:solidFill>
                  <a:schemeClr val="tx1">
                    <a:lumMod val="75000"/>
                    <a:lumOff val="25000"/>
                  </a:schemeClr>
                </a:solidFill>
                <a:latin typeface="Times New Roman" panose="02020603050405020304" pitchFamily="18" charset="0"/>
                <a:cs typeface="Times New Roman" panose="02020603050405020304" pitchFamily="18" charset="0"/>
              </a:rPr>
              <a:t>3.40% </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Return on Investment</a:t>
            </a:r>
          </a:p>
        </p:txBody>
      </p:sp>
      <p:pic>
        <p:nvPicPr>
          <p:cNvPr id="4" name="Picture 3"/>
          <p:cNvPicPr>
            <a:picLocks noChangeAspect="1"/>
          </p:cNvPicPr>
          <p:nvPr/>
        </p:nvPicPr>
        <p:blipFill>
          <a:blip r:embed="rId3"/>
          <a:stretch>
            <a:fillRect/>
          </a:stretch>
        </p:blipFill>
        <p:spPr>
          <a:xfrm>
            <a:off x="646909" y="1676400"/>
            <a:ext cx="8005894" cy="3257550"/>
          </a:xfrm>
          <a:prstGeom prst="rect">
            <a:avLst/>
          </a:prstGeom>
        </p:spPr>
      </p:pic>
    </p:spTree>
    <p:extLst>
      <p:ext uri="{BB962C8B-B14F-4D97-AF65-F5344CB8AC3E}">
        <p14:creationId xmlns:p14="http://schemas.microsoft.com/office/powerpoint/2010/main" val="121533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400800" y="2819400"/>
            <a:ext cx="2578100" cy="1441127"/>
          </a:xfrm>
          <a:prstGeom prst="rect">
            <a:avLst/>
          </a:prstGeom>
          <a:noFill/>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375" dirty="0">
                <a:solidFill>
                  <a:schemeClr val="tx1">
                    <a:lumMod val="75000"/>
                    <a:lumOff val="25000"/>
                  </a:schemeClr>
                </a:solidFill>
                <a:latin typeface="Times New Roman" panose="02020603050405020304" pitchFamily="18" charset="0"/>
                <a:cs typeface="Times New Roman" panose="02020603050405020304" pitchFamily="18" charset="0"/>
              </a:rPr>
              <a:t>BOND RATES  </a:t>
            </a:r>
            <a:br>
              <a:rPr lang="en-US" sz="45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sz="2475" dirty="0">
                <a:solidFill>
                  <a:schemeClr val="tx1">
                    <a:lumMod val="75000"/>
                    <a:lumOff val="25000"/>
                  </a:schemeClr>
                </a:solidFill>
                <a:latin typeface="Times New Roman" panose="02020603050405020304" pitchFamily="18" charset="0"/>
                <a:cs typeface="Times New Roman" panose="02020603050405020304" pitchFamily="18" charset="0"/>
              </a:rPr>
              <a:t>3.04% </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Return on Investment</a:t>
            </a:r>
          </a:p>
        </p:txBody>
      </p:sp>
      <p:sp>
        <p:nvSpPr>
          <p:cNvPr id="3" name="Slide Number Placeholder 2"/>
          <p:cNvSpPr>
            <a:spLocks noGrp="1"/>
          </p:cNvSpPr>
          <p:nvPr>
            <p:ph type="sldNum" sz="quarter" idx="12"/>
          </p:nvPr>
        </p:nvSpPr>
        <p:spPr/>
        <p:txBody>
          <a:bodyPr/>
          <a:lstStyle/>
          <a:p>
            <a:fld id="{D9144EA5-5F99-43E1-9853-96597629E39C}" type="slidenum">
              <a:rPr lang="id-ID" smtClean="0">
                <a:solidFill>
                  <a:srgbClr val="FFFFFF"/>
                </a:solidFill>
              </a:rPr>
              <a:pPr/>
              <a:t>7</a:t>
            </a:fld>
            <a:endParaRPr lang="id-ID" dirty="0">
              <a:solidFill>
                <a:srgbClr val="FFFFFF"/>
              </a:solidFill>
            </a:endParaRPr>
          </a:p>
        </p:txBody>
      </p:sp>
      <p:pic>
        <p:nvPicPr>
          <p:cNvPr id="5" name="Picture 4"/>
          <p:cNvPicPr>
            <a:picLocks noChangeAspect="1"/>
          </p:cNvPicPr>
          <p:nvPr/>
        </p:nvPicPr>
        <p:blipFill>
          <a:blip r:embed="rId3"/>
          <a:stretch>
            <a:fillRect/>
          </a:stretch>
        </p:blipFill>
        <p:spPr>
          <a:xfrm>
            <a:off x="533401" y="1910606"/>
            <a:ext cx="6019800" cy="3220030"/>
          </a:xfrm>
          <a:prstGeom prst="rect">
            <a:avLst/>
          </a:prstGeom>
        </p:spPr>
      </p:pic>
    </p:spTree>
    <p:extLst>
      <p:ext uri="{BB962C8B-B14F-4D97-AF65-F5344CB8AC3E}">
        <p14:creationId xmlns:p14="http://schemas.microsoft.com/office/powerpoint/2010/main" val="19750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1707498"/>
            <a:ext cx="6858000" cy="369332"/>
          </a:xfrm>
          <a:prstGeom prst="rect">
            <a:avLst/>
          </a:prstGeom>
        </p:spPr>
        <p:txBody>
          <a:bodyPr wrap="square">
            <a:spAutoFit/>
          </a:bodyPr>
          <a:lstStyle/>
          <a:p>
            <a:pPr algn="ctr"/>
            <a:r>
              <a:rPr lang="en-US" dirty="0">
                <a:solidFill>
                  <a:schemeClr val="tx1">
                    <a:lumMod val="75000"/>
                    <a:lumOff val="25000"/>
                  </a:schemeClr>
                </a:solidFill>
                <a:latin typeface="Times New Roman" panose="02020603050405020304" pitchFamily="18" charset="0"/>
              </a:rPr>
              <a:t>S&amp;P 500: Last 10 Years: 5.89% Avg. ROI Per Year</a:t>
            </a:r>
          </a:p>
        </p:txBody>
      </p:sp>
      <p:pic>
        <p:nvPicPr>
          <p:cNvPr id="4" name="Picture 3"/>
          <p:cNvPicPr>
            <a:picLocks noChangeAspect="1"/>
          </p:cNvPicPr>
          <p:nvPr/>
        </p:nvPicPr>
        <p:blipFill>
          <a:blip r:embed="rId3"/>
          <a:stretch>
            <a:fillRect/>
          </a:stretch>
        </p:blipFill>
        <p:spPr>
          <a:xfrm>
            <a:off x="676889" y="2362200"/>
            <a:ext cx="7790222" cy="3835995"/>
          </a:xfrm>
          <a:prstGeom prst="rect">
            <a:avLst/>
          </a:prstGeom>
        </p:spPr>
      </p:pic>
    </p:spTree>
    <p:extLst>
      <p:ext uri="{BB962C8B-B14F-4D97-AF65-F5344CB8AC3E}">
        <p14:creationId xmlns:p14="http://schemas.microsoft.com/office/powerpoint/2010/main" val="151823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1707498"/>
            <a:ext cx="6858000" cy="369332"/>
          </a:xfrm>
          <a:prstGeom prst="rect">
            <a:avLst/>
          </a:prstGeom>
        </p:spPr>
        <p:txBody>
          <a:bodyPr wrap="square">
            <a:spAutoFit/>
          </a:bodyPr>
          <a:lstStyle/>
          <a:p>
            <a:pPr algn="ctr"/>
            <a:r>
              <a:rPr lang="en-US" dirty="0">
                <a:solidFill>
                  <a:schemeClr val="tx1">
                    <a:lumMod val="75000"/>
                    <a:lumOff val="25000"/>
                  </a:schemeClr>
                </a:solidFill>
                <a:latin typeface="Times New Roman" panose="02020603050405020304" pitchFamily="18" charset="0"/>
              </a:rPr>
              <a:t>S&amp;P 500: </a:t>
            </a:r>
            <a:r>
              <a:rPr lang="en-US" dirty="0">
                <a:latin typeface="Times New Roman" panose="02020603050405020304" pitchFamily="18" charset="0"/>
              </a:rPr>
              <a:t>22.23%</a:t>
            </a:r>
            <a:r>
              <a:rPr lang="en-US" dirty="0">
                <a:solidFill>
                  <a:srgbClr val="FF0000"/>
                </a:solidFill>
                <a:latin typeface="Times New Roman" panose="02020603050405020304" pitchFamily="18" charset="0"/>
              </a:rPr>
              <a:t> </a:t>
            </a:r>
            <a:r>
              <a:rPr lang="en-US" dirty="0">
                <a:solidFill>
                  <a:schemeClr val="tx1">
                    <a:lumMod val="75000"/>
                    <a:lumOff val="25000"/>
                  </a:schemeClr>
                </a:solidFill>
                <a:latin typeface="Times New Roman" panose="02020603050405020304" pitchFamily="18" charset="0"/>
              </a:rPr>
              <a:t>Last 1 Year </a:t>
            </a:r>
          </a:p>
        </p:txBody>
      </p:sp>
      <p:pic>
        <p:nvPicPr>
          <p:cNvPr id="4" name="Picture 3"/>
          <p:cNvPicPr>
            <a:picLocks noChangeAspect="1"/>
          </p:cNvPicPr>
          <p:nvPr/>
        </p:nvPicPr>
        <p:blipFill>
          <a:blip r:embed="rId3"/>
          <a:stretch>
            <a:fillRect/>
          </a:stretch>
        </p:blipFill>
        <p:spPr>
          <a:xfrm>
            <a:off x="596069" y="2209800"/>
            <a:ext cx="7951862" cy="3939085"/>
          </a:xfrm>
          <a:prstGeom prst="rect">
            <a:avLst/>
          </a:prstGeom>
        </p:spPr>
      </p:pic>
    </p:spTree>
    <p:extLst>
      <p:ext uri="{BB962C8B-B14F-4D97-AF65-F5344CB8AC3E}">
        <p14:creationId xmlns:p14="http://schemas.microsoft.com/office/powerpoint/2010/main" val="5059198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llenniu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14767</TotalTime>
  <Words>2907</Words>
  <Application>Microsoft Office PowerPoint</Application>
  <PresentationFormat>On-screen Show (4:3)</PresentationFormat>
  <Paragraphs>406</Paragraphs>
  <Slides>49</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Century Gothic</vt:lpstr>
      <vt:lpstr>Lato</vt:lpstr>
      <vt:lpstr>Noto Sans Symbols</vt:lpstr>
      <vt:lpstr>Tahoma</vt:lpstr>
      <vt:lpstr>Times New Roman</vt:lpstr>
      <vt:lpstr>Wingdings</vt:lpstr>
      <vt:lpstr>Wingdings 2</vt:lpstr>
      <vt:lpstr>Custom Design</vt:lpstr>
      <vt:lpstr>Millennium Template</vt:lpstr>
      <vt:lpstr>Build Wealth Today </vt:lpstr>
      <vt:lpstr>Investment Marketplace</vt:lpstr>
      <vt:lpstr>What Are Your Investment Objectives? </vt:lpstr>
      <vt:lpstr>PowerPoint Presentation</vt:lpstr>
      <vt:lpstr>CD RATES   1.38% Return on Investment</vt:lpstr>
      <vt:lpstr>PowerPoint Presentation</vt:lpstr>
      <vt:lpstr>PowerPoint Presentation</vt:lpstr>
      <vt:lpstr>PowerPoint Presentation</vt:lpstr>
      <vt:lpstr>PowerPoint Presentation</vt:lpstr>
      <vt:lpstr>SUMMARY: If you were a private investor, where would you rather invest?  </vt:lpstr>
      <vt:lpstr>What is a Self Directed I.R.A?  </vt:lpstr>
      <vt:lpstr>3 Step Process  </vt:lpstr>
      <vt:lpstr>$500,000 Mutual Fund Investment  </vt:lpstr>
      <vt:lpstr>Share Classes </vt:lpstr>
      <vt:lpstr>“LOAD” / “NO LOAD” </vt:lpstr>
      <vt:lpstr>Variable Annuities </vt:lpstr>
      <vt:lpstr> Our Mission Statement</vt:lpstr>
      <vt:lpstr>Company Overview</vt:lpstr>
      <vt:lpstr>One and Only Goal </vt:lpstr>
      <vt:lpstr> How We Acquire Properties</vt:lpstr>
      <vt:lpstr>Testimonial</vt:lpstr>
      <vt:lpstr>Testimonial</vt:lpstr>
      <vt:lpstr>Testimonial</vt:lpstr>
      <vt:lpstr>Some of our CURRENT DEALS! </vt:lpstr>
      <vt:lpstr>     CASE STUDY   16004 Briarwood Drive Columbia Station, OH  </vt:lpstr>
      <vt:lpstr>    CASE STUDY:  2082 Braewick Drive Fairlawn, OH   </vt:lpstr>
      <vt:lpstr>PowerPoint Presentation</vt:lpstr>
      <vt:lpstr>PowerPoint Presentation</vt:lpstr>
      <vt:lpstr>Invest in Northeast Ohio </vt:lpstr>
      <vt:lpstr>Certified Borrowers  Work Hard So You Can Relax</vt:lpstr>
      <vt:lpstr>PowerPoint Presentation</vt:lpstr>
      <vt:lpstr>Program Guidelines</vt:lpstr>
      <vt:lpstr>Investor Payments</vt:lpstr>
      <vt:lpstr>Early CD Withdrawal</vt:lpstr>
      <vt:lpstr>IRA Eligible</vt:lpstr>
      <vt:lpstr>Passive Investor Profile</vt:lpstr>
      <vt:lpstr>Investment Alternatives</vt:lpstr>
      <vt:lpstr>What Do Smart Banks Know  About Investing?  Plenty!</vt:lpstr>
      <vt:lpstr>Building Wealth  By Becoming “The Bank” </vt:lpstr>
      <vt:lpstr>Scenario #1:  “Short Term Double-Digit Interest”</vt:lpstr>
      <vt:lpstr>Private Lender Quick-Turn Program Overview</vt:lpstr>
      <vt:lpstr>Scenario #2: “Long Term Interest”</vt:lpstr>
      <vt:lpstr>Program Guidelines</vt:lpstr>
      <vt:lpstr>Protection of Principal</vt:lpstr>
      <vt:lpstr> In the Event Something Happens  to a Key Owner</vt:lpstr>
      <vt:lpstr>Give Yourself the Gift of Time</vt:lpstr>
      <vt:lpstr>Your Quality of Life Is Important</vt:lpstr>
      <vt:lpstr>The Next Step?</vt:lpstr>
      <vt:lpstr>The Strategic Family Of Companies  Strategic Real Estate Coach Freeland Ventures  Millennium Capital Investments Yellow Jacket Properties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 E. INVESTOR LTD”</dc:title>
  <dc:creator>Jeff Wastson</dc:creator>
  <cp:lastModifiedBy>Danielle Hanula</cp:lastModifiedBy>
  <cp:revision>101</cp:revision>
  <dcterms:created xsi:type="dcterms:W3CDTF">2010-01-22T14:38:06Z</dcterms:created>
  <dcterms:modified xsi:type="dcterms:W3CDTF">2017-04-11T17:05:24Z</dcterms:modified>
</cp:coreProperties>
</file>