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lvl1pPr>
      <a:defRPr sz="1200">
        <a:latin typeface="Lucida Grande"/>
        <a:ea typeface="Lucida Grande"/>
        <a:cs typeface="Lucida Grande"/>
        <a:sym typeface="Lucida Grande"/>
      </a:defRPr>
    </a:lvl1pPr>
    <a:lvl2pPr indent="457200">
      <a:defRPr sz="1200">
        <a:latin typeface="Lucida Grande"/>
        <a:ea typeface="Lucida Grande"/>
        <a:cs typeface="Lucida Grande"/>
        <a:sym typeface="Lucida Grande"/>
      </a:defRPr>
    </a:lvl2pPr>
    <a:lvl3pPr indent="914400">
      <a:defRPr sz="1200">
        <a:latin typeface="Lucida Grande"/>
        <a:ea typeface="Lucida Grande"/>
        <a:cs typeface="Lucida Grande"/>
        <a:sym typeface="Lucida Grande"/>
      </a:defRPr>
    </a:lvl3pPr>
    <a:lvl4pPr indent="1371600">
      <a:defRPr sz="1200">
        <a:latin typeface="Lucida Grande"/>
        <a:ea typeface="Lucida Grande"/>
        <a:cs typeface="Lucida Grande"/>
        <a:sym typeface="Lucida Grande"/>
      </a:defRPr>
    </a:lvl4pPr>
    <a:lvl5pPr indent="1828800">
      <a:defRPr sz="1200">
        <a:latin typeface="Lucida Grande"/>
        <a:ea typeface="Lucida Grande"/>
        <a:cs typeface="Lucida Grande"/>
        <a:sym typeface="Lucida Grande"/>
      </a:defRPr>
    </a:lvl5pPr>
    <a:lvl6pPr>
      <a:defRPr sz="1200">
        <a:latin typeface="Lucida Grande"/>
        <a:ea typeface="Lucida Grande"/>
        <a:cs typeface="Lucida Grande"/>
        <a:sym typeface="Lucida Grande"/>
      </a:defRPr>
    </a:lvl6pPr>
    <a:lvl7pPr>
      <a:defRPr sz="1200">
        <a:latin typeface="Lucida Grande"/>
        <a:ea typeface="Lucida Grande"/>
        <a:cs typeface="Lucida Grande"/>
        <a:sym typeface="Lucida Grande"/>
      </a:defRPr>
    </a:lvl7pPr>
    <a:lvl8pPr>
      <a:defRPr sz="1200">
        <a:latin typeface="Lucida Grande"/>
        <a:ea typeface="Lucida Grande"/>
        <a:cs typeface="Lucida Grande"/>
        <a:sym typeface="Lucida Grande"/>
      </a:defRPr>
    </a:lvl8pPr>
    <a:lvl9pPr>
      <a:defRPr sz="1200">
        <a:latin typeface="Lucida Grande"/>
        <a:ea typeface="Lucida Grande"/>
        <a:cs typeface="Lucida Grande"/>
        <a:sym typeface="Lucida Grand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Lucida Grande"/>
          <a:ea typeface="Lucida Grande"/>
          <a:cs typeface="Lucida Grand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" name="Shape 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7969106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2"/>
          </p:nvPr>
        </p:nvSpPr>
        <p:spPr>
          <a:xfrm>
            <a:off x="8348099" y="6409054"/>
            <a:ext cx="393240" cy="358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indent="39687" algn="ctr">
        <a:defRPr sz="4400">
          <a:latin typeface="Lucida Grande"/>
          <a:ea typeface="Lucida Grande"/>
          <a:cs typeface="Lucida Grande"/>
          <a:sym typeface="Lucida Grande"/>
        </a:defRPr>
      </a:lvl1pPr>
      <a:lvl2pPr indent="39687" algn="ctr">
        <a:defRPr sz="4400">
          <a:latin typeface="Lucida Grande"/>
          <a:ea typeface="Lucida Grande"/>
          <a:cs typeface="Lucida Grande"/>
          <a:sym typeface="Lucida Grande"/>
        </a:defRPr>
      </a:lvl2pPr>
      <a:lvl3pPr indent="39687" algn="ctr">
        <a:defRPr sz="4400">
          <a:latin typeface="Lucida Grande"/>
          <a:ea typeface="Lucida Grande"/>
          <a:cs typeface="Lucida Grande"/>
          <a:sym typeface="Lucida Grande"/>
        </a:defRPr>
      </a:lvl3pPr>
      <a:lvl4pPr indent="39687" algn="ctr">
        <a:defRPr sz="4400">
          <a:latin typeface="Lucida Grande"/>
          <a:ea typeface="Lucida Grande"/>
          <a:cs typeface="Lucida Grande"/>
          <a:sym typeface="Lucida Grande"/>
        </a:defRPr>
      </a:lvl4pPr>
      <a:lvl5pPr indent="39687" algn="ctr">
        <a:defRPr sz="4400">
          <a:latin typeface="Lucida Grande"/>
          <a:ea typeface="Lucida Grande"/>
          <a:cs typeface="Lucida Grande"/>
          <a:sym typeface="Lucida Grande"/>
        </a:defRPr>
      </a:lvl5pPr>
      <a:lvl6pPr indent="496887" algn="ctr">
        <a:defRPr sz="4400">
          <a:latin typeface="Lucida Grande"/>
          <a:ea typeface="Lucida Grande"/>
          <a:cs typeface="Lucida Grande"/>
          <a:sym typeface="Lucida Grande"/>
        </a:defRPr>
      </a:lvl6pPr>
      <a:lvl7pPr indent="954087" algn="ctr">
        <a:defRPr sz="4400">
          <a:latin typeface="Lucida Grande"/>
          <a:ea typeface="Lucida Grande"/>
          <a:cs typeface="Lucida Grande"/>
          <a:sym typeface="Lucida Grande"/>
        </a:defRPr>
      </a:lvl7pPr>
      <a:lvl8pPr indent="1411287" algn="ctr">
        <a:defRPr sz="4400">
          <a:latin typeface="Lucida Grande"/>
          <a:ea typeface="Lucida Grande"/>
          <a:cs typeface="Lucida Grande"/>
          <a:sym typeface="Lucida Grande"/>
        </a:defRPr>
      </a:lvl8pPr>
      <a:lvl9pPr indent="1868487" algn="ctr">
        <a:defRPr sz="4400">
          <a:latin typeface="Lucida Grande"/>
          <a:ea typeface="Lucida Grande"/>
          <a:cs typeface="Lucida Grande"/>
          <a:sym typeface="Lucida Grande"/>
        </a:defRPr>
      </a:lvl9pPr>
    </p:titleStyle>
    <p:bodyStyle>
      <a:lvl1pPr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1pPr>
      <a:lvl2pPr indent="3810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2pPr>
      <a:lvl3pPr indent="8382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3pPr>
      <a:lvl4pPr indent="12954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4pPr>
      <a:lvl5pPr indent="17526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5pPr>
      <a:lvl6pPr indent="22098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6pPr>
      <a:lvl7pPr indent="26670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7pPr>
      <a:lvl8pPr indent="31242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8pPr>
      <a:lvl9pPr indent="3581400" algn="ctr">
        <a:spcBef>
          <a:spcPts val="800"/>
        </a:spcBef>
        <a:defRPr sz="3200">
          <a:solidFill>
            <a:srgbClr val="878787"/>
          </a:solidFill>
          <a:latin typeface="Lucida Grande"/>
          <a:ea typeface="Lucida Grande"/>
          <a:cs typeface="Lucida Grande"/>
          <a:sym typeface="Lucida Grande"/>
        </a:defRPr>
      </a:lvl9pPr>
    </p:bodyStyle>
    <p:otherStyle>
      <a:lvl1pPr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1pPr>
      <a:lvl2pPr indent="457200"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2pPr>
      <a:lvl3pPr indent="914400"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3pPr>
      <a:lvl4pPr indent="1371600"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4pPr>
      <a:lvl5pPr indent="1828800"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5pPr>
      <a:lvl6pPr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6pPr>
      <a:lvl7pPr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7pPr>
      <a:lvl8pPr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8pPr>
      <a:lvl9pPr algn="ctr">
        <a:defRPr>
          <a:solidFill>
            <a:schemeClr val="tx1"/>
          </a:solidFill>
          <a:latin typeface="+mn-lt"/>
          <a:ea typeface="+mn-ea"/>
          <a:cs typeface="+mn-cs"/>
          <a:sym typeface="Lucida Grand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realeflow.co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1</a:t>
            </a:r>
          </a:p>
        </p:txBody>
      </p:sp>
      <p:pic>
        <p:nvPicPr>
          <p:cNvPr id="13" name="image.png"/>
          <p:cNvPicPr/>
          <p:nvPr/>
        </p:nvPicPr>
        <p:blipFill>
          <a:blip r:embed="rId2">
            <a:extLst/>
          </a:blip>
          <a:srcRect t="30895" b="36221"/>
          <a:stretch>
            <a:fillRect/>
          </a:stretch>
        </p:blipFill>
        <p:spPr>
          <a:xfrm>
            <a:off x="1371600" y="1752599"/>
            <a:ext cx="6400800" cy="207803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hape 14"/>
          <p:cNvSpPr>
            <a:spLocks noGrp="1"/>
          </p:cNvSpPr>
          <p:nvPr>
            <p:ph type="body" idx="4294967295"/>
          </p:nvPr>
        </p:nvSpPr>
        <p:spPr>
          <a:xfrm>
            <a:off x="2171700" y="3873500"/>
            <a:ext cx="47879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spcBef>
                <a:spcPts val="0"/>
              </a:spcBef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78787"/>
                </a:solidFill>
              </a:rPr>
              <a:t>Lead Generation</a:t>
            </a:r>
          </a:p>
        </p:txBody>
      </p:sp>
      <p:pic>
        <p:nvPicPr>
          <p:cNvPr id="15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2</a:t>
            </a:r>
          </a:p>
        </p:txBody>
      </p:sp>
      <p:sp>
        <p:nvSpPr>
          <p:cNvPr id="18" name="Shape 18"/>
          <p:cNvSpPr/>
          <p:nvPr/>
        </p:nvSpPr>
        <p:spPr>
          <a:xfrm>
            <a:off x="-1522413" y="5332412"/>
            <a:ext cx="12188826" cy="2709863"/>
          </a:xfrm>
          <a:prstGeom prst="triangle">
            <a:avLst/>
          </a:prstGeom>
          <a:solidFill>
            <a:srgbClr val="0C3150"/>
          </a:solidFill>
          <a:ln w="12700">
            <a:miter lim="400000"/>
          </a:ln>
        </p:spPr>
        <p:txBody>
          <a:bodyPr lIns="0" tIns="0" rIns="0" bIns="0"/>
          <a:lstStyle/>
          <a:p>
            <a:pPr lvl="0">
              <a:defRPr sz="1800"/>
            </a:pPr>
            <a:endParaRPr/>
          </a:p>
        </p:txBody>
      </p:sp>
      <p:pic>
        <p:nvPicPr>
          <p:cNvPr id="19" name="image.png"/>
          <p:cNvPicPr/>
          <p:nvPr/>
        </p:nvPicPr>
        <p:blipFill>
          <a:blip r:embed="rId2">
            <a:extLst/>
          </a:blip>
          <a:srcRect t="31942" b="37541"/>
          <a:stretch>
            <a:fillRect/>
          </a:stretch>
        </p:blipFill>
        <p:spPr>
          <a:xfrm>
            <a:off x="3390900" y="5945187"/>
            <a:ext cx="2362200" cy="712789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Shape 20"/>
          <p:cNvSpPr/>
          <p:nvPr/>
        </p:nvSpPr>
        <p:spPr>
          <a:xfrm>
            <a:off x="457200" y="1447800"/>
            <a:ext cx="8229600" cy="1588"/>
          </a:xfrm>
          <a:prstGeom prst="line">
            <a:avLst/>
          </a:prstGeom>
          <a:ln>
            <a:solidFill>
              <a:srgbClr val="ED1C24"/>
            </a:solidFill>
            <a:round/>
          </a:ln>
        </p:spPr>
        <p:txBody>
          <a:bodyPr lIns="0" tIns="0" rIns="0" bIns="0"/>
          <a:lstStyle/>
          <a:p>
            <a:pPr lvl="0" defTabSz="457200">
              <a:defRPr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 idx="4294967295"/>
          </p:nvPr>
        </p:nvSpPr>
        <p:spPr>
          <a:xfrm>
            <a:off x="457200" y="93662"/>
            <a:ext cx="8229600" cy="1504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>
            <a:normAutofit/>
          </a:bodyPr>
          <a:lstStyle>
            <a:lvl1pPr indent="0">
              <a:defRPr sz="4000">
                <a:solidFill>
                  <a:srgbClr val="0C315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0C3150"/>
                </a:solidFill>
              </a:rPr>
              <a:t>Lead Generation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4294967295"/>
          </p:nvPr>
        </p:nvSpPr>
        <p:spPr>
          <a:xfrm>
            <a:off x="457200" y="1598612"/>
            <a:ext cx="8229600" cy="5259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457200" lvl="0" indent="-457200" algn="l">
              <a:spcBef>
                <a:spcPts val="0"/>
              </a:spcBef>
              <a:buClr>
                <a:srgbClr val="0C3150"/>
              </a:buClr>
              <a:buSzPct val="100000"/>
              <a:buFont typeface="Wingdings"/>
              <a:buChar char="▪"/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0C3150"/>
                </a:solidFill>
              </a:rPr>
              <a:t>Websites</a:t>
            </a:r>
          </a:p>
          <a:p>
            <a:pPr marL="457200" lvl="0" indent="-457200" algn="l">
              <a:spcBef>
                <a:spcPts val="0"/>
              </a:spcBef>
              <a:buClr>
                <a:srgbClr val="0C3150"/>
              </a:buClr>
              <a:buSzPct val="100000"/>
              <a:buFont typeface="Wingdings"/>
              <a:buChar char="▪"/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0C3150"/>
                </a:solidFill>
              </a:rPr>
              <a:t>Auto-Responders</a:t>
            </a:r>
          </a:p>
          <a:p>
            <a:pPr marL="457200" lvl="0" indent="-457200" algn="l">
              <a:spcBef>
                <a:spcPts val="0"/>
              </a:spcBef>
              <a:buClr>
                <a:srgbClr val="0C3150"/>
              </a:buClr>
              <a:buSzPct val="100000"/>
              <a:buFont typeface="Wingdings"/>
              <a:buChar char="▪"/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0C3150"/>
                </a:solidFill>
              </a:rPr>
              <a:t>LeadPipes</a:t>
            </a:r>
          </a:p>
          <a:p>
            <a:pPr marL="457200" lvl="0" indent="-457200" algn="l">
              <a:spcBef>
                <a:spcPts val="0"/>
              </a:spcBef>
              <a:buClr>
                <a:srgbClr val="0C3150"/>
              </a:buClr>
              <a:buSzPct val="100000"/>
              <a:buFont typeface="Wingdings"/>
              <a:buChar char="▪"/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0C3150"/>
                </a:solidFill>
              </a:rPr>
              <a:t>Direct Mail</a:t>
            </a:r>
          </a:p>
        </p:txBody>
      </p:sp>
      <p:sp>
        <p:nvSpPr>
          <p:cNvPr id="23" name="Shape 23"/>
          <p:cNvSpPr/>
          <p:nvPr/>
        </p:nvSpPr>
        <p:spPr>
          <a:xfrm>
            <a:off x="8502563" y="6454775"/>
            <a:ext cx="196937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indent="39687" algn="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2</a:t>
            </a:r>
          </a:p>
        </p:txBody>
      </p:sp>
      <p:pic>
        <p:nvPicPr>
          <p:cNvPr id="24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3</a:t>
            </a:r>
          </a:p>
        </p:txBody>
      </p:sp>
      <p:sp>
        <p:nvSpPr>
          <p:cNvPr id="27" name="Shape 27"/>
          <p:cNvSpPr/>
          <p:nvPr/>
        </p:nvSpPr>
        <p:spPr>
          <a:xfrm>
            <a:off x="6221412" y="29337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28" name="Shape 28"/>
          <p:cNvSpPr/>
          <p:nvPr/>
        </p:nvSpPr>
        <p:spPr>
          <a:xfrm>
            <a:off x="7212012" y="2362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7232650" y="3505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30" name="image.png"/>
          <p:cNvPicPr/>
          <p:nvPr/>
        </p:nvPicPr>
        <p:blipFill>
          <a:blip r:embed="rId2">
            <a:extLst/>
          </a:blip>
          <a:srcRect t="30096" b="34950"/>
          <a:stretch>
            <a:fillRect/>
          </a:stretch>
        </p:blipFill>
        <p:spPr>
          <a:xfrm>
            <a:off x="3390900" y="5899149"/>
            <a:ext cx="2360613" cy="814389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>
            <a:spLocks noGrp="1"/>
          </p:cNvSpPr>
          <p:nvPr>
            <p:ph type="title" idx="4294967295"/>
          </p:nvPr>
        </p:nvSpPr>
        <p:spPr>
          <a:xfrm>
            <a:off x="304800" y="207962"/>
            <a:ext cx="5486400" cy="575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pPr lvl="0" indent="0" algn="l" defTabSz="740663">
              <a:defRPr sz="1800"/>
            </a:pPr>
            <a:r>
              <a:rPr sz="2916" b="1">
                <a:solidFill>
                  <a:srgbClr val="0C3150"/>
                </a:solidFill>
              </a:rPr>
              <a:t>Websites: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Set Up/Edit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	-Core Sites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	-Squeeze Page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/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Conversion Tools: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	- Welcome gate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>	- Exit Pop</a:t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/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/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/>
            </a:r>
            <a:br>
              <a:rPr sz="2916" b="1">
                <a:solidFill>
                  <a:srgbClr val="0C3150"/>
                </a:solidFill>
              </a:rPr>
            </a:br>
            <a:r>
              <a:rPr sz="2916" b="1">
                <a:solidFill>
                  <a:srgbClr val="0C3150"/>
                </a:solidFill>
              </a:rPr>
              <a:t/>
            </a:r>
            <a:br>
              <a:rPr sz="2916" b="1">
                <a:solidFill>
                  <a:srgbClr val="0C3150"/>
                </a:solidFill>
              </a:rPr>
            </a:br>
            <a:endParaRPr sz="2916" b="1">
              <a:solidFill>
                <a:srgbClr val="0C3150"/>
              </a:solidFill>
            </a:endParaRPr>
          </a:p>
        </p:txBody>
      </p:sp>
      <p:pic>
        <p:nvPicPr>
          <p:cNvPr id="32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4</a:t>
            </a:r>
          </a:p>
        </p:txBody>
      </p:sp>
      <p:sp>
        <p:nvSpPr>
          <p:cNvPr id="35" name="Shape 35"/>
          <p:cNvSpPr/>
          <p:nvPr/>
        </p:nvSpPr>
        <p:spPr>
          <a:xfrm>
            <a:off x="6221412" y="29337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7212012" y="2362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7232650" y="3505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38" name="image.png"/>
          <p:cNvPicPr/>
          <p:nvPr/>
        </p:nvPicPr>
        <p:blipFill>
          <a:blip r:embed="rId2">
            <a:extLst/>
          </a:blip>
          <a:srcRect t="30096" b="34950"/>
          <a:stretch>
            <a:fillRect/>
          </a:stretch>
        </p:blipFill>
        <p:spPr>
          <a:xfrm>
            <a:off x="3390900" y="5899149"/>
            <a:ext cx="2360613" cy="814389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Shape 39"/>
          <p:cNvSpPr>
            <a:spLocks noGrp="1"/>
          </p:cNvSpPr>
          <p:nvPr>
            <p:ph type="title" idx="4294967295"/>
          </p:nvPr>
        </p:nvSpPr>
        <p:spPr>
          <a:xfrm>
            <a:off x="304800" y="439737"/>
            <a:ext cx="5486400" cy="544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pPr lvl="0" indent="0" algn="l">
              <a:defRPr sz="1800"/>
            </a:pPr>
            <a:r>
              <a:rPr sz="3600" b="1">
                <a:solidFill>
                  <a:srgbClr val="0C3150"/>
                </a:solidFill>
              </a:rPr>
              <a:t>Auto-Responders: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Prewritten email sequence auto or manually sent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/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	-auto-created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	- view/edit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	- create your own</a:t>
            </a:r>
          </a:p>
        </p:txBody>
      </p:sp>
      <p:pic>
        <p:nvPicPr>
          <p:cNvPr id="40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5</a:t>
            </a:r>
          </a:p>
        </p:txBody>
      </p:sp>
      <p:sp>
        <p:nvSpPr>
          <p:cNvPr id="43" name="Shape 43"/>
          <p:cNvSpPr/>
          <p:nvPr/>
        </p:nvSpPr>
        <p:spPr>
          <a:xfrm>
            <a:off x="6221412" y="29337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7212012" y="2362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7232650" y="3505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46" name="image.png"/>
          <p:cNvPicPr/>
          <p:nvPr/>
        </p:nvPicPr>
        <p:blipFill>
          <a:blip r:embed="rId2">
            <a:extLst/>
          </a:blip>
          <a:srcRect t="30096" b="34950"/>
          <a:stretch>
            <a:fillRect/>
          </a:stretch>
        </p:blipFill>
        <p:spPr>
          <a:xfrm>
            <a:off x="3390900" y="5899149"/>
            <a:ext cx="2360613" cy="814389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hape 47"/>
          <p:cNvSpPr>
            <a:spLocks noGrp="1"/>
          </p:cNvSpPr>
          <p:nvPr>
            <p:ph type="title" idx="4294967295"/>
          </p:nvPr>
        </p:nvSpPr>
        <p:spPr>
          <a:xfrm>
            <a:off x="304800" y="360362"/>
            <a:ext cx="5486400" cy="553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pPr lvl="0" indent="0" algn="l">
              <a:defRPr sz="1800"/>
            </a:pPr>
            <a:r>
              <a:rPr sz="3600" b="1">
                <a:solidFill>
                  <a:srgbClr val="0C3150"/>
                </a:solidFill>
              </a:rPr>
              <a:t>LeadPipes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Search: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	- Basic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	- Advanced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Map view of Leads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Save your Search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Save Leads 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Bonus: 100 Leads/mo</a:t>
            </a:r>
          </a:p>
        </p:txBody>
      </p:sp>
      <p:pic>
        <p:nvPicPr>
          <p:cNvPr id="48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6</a:t>
            </a:r>
          </a:p>
        </p:txBody>
      </p:sp>
      <p:sp>
        <p:nvSpPr>
          <p:cNvPr id="51" name="Shape 51"/>
          <p:cNvSpPr/>
          <p:nvPr/>
        </p:nvSpPr>
        <p:spPr>
          <a:xfrm>
            <a:off x="6221412" y="29337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7212012" y="2362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7232650" y="3505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54" name="image.png"/>
          <p:cNvPicPr/>
          <p:nvPr/>
        </p:nvPicPr>
        <p:blipFill>
          <a:blip r:embed="rId2">
            <a:extLst/>
          </a:blip>
          <a:srcRect t="30096" b="34950"/>
          <a:stretch>
            <a:fillRect/>
          </a:stretch>
        </p:blipFill>
        <p:spPr>
          <a:xfrm>
            <a:off x="3390900" y="5899149"/>
            <a:ext cx="2360613" cy="814389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Shape 55"/>
          <p:cNvSpPr>
            <a:spLocks noGrp="1"/>
          </p:cNvSpPr>
          <p:nvPr>
            <p:ph type="title" idx="4294967295"/>
          </p:nvPr>
        </p:nvSpPr>
        <p:spPr>
          <a:xfrm>
            <a:off x="165100" y="411162"/>
            <a:ext cx="5486400" cy="556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pPr lvl="0" indent="0" algn="l">
              <a:defRPr sz="1800"/>
            </a:pPr>
            <a:r>
              <a:rPr sz="3600" b="1">
                <a:solidFill>
                  <a:srgbClr val="0C3150"/>
                </a:solidFill>
              </a:rPr>
              <a:t>Direct Mail: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Use a Leadpipes list or bring your own list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/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Single or Multi-step campaigns</a:t>
            </a:r>
            <a:br>
              <a:rPr sz="3600" b="1">
                <a:solidFill>
                  <a:srgbClr val="0C3150"/>
                </a:solidFill>
              </a:rPr>
            </a:br>
            <a:endParaRPr sz="3600" b="1">
              <a:solidFill>
                <a:srgbClr val="0C3150"/>
              </a:solidFill>
            </a:endParaRPr>
          </a:p>
          <a:p>
            <a:pPr lvl="0" indent="0" algn="l">
              <a:defRPr sz="1800"/>
            </a:pPr>
            <a:r>
              <a:rPr sz="3600" b="1">
                <a:solidFill>
                  <a:srgbClr val="0C3150"/>
                </a:solidFill>
              </a:rPr>
              <a:t>Personally Penned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Handwritten Notes</a:t>
            </a:r>
            <a:br>
              <a:rPr sz="3600" b="1">
                <a:solidFill>
                  <a:srgbClr val="0C3150"/>
                </a:solidFill>
              </a:rPr>
            </a:br>
            <a:r>
              <a:rPr sz="3600" b="1">
                <a:solidFill>
                  <a:srgbClr val="0C3150"/>
                </a:solidFill>
              </a:rPr>
              <a:t>Postcards</a:t>
            </a:r>
          </a:p>
        </p:txBody>
      </p:sp>
      <p:pic>
        <p:nvPicPr>
          <p:cNvPr id="56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8420374" y="6409054"/>
            <a:ext cx="24869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800">
                <a:solidFill>
                  <a:srgbClr val="878787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78787"/>
                </a:solidFill>
              </a:rPr>
              <a:t>7</a:t>
            </a:r>
          </a:p>
        </p:txBody>
      </p:sp>
      <p:sp>
        <p:nvSpPr>
          <p:cNvPr id="59" name="Shape 59"/>
          <p:cNvSpPr/>
          <p:nvPr/>
        </p:nvSpPr>
        <p:spPr>
          <a:xfrm>
            <a:off x="6221412" y="29337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7212012" y="2362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7232650" y="3505200"/>
            <a:ext cx="114935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lnTo>
                  <a:pt x="0" y="10800"/>
                </a:lnTo>
                <a:close/>
              </a:path>
            </a:pathLst>
          </a:custGeom>
          <a:solidFill>
            <a:srgbClr val="0C3150"/>
          </a:solidFill>
          <a:ln w="25400">
            <a:solidFill>
              <a:srgbClr val="0C3150"/>
            </a:solidFill>
            <a:round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62" name="image.png"/>
          <p:cNvPicPr/>
          <p:nvPr/>
        </p:nvPicPr>
        <p:blipFill>
          <a:blip r:embed="rId2">
            <a:extLst/>
          </a:blip>
          <a:srcRect t="30096" b="34950"/>
          <a:stretch>
            <a:fillRect/>
          </a:stretch>
        </p:blipFill>
        <p:spPr>
          <a:xfrm>
            <a:off x="3390900" y="5899149"/>
            <a:ext cx="2360613" cy="81438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>
            <a:spLocks noGrp="1"/>
          </p:cNvSpPr>
          <p:nvPr>
            <p:ph type="title" idx="4294967295"/>
          </p:nvPr>
        </p:nvSpPr>
        <p:spPr>
          <a:xfrm>
            <a:off x="304800" y="122237"/>
            <a:ext cx="5486400" cy="581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pPr lvl="0" indent="0" algn="l">
              <a:defRPr sz="1800"/>
            </a:pPr>
            <a:r>
              <a:rPr sz="3500" b="1">
                <a:solidFill>
                  <a:srgbClr val="0C3150"/>
                </a:solidFill>
              </a:rPr>
              <a:t>Customer Support</a:t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/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>855-545-2095</a:t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  <a:hlinkClick r:id="rId3"/>
              </a:rPr>
              <a:t>support@realeflow.com</a:t>
            </a:r>
            <a:r>
              <a:rPr sz="4000" b="1">
                <a:solidFill>
                  <a:srgbClr val="0C3150"/>
                </a:solidFill>
              </a:rPr>
              <a:t/>
            </a:r>
            <a:br>
              <a:rPr sz="40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>Live Chat</a:t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/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>Hours:</a:t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>Monday - Friday</a:t>
            </a:r>
            <a:br>
              <a:rPr sz="3500" b="1">
                <a:solidFill>
                  <a:srgbClr val="0C3150"/>
                </a:solidFill>
              </a:rPr>
            </a:br>
            <a:r>
              <a:rPr sz="3500" b="1">
                <a:solidFill>
                  <a:srgbClr val="0C3150"/>
                </a:solidFill>
              </a:rPr>
              <a:t>9am - 8 pm EST</a:t>
            </a:r>
          </a:p>
        </p:txBody>
      </p:sp>
      <p:pic>
        <p:nvPicPr>
          <p:cNvPr id="64" name="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0" y="6048375"/>
            <a:ext cx="2690813" cy="68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ucida Grande"/>
            <a:ea typeface="Lucida Grande"/>
            <a:cs typeface="Lucida Grande"/>
            <a:sym typeface="Lucida Gran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ucida Grande"/>
            <a:ea typeface="Lucida Grande"/>
            <a:cs typeface="Lucida Grande"/>
            <a:sym typeface="Lucida Gran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ucida Grande"/>
            <a:ea typeface="Lucida Grande"/>
            <a:cs typeface="Lucida Grande"/>
            <a:sym typeface="Lucida Gran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ucida Grande"/>
            <a:ea typeface="Lucida Grande"/>
            <a:cs typeface="Lucida Grande"/>
            <a:sym typeface="Lucida Gran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Gill Sans</vt:lpstr>
      <vt:lpstr>Helvetica</vt:lpstr>
      <vt:lpstr>Helvetica Neue</vt:lpstr>
      <vt:lpstr>Lucida Grande</vt:lpstr>
      <vt:lpstr>Wingdings</vt:lpstr>
      <vt:lpstr>Default</vt:lpstr>
      <vt:lpstr>PowerPoint Presentation</vt:lpstr>
      <vt:lpstr>Lead Generation</vt:lpstr>
      <vt:lpstr>Websites: Set Up/Edit  -Core Sites  -Squeeze Page  Conversion Tools:  - Welcome gate  - Exit Pop     </vt:lpstr>
      <vt:lpstr>Auto-Responders: Prewritten email sequence auto or manually sent   -auto-created  - view/edit  - create your own</vt:lpstr>
      <vt:lpstr>LeadPipes Search:  - Basic  - Advanced Map view of Leads Save your Search Save Leads  Bonus: 100 Leads/mo</vt:lpstr>
      <vt:lpstr>Direct Mail: Use a Leadpipes list or bring your own list  Single or Multi-step campaigns  Personally Penned Handwritten Notes Postcards</vt:lpstr>
      <vt:lpstr>Customer Support  855-545-2095 support@realeflow.com Live Chat  Hours: Monday - Friday 9am - 8 pm 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Kaufman</dc:creator>
  <cp:lastModifiedBy>Kurt Kaufman</cp:lastModifiedBy>
  <cp:revision>1</cp:revision>
  <dcterms:modified xsi:type="dcterms:W3CDTF">2015-08-03T19:56:30Z</dcterms:modified>
</cp:coreProperties>
</file>