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59" r:id="rId4"/>
    <p:sldId id="261" r:id="rId5"/>
    <p:sldId id="262" r:id="rId6"/>
    <p:sldId id="263" r:id="rId7"/>
    <p:sldId id="26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6/30/2015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mailto:support@freelandventures.com" TargetMode="External"/><Relationship Id="rId2" Type="http://schemas.openxmlformats.org/officeDocument/2006/relationships/image" Target="../media/image2.tif"/><Relationship Id="rId1" Type="http://schemas.openxmlformats.org/officeDocument/2006/relationships/slideLayout" Target="../slideLayouts/slideLayout3.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gs>
            <a:gs pos="70000">
              <a:schemeClr val="accent2"/>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095500" y="685799"/>
            <a:ext cx="8001000" cy="2971801"/>
          </a:xfrm>
        </p:spPr>
        <p:txBody>
          <a:bodyPr anchor="t">
            <a:normAutofit/>
          </a:bodyPr>
          <a:lstStyle/>
          <a:p>
            <a:pPr algn="ctr"/>
            <a:r>
              <a:rPr lang="en-US" b="1" u="sng" dirty="0" smtClean="0">
                <a:ln w="12700" cmpd="sng">
                  <a:solidFill>
                    <a:schemeClr val="accent3">
                      <a:lumMod val="50000"/>
                    </a:schemeClr>
                  </a:solidFill>
                </a:ln>
                <a:solidFill>
                  <a:schemeClr val="accent2"/>
                </a:solidFill>
                <a:effectLst>
                  <a:outerShdw blurRad="50800" dist="38100" dir="5400000" algn="t" rotWithShape="0">
                    <a:prstClr val="black">
                      <a:alpha val="40000"/>
                    </a:prstClr>
                  </a:outerShdw>
                </a:effectLst>
              </a:rPr>
              <a:t>Contracts</a:t>
            </a:r>
            <a:r>
              <a:rPr lang="en-US" dirty="0" smtClean="0">
                <a:solidFill>
                  <a:schemeClr val="bg1"/>
                </a:solidFill>
              </a:rPr>
              <a:t> </a:t>
            </a:r>
            <a:br>
              <a:rPr lang="en-US" dirty="0" smtClean="0">
                <a:solidFill>
                  <a:schemeClr val="bg1"/>
                </a:solidFill>
              </a:rPr>
            </a:br>
            <a:r>
              <a:rPr lang="en-US" sz="2400" dirty="0" smtClean="0">
                <a:solidFill>
                  <a:schemeClr val="accent3">
                    <a:lumMod val="50000"/>
                  </a:schemeClr>
                </a:solidFill>
              </a:rPr>
              <a:t>Hosted by Brian Stark </a:t>
            </a:r>
            <a:br>
              <a:rPr lang="en-US" sz="2400" dirty="0" smtClean="0">
                <a:solidFill>
                  <a:schemeClr val="accent3">
                    <a:lumMod val="50000"/>
                  </a:schemeClr>
                </a:solidFill>
              </a:rPr>
            </a:br>
            <a:r>
              <a:rPr lang="en-US" sz="2400" dirty="0" smtClean="0">
                <a:solidFill>
                  <a:schemeClr val="accent3">
                    <a:lumMod val="50000"/>
                  </a:schemeClr>
                </a:solidFill>
              </a:rPr>
              <a:t>Closing coordinator</a:t>
            </a:r>
            <a:r>
              <a:rPr lang="en-US" sz="2400" dirty="0" smtClean="0">
                <a:solidFill>
                  <a:schemeClr val="accent3">
                    <a:lumMod val="50000"/>
                  </a:schemeClr>
                </a:solidFill>
              </a:rPr>
              <a:t> of </a:t>
            </a:r>
            <a:r>
              <a:rPr lang="en-US" sz="2400" dirty="0" err="1" smtClean="0">
                <a:solidFill>
                  <a:schemeClr val="accent3">
                    <a:lumMod val="50000"/>
                  </a:schemeClr>
                </a:solidFill>
              </a:rPr>
              <a:t>freeland</a:t>
            </a:r>
            <a:r>
              <a:rPr lang="en-US" sz="2400" dirty="0" smtClean="0">
                <a:solidFill>
                  <a:schemeClr val="accent3">
                    <a:lumMod val="50000"/>
                  </a:schemeClr>
                </a:solidFill>
              </a:rPr>
              <a:t> ventures</a:t>
            </a:r>
            <a:r>
              <a:rPr lang="en-US" sz="2400" dirty="0" smtClean="0">
                <a:solidFill>
                  <a:schemeClr val="accent3">
                    <a:lumMod val="50000"/>
                  </a:schemeClr>
                </a:solidFill>
              </a:rPr>
              <a:t/>
            </a:r>
            <a:br>
              <a:rPr lang="en-US" sz="2400" dirty="0" smtClean="0">
                <a:solidFill>
                  <a:schemeClr val="accent3">
                    <a:lumMod val="50000"/>
                  </a:schemeClr>
                </a:solidFill>
              </a:rPr>
            </a:br>
            <a:r>
              <a:rPr lang="en-US" sz="2400" dirty="0" smtClean="0">
                <a:solidFill>
                  <a:schemeClr val="accent3">
                    <a:lumMod val="50000"/>
                  </a:schemeClr>
                </a:solidFill>
              </a:rPr>
              <a:t>With special guest David Streeter</a:t>
            </a:r>
            <a:r>
              <a:rPr lang="en-US" dirty="0" smtClean="0"/>
              <a:t/>
            </a:r>
            <a:br>
              <a:rPr lang="en-US" dirty="0" smtClean="0"/>
            </a:br>
            <a:endParaRPr lang="en-US" dirty="0"/>
          </a:p>
        </p:txBody>
      </p:sp>
      <p:sp>
        <p:nvSpPr>
          <p:cNvPr id="3" name="Subtitle 2"/>
          <p:cNvSpPr>
            <a:spLocks noGrp="1"/>
          </p:cNvSpPr>
          <p:nvPr>
            <p:ph type="subTitle" idx="1"/>
          </p:nvPr>
        </p:nvSpPr>
        <p:spPr/>
        <p:txBody>
          <a:bodyPr>
            <a:normAutofit fontScale="77500" lnSpcReduction="20000"/>
          </a:bodyPr>
          <a:lstStyle/>
          <a:p>
            <a:r>
              <a:rPr lang="en-US" sz="2600" dirty="0" smtClean="0">
                <a:solidFill>
                  <a:schemeClr val="accent3">
                    <a:lumMod val="50000"/>
                  </a:schemeClr>
                </a:solidFill>
              </a:rPr>
              <a:t>Topics to cover:</a:t>
            </a:r>
          </a:p>
          <a:p>
            <a:pPr marL="342900" lvl="0" indent="-342900">
              <a:buFont typeface="Arial" panose="020B0604020202020204" pitchFamily="34" charset="0"/>
              <a:buChar char="•"/>
            </a:pPr>
            <a:r>
              <a:rPr lang="en-US" sz="2600" dirty="0">
                <a:solidFill>
                  <a:schemeClr val="accent3">
                    <a:lumMod val="50000"/>
                  </a:schemeClr>
                </a:solidFill>
              </a:rPr>
              <a:t>Purchase and Sale </a:t>
            </a:r>
            <a:r>
              <a:rPr lang="en-US" sz="2600" dirty="0" smtClean="0">
                <a:solidFill>
                  <a:schemeClr val="accent3">
                    <a:lumMod val="50000"/>
                  </a:schemeClr>
                </a:solidFill>
              </a:rPr>
              <a:t>Agreements</a:t>
            </a:r>
          </a:p>
          <a:p>
            <a:pPr marL="342900" indent="-342900">
              <a:buFont typeface="Arial" panose="020B0604020202020204" pitchFamily="34" charset="0"/>
              <a:buChar char="•"/>
            </a:pPr>
            <a:r>
              <a:rPr lang="en-US" sz="2600" dirty="0">
                <a:solidFill>
                  <a:schemeClr val="accent3">
                    <a:lumMod val="50000"/>
                  </a:schemeClr>
                </a:solidFill>
              </a:rPr>
              <a:t>What is an Addendum?</a:t>
            </a:r>
          </a:p>
          <a:p>
            <a:pPr marL="342900" lvl="0" indent="-342900">
              <a:buFont typeface="Arial" panose="020B0604020202020204" pitchFamily="34" charset="0"/>
              <a:buChar char="•"/>
            </a:pPr>
            <a:r>
              <a:rPr lang="en-US" sz="2600" dirty="0" smtClean="0">
                <a:solidFill>
                  <a:schemeClr val="accent3">
                    <a:lumMod val="50000"/>
                  </a:schemeClr>
                </a:solidFill>
              </a:rPr>
              <a:t>Disclosures</a:t>
            </a:r>
          </a:p>
          <a:p>
            <a:pPr marL="342900" indent="-342900">
              <a:buFont typeface="Arial" panose="020B0604020202020204" pitchFamily="34" charset="0"/>
              <a:buChar char="•"/>
            </a:pPr>
            <a:r>
              <a:rPr lang="en-US" sz="2600" dirty="0">
                <a:solidFill>
                  <a:schemeClr val="accent3">
                    <a:lumMod val="50000"/>
                  </a:schemeClr>
                </a:solidFill>
              </a:rPr>
              <a:t>Who should oversee all of this?</a:t>
            </a:r>
          </a:p>
          <a:p>
            <a:pPr lvl="0"/>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414"/>
            <a:ext cx="2438400" cy="621385"/>
          </a:xfrm>
          <a:prstGeom prst="rect">
            <a:avLst/>
          </a:prstGeom>
        </p:spPr>
      </p:pic>
      <p:sp>
        <p:nvSpPr>
          <p:cNvPr id="9" name="Rectangle 8"/>
          <p:cNvSpPr/>
          <p:nvPr/>
        </p:nvSpPr>
        <p:spPr>
          <a:xfrm>
            <a:off x="-961522" y="6396335"/>
            <a:ext cx="14115044" cy="461665"/>
          </a:xfrm>
          <a:prstGeom prst="rect">
            <a:avLst/>
          </a:prstGeom>
        </p:spPr>
        <p:txBody>
          <a:bodyPr wrap="square">
            <a:spAutoFit/>
          </a:bodyPr>
          <a:lstStyle/>
          <a:p>
            <a:pPr algn="ctr"/>
            <a:r>
              <a:rPr lang="en-US" sz="1200" dirty="0">
                <a:solidFill>
                  <a:schemeClr val="accent3">
                    <a:lumMod val="50000"/>
                  </a:schemeClr>
                </a:solidFill>
              </a:rPr>
              <a:t>If anyone would like to contact </a:t>
            </a:r>
            <a:r>
              <a:rPr lang="en-US" sz="1200" dirty="0" smtClean="0">
                <a:solidFill>
                  <a:schemeClr val="accent3">
                    <a:lumMod val="50000"/>
                  </a:schemeClr>
                </a:solidFill>
              </a:rPr>
              <a:t>Freeland Ventures,</a:t>
            </a:r>
            <a:r>
              <a:rPr lang="en-US" sz="1200" dirty="0" smtClean="0">
                <a:solidFill>
                  <a:schemeClr val="accent3">
                    <a:lumMod val="50000"/>
                  </a:schemeClr>
                </a:solidFill>
              </a:rPr>
              <a:t> </a:t>
            </a:r>
            <a:r>
              <a:rPr lang="en-US" sz="1200" dirty="0">
                <a:solidFill>
                  <a:schemeClr val="accent3">
                    <a:lumMod val="50000"/>
                  </a:schemeClr>
                </a:solidFill>
              </a:rPr>
              <a:t>please </a:t>
            </a:r>
            <a:r>
              <a:rPr lang="en-US" sz="1200" dirty="0" smtClean="0">
                <a:solidFill>
                  <a:schemeClr val="accent3">
                    <a:lumMod val="50000"/>
                  </a:schemeClr>
                </a:solidFill>
              </a:rPr>
              <a:t>email us at:</a:t>
            </a:r>
            <a:r>
              <a:rPr lang="en-US" sz="1200" dirty="0" smtClean="0">
                <a:solidFill>
                  <a:schemeClr val="accent3">
                    <a:lumMod val="50000"/>
                  </a:schemeClr>
                </a:solidFill>
              </a:rPr>
              <a:t> </a:t>
            </a:r>
            <a:r>
              <a:rPr lang="en-US" sz="1200" dirty="0" smtClean="0">
                <a:solidFill>
                  <a:schemeClr val="accent3">
                    <a:lumMod val="50000"/>
                  </a:schemeClr>
                </a:solidFill>
              </a:rPr>
              <a:t>support@freelandventures.com</a:t>
            </a:r>
            <a:endParaRPr lang="en-US" sz="1200" dirty="0">
              <a:solidFill>
                <a:schemeClr val="accent3">
                  <a:lumMod val="50000"/>
                </a:schemeClr>
              </a:solidFill>
            </a:endParaRPr>
          </a:p>
          <a:p>
            <a:pPr algn="ctr"/>
            <a:r>
              <a:rPr lang="en-US" sz="1200" dirty="0" smtClean="0">
                <a:solidFill>
                  <a:schemeClr val="accent3">
                    <a:lumMod val="50000"/>
                  </a:schemeClr>
                </a:solidFill>
              </a:rPr>
              <a:t>Or call us at:  </a:t>
            </a:r>
            <a:r>
              <a:rPr lang="en-US" sz="1200" dirty="0">
                <a:solidFill>
                  <a:schemeClr val="accent3">
                    <a:lumMod val="50000"/>
                  </a:schemeClr>
                </a:solidFill>
              </a:rPr>
              <a:t>855-477-8855</a:t>
            </a:r>
            <a:endParaRPr lang="en-US" sz="1200" dirty="0">
              <a:solidFill>
                <a:schemeClr val="accent3">
                  <a:lumMod val="50000"/>
                </a:schemeClr>
              </a:solidFill>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84718" y="110007"/>
            <a:ext cx="2571785" cy="575792"/>
          </a:xfrm>
          <a:prstGeom prst="rect">
            <a:avLst/>
          </a:prstGeom>
          <a:ln w="28575">
            <a:solidFill>
              <a:schemeClr val="bg2"/>
            </a:solidFill>
          </a:ln>
        </p:spPr>
      </p:pic>
    </p:spTree>
    <p:extLst>
      <p:ext uri="{BB962C8B-B14F-4D97-AF65-F5344CB8AC3E}">
        <p14:creationId xmlns:p14="http://schemas.microsoft.com/office/powerpoint/2010/main" val="30025272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gs>
            <a:gs pos="70000">
              <a:schemeClr val="accent2"/>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321276"/>
            <a:ext cx="8534401" cy="2281600"/>
          </a:xfrm>
        </p:spPr>
        <p:txBody>
          <a:bodyPr anchor="t">
            <a:normAutofit/>
          </a:bodyPr>
          <a:lstStyle/>
          <a:p>
            <a:pPr algn="ctr"/>
            <a:r>
              <a:rPr lang="en-US" sz="4000" b="1" u="sng" dirty="0">
                <a:ln w="12700" cmpd="sng">
                  <a:solidFill>
                    <a:schemeClr val="accent3">
                      <a:lumMod val="50000"/>
                    </a:schemeClr>
                  </a:solidFill>
                </a:ln>
                <a:solidFill>
                  <a:schemeClr val="accent2"/>
                </a:solidFill>
                <a:effectLst>
                  <a:outerShdw blurRad="50800" dist="38100" dir="5400000" algn="t" rotWithShape="0">
                    <a:prstClr val="black">
                      <a:alpha val="40000"/>
                    </a:prstClr>
                  </a:outerShdw>
                </a:effectLst>
              </a:rPr>
              <a:t>David’s Background</a:t>
            </a:r>
          </a:p>
        </p:txBody>
      </p:sp>
      <p:sp>
        <p:nvSpPr>
          <p:cNvPr id="4" name="Text Placeholder 3"/>
          <p:cNvSpPr>
            <a:spLocks noGrp="1"/>
          </p:cNvSpPr>
          <p:nvPr>
            <p:ph type="body" idx="1"/>
          </p:nvPr>
        </p:nvSpPr>
        <p:spPr>
          <a:xfrm>
            <a:off x="711200" y="1171146"/>
            <a:ext cx="10989733" cy="1498600"/>
          </a:xfrm>
        </p:spPr>
        <p:txBody>
          <a:bodyPr>
            <a:normAutofit fontScale="25000" lnSpcReduction="20000"/>
          </a:bodyPr>
          <a:lstStyle/>
          <a:p>
            <a:pPr algn="just"/>
            <a:r>
              <a:rPr lang="en-US" sz="9600" u="sng" dirty="0">
                <a:solidFill>
                  <a:schemeClr val="accent3">
                    <a:lumMod val="50000"/>
                  </a:schemeClr>
                </a:solidFill>
              </a:rPr>
              <a:t>DAVID A. STREETER, JR.</a:t>
            </a:r>
          </a:p>
          <a:p>
            <a:pPr algn="just"/>
            <a:r>
              <a:rPr lang="en-US" sz="9600" dirty="0">
                <a:solidFill>
                  <a:schemeClr val="accent3">
                    <a:lumMod val="50000"/>
                  </a:schemeClr>
                </a:solidFill>
              </a:rPr>
              <a:t>David Streeter is one of America’s top Real Estate lawyers. He graduated Magna Cum Laude from College of the Holy Cross and Cum Laude from Case Western Reserve University School of Law. He has been licensed to practice Law in the State of Ohio for 11 years, and currently practices in Real Estate Law, Business Law, Estate Planning, and Foreclosure Defense.</a:t>
            </a:r>
          </a:p>
          <a:p>
            <a:pPr algn="just"/>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414"/>
            <a:ext cx="2438400" cy="621385"/>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84718" y="110007"/>
            <a:ext cx="2571785" cy="575792"/>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84718" y="143442"/>
            <a:ext cx="2571785" cy="575792"/>
          </a:xfrm>
          <a:prstGeom prst="rect">
            <a:avLst/>
          </a:prstGeom>
          <a:ln w="28575">
            <a:solidFill>
              <a:schemeClr val="bg2"/>
            </a:solidFill>
          </a:ln>
        </p:spPr>
      </p:pic>
      <p:sp>
        <p:nvSpPr>
          <p:cNvPr id="10" name="Rectangle 9"/>
          <p:cNvSpPr/>
          <p:nvPr/>
        </p:nvSpPr>
        <p:spPr>
          <a:xfrm>
            <a:off x="-961522" y="6396335"/>
            <a:ext cx="14115044" cy="461665"/>
          </a:xfrm>
          <a:prstGeom prst="rect">
            <a:avLst/>
          </a:prstGeom>
        </p:spPr>
        <p:txBody>
          <a:bodyPr wrap="square">
            <a:spAutoFit/>
          </a:bodyPr>
          <a:lstStyle/>
          <a:p>
            <a:pPr algn="ctr"/>
            <a:r>
              <a:rPr lang="en-US" sz="1200" dirty="0">
                <a:solidFill>
                  <a:schemeClr val="accent3">
                    <a:lumMod val="50000"/>
                  </a:schemeClr>
                </a:solidFill>
              </a:rPr>
              <a:t>If anyone would like to contact Freeland Ventures, please email us at: support@freelandventures.com</a:t>
            </a:r>
          </a:p>
          <a:p>
            <a:pPr algn="ctr"/>
            <a:r>
              <a:rPr lang="en-US" sz="1200" dirty="0">
                <a:solidFill>
                  <a:schemeClr val="accent3">
                    <a:lumMod val="50000"/>
                  </a:schemeClr>
                </a:solidFill>
              </a:rPr>
              <a:t>Or call us at:  855-477-8855</a:t>
            </a:r>
            <a:endParaRPr lang="en-US" sz="1200" dirty="0">
              <a:solidFill>
                <a:schemeClr val="accent3">
                  <a:lumMod val="50000"/>
                </a:schemeClr>
              </a:solidFill>
            </a:endParaRPr>
          </a:p>
        </p:txBody>
      </p:sp>
    </p:spTree>
    <p:extLst>
      <p:ext uri="{BB962C8B-B14F-4D97-AF65-F5344CB8AC3E}">
        <p14:creationId xmlns:p14="http://schemas.microsoft.com/office/powerpoint/2010/main" val="34277966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gs>
            <a:gs pos="70000">
              <a:schemeClr val="accent2"/>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321276"/>
            <a:ext cx="8534401" cy="2281600"/>
          </a:xfrm>
        </p:spPr>
        <p:txBody>
          <a:bodyPr anchor="t">
            <a:normAutofit/>
          </a:bodyPr>
          <a:lstStyle/>
          <a:p>
            <a:pPr algn="ctr"/>
            <a:r>
              <a:rPr lang="en-US" sz="4000" b="1" u="sng" dirty="0" smtClean="0">
                <a:ln w="12700" cmpd="sng">
                  <a:solidFill>
                    <a:schemeClr val="accent3">
                      <a:lumMod val="50000"/>
                    </a:schemeClr>
                  </a:solidFill>
                </a:ln>
                <a:solidFill>
                  <a:schemeClr val="accent2"/>
                </a:solidFill>
                <a:effectLst>
                  <a:outerShdw blurRad="50800" dist="38100" dir="5400000" algn="t" rotWithShape="0">
                    <a:prstClr val="black">
                      <a:alpha val="40000"/>
                    </a:prstClr>
                  </a:outerShdw>
                </a:effectLst>
              </a:rPr>
              <a:t>What IS a Contract?</a:t>
            </a:r>
            <a:endParaRPr lang="en-US" sz="4000" b="1" u="sng" dirty="0">
              <a:ln w="12700" cmpd="sng">
                <a:solidFill>
                  <a:schemeClr val="accent3">
                    <a:lumMod val="50000"/>
                  </a:schemeClr>
                </a:solidFill>
              </a:ln>
              <a:solidFill>
                <a:schemeClr val="accent2"/>
              </a:solidFill>
              <a:effectLst>
                <a:outerShdw blurRad="50800" dist="38100" dir="5400000" algn="t" rotWithShape="0">
                  <a:prstClr val="black">
                    <a:alpha val="40000"/>
                  </a:prstClr>
                </a:outerShdw>
              </a:effectLst>
            </a:endParaRPr>
          </a:p>
        </p:txBody>
      </p:sp>
      <p:sp>
        <p:nvSpPr>
          <p:cNvPr id="4" name="Text Placeholder 3"/>
          <p:cNvSpPr>
            <a:spLocks noGrp="1"/>
          </p:cNvSpPr>
          <p:nvPr>
            <p:ph type="body" idx="1"/>
          </p:nvPr>
        </p:nvSpPr>
        <p:spPr>
          <a:xfrm>
            <a:off x="660400" y="1104276"/>
            <a:ext cx="11531600" cy="1498600"/>
          </a:xfrm>
        </p:spPr>
        <p:txBody>
          <a:bodyPr>
            <a:normAutofit fontScale="25000" lnSpcReduction="20000"/>
          </a:bodyPr>
          <a:lstStyle/>
          <a:p>
            <a:r>
              <a:rPr lang="en-US" sz="9600" b="1" u="sng" dirty="0" smtClean="0">
                <a:solidFill>
                  <a:schemeClr val="accent3">
                    <a:lumMod val="50000"/>
                  </a:schemeClr>
                </a:solidFill>
              </a:rPr>
              <a:t>4 </a:t>
            </a:r>
            <a:r>
              <a:rPr lang="en-US" sz="9600" b="1" u="sng" dirty="0">
                <a:solidFill>
                  <a:schemeClr val="accent3">
                    <a:lumMod val="50000"/>
                  </a:schemeClr>
                </a:solidFill>
              </a:rPr>
              <a:t>E</a:t>
            </a:r>
            <a:r>
              <a:rPr lang="en-US" sz="9600" b="1" u="sng" dirty="0" smtClean="0">
                <a:solidFill>
                  <a:schemeClr val="accent3">
                    <a:lumMod val="50000"/>
                  </a:schemeClr>
                </a:solidFill>
              </a:rPr>
              <a:t>lements</a:t>
            </a:r>
            <a:r>
              <a:rPr lang="en-US" sz="9600" b="1" u="sng" dirty="0">
                <a:solidFill>
                  <a:schemeClr val="accent3">
                    <a:lumMod val="50000"/>
                  </a:schemeClr>
                </a:solidFill>
              </a:rPr>
              <a:t>:</a:t>
            </a:r>
          </a:p>
          <a:p>
            <a:pPr marL="285750" indent="-285750">
              <a:buFont typeface="Arial" panose="020B0604020202020204" pitchFamily="34" charset="0"/>
              <a:buChar char="•"/>
            </a:pPr>
            <a:r>
              <a:rPr lang="en-US" sz="9600" dirty="0" smtClean="0">
                <a:solidFill>
                  <a:schemeClr val="accent3">
                    <a:lumMod val="50000"/>
                  </a:schemeClr>
                </a:solidFill>
              </a:rPr>
              <a:t> Offer</a:t>
            </a:r>
          </a:p>
          <a:p>
            <a:pPr marL="285750" indent="-285750">
              <a:buFont typeface="Arial" panose="020B0604020202020204" pitchFamily="34" charset="0"/>
              <a:buChar char="•"/>
            </a:pPr>
            <a:r>
              <a:rPr lang="en-US" sz="9600" dirty="0" smtClean="0">
                <a:solidFill>
                  <a:schemeClr val="accent3">
                    <a:lumMod val="50000"/>
                  </a:schemeClr>
                </a:solidFill>
              </a:rPr>
              <a:t>Acceptance</a:t>
            </a:r>
            <a:endParaRPr lang="en-US" sz="9600" dirty="0">
              <a:solidFill>
                <a:schemeClr val="accent3">
                  <a:lumMod val="50000"/>
                </a:schemeClr>
              </a:solidFill>
            </a:endParaRPr>
          </a:p>
          <a:p>
            <a:pPr marL="285750" indent="-285750">
              <a:buFont typeface="Arial" panose="020B0604020202020204" pitchFamily="34" charset="0"/>
              <a:buChar char="•"/>
            </a:pPr>
            <a:r>
              <a:rPr lang="en-US" sz="9600" dirty="0" smtClean="0">
                <a:solidFill>
                  <a:schemeClr val="accent3">
                    <a:lumMod val="50000"/>
                  </a:schemeClr>
                </a:solidFill>
              </a:rPr>
              <a:t>Intention</a:t>
            </a:r>
            <a:endParaRPr lang="en-US" sz="9600" dirty="0">
              <a:solidFill>
                <a:schemeClr val="accent3">
                  <a:lumMod val="50000"/>
                </a:schemeClr>
              </a:solidFill>
            </a:endParaRPr>
          </a:p>
          <a:p>
            <a:pPr marL="285750" indent="-285750">
              <a:buFont typeface="Arial" panose="020B0604020202020204" pitchFamily="34" charset="0"/>
              <a:buChar char="•"/>
            </a:pPr>
            <a:r>
              <a:rPr lang="en-US" sz="9600" dirty="0" smtClean="0">
                <a:solidFill>
                  <a:schemeClr val="accent3">
                    <a:lumMod val="50000"/>
                  </a:schemeClr>
                </a:solidFill>
              </a:rPr>
              <a:t>Consideration</a:t>
            </a:r>
            <a:endParaRPr lang="en-US" sz="9600" dirty="0">
              <a:solidFill>
                <a:schemeClr val="accent3">
                  <a:lumMod val="50000"/>
                </a:schemeClr>
              </a:solidFill>
            </a:endParaRP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414"/>
            <a:ext cx="2438400" cy="621385"/>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84718" y="110007"/>
            <a:ext cx="2571785" cy="575792"/>
          </a:xfrm>
          <a:prstGeom prst="rect">
            <a:avLst/>
          </a:prstGeom>
          <a:ln w="28575">
            <a:solidFill>
              <a:schemeClr val="bg2"/>
            </a:solidFill>
          </a:ln>
        </p:spPr>
      </p:pic>
      <p:pic>
        <p:nvPicPr>
          <p:cNvPr id="12" name="Picture 11"/>
          <p:cNvPicPr>
            <a:picLocks noChangeAspect="1"/>
          </p:cNvPicPr>
          <p:nvPr/>
        </p:nvPicPr>
        <p:blipFill>
          <a:blip r:embed="rId4"/>
          <a:stretch>
            <a:fillRect/>
          </a:stretch>
        </p:blipFill>
        <p:spPr>
          <a:xfrm>
            <a:off x="2239946" y="6351988"/>
            <a:ext cx="7712108" cy="506012"/>
          </a:xfrm>
          <a:prstGeom prst="rect">
            <a:avLst/>
          </a:prstGeom>
        </p:spPr>
      </p:pic>
    </p:spTree>
    <p:extLst>
      <p:ext uri="{BB962C8B-B14F-4D97-AF65-F5344CB8AC3E}">
        <p14:creationId xmlns:p14="http://schemas.microsoft.com/office/powerpoint/2010/main" val="21998307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gs>
            <a:gs pos="70000">
              <a:schemeClr val="accent2"/>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321276"/>
            <a:ext cx="8534401" cy="2281600"/>
          </a:xfrm>
        </p:spPr>
        <p:txBody>
          <a:bodyPr anchor="t">
            <a:normAutofit/>
          </a:bodyPr>
          <a:lstStyle/>
          <a:p>
            <a:pPr lvl="0" algn="ctr"/>
            <a:r>
              <a:rPr lang="en-US" sz="4000" b="1" u="sng" dirty="0">
                <a:ln w="12700" cmpd="sng">
                  <a:solidFill>
                    <a:schemeClr val="accent3">
                      <a:lumMod val="50000"/>
                    </a:schemeClr>
                  </a:solidFill>
                </a:ln>
                <a:solidFill>
                  <a:schemeClr val="accent2"/>
                </a:solidFill>
                <a:effectLst>
                  <a:outerShdw blurRad="50800" dist="38100" dir="5400000" algn="t" rotWithShape="0">
                    <a:prstClr val="black">
                      <a:alpha val="40000"/>
                    </a:prstClr>
                  </a:outerShdw>
                </a:effectLst>
              </a:rPr>
              <a:t>Purchase and Sale Agreements</a:t>
            </a:r>
          </a:p>
        </p:txBody>
      </p:sp>
      <p:sp>
        <p:nvSpPr>
          <p:cNvPr id="3" name="TextBox 2"/>
          <p:cNvSpPr txBox="1"/>
          <p:nvPr/>
        </p:nvSpPr>
        <p:spPr>
          <a:xfrm>
            <a:off x="0" y="1730404"/>
            <a:ext cx="12192000" cy="3785652"/>
          </a:xfrm>
          <a:prstGeom prst="rect">
            <a:avLst/>
          </a:prstGeom>
          <a:noFill/>
        </p:spPr>
        <p:txBody>
          <a:bodyPr wrap="square" rtlCol="0">
            <a:spAutoFit/>
          </a:bodyPr>
          <a:lstStyle/>
          <a:p>
            <a:pPr marL="800100" lvl="1" indent="-342900">
              <a:buFont typeface="Arial" panose="020B0604020202020204" pitchFamily="34" charset="0"/>
              <a:buChar char="•"/>
            </a:pPr>
            <a:r>
              <a:rPr lang="en-US" sz="2400" dirty="0">
                <a:solidFill>
                  <a:schemeClr val="accent3">
                    <a:lumMod val="50000"/>
                  </a:schemeClr>
                </a:solidFill>
              </a:rPr>
              <a:t>I use a DIFFERENT Contract for BUYING, vs SELLING – to give myself the advantages of each situation.</a:t>
            </a:r>
          </a:p>
          <a:p>
            <a:pPr marL="1714500" lvl="3" indent="-342900">
              <a:buFont typeface="Arial" panose="020B0604020202020204" pitchFamily="34" charset="0"/>
              <a:buChar char="•"/>
            </a:pPr>
            <a:r>
              <a:rPr lang="en-US" sz="2400" dirty="0">
                <a:solidFill>
                  <a:schemeClr val="accent3">
                    <a:lumMod val="50000"/>
                  </a:schemeClr>
                </a:solidFill>
              </a:rPr>
              <a:t>Earnest money, closing time, payment terms, tax pro-ration, costs of closing, DAVE – others?</a:t>
            </a:r>
          </a:p>
          <a:p>
            <a:pPr marL="800100" lvl="1" indent="-342900">
              <a:buFont typeface="Arial" panose="020B0604020202020204" pitchFamily="34" charset="0"/>
              <a:buChar char="•"/>
            </a:pPr>
            <a:r>
              <a:rPr lang="en-US" sz="2400" dirty="0">
                <a:solidFill>
                  <a:schemeClr val="accent3">
                    <a:lumMod val="50000"/>
                  </a:schemeClr>
                </a:solidFill>
              </a:rPr>
              <a:t>Using a Realtor Contract – what to look for</a:t>
            </a:r>
          </a:p>
          <a:p>
            <a:pPr marL="800100" lvl="1" indent="-342900">
              <a:buFont typeface="Arial" panose="020B0604020202020204" pitchFamily="34" charset="0"/>
              <a:buChar char="•"/>
            </a:pPr>
            <a:r>
              <a:rPr lang="en-US" sz="2400" dirty="0">
                <a:solidFill>
                  <a:schemeClr val="accent3">
                    <a:lumMod val="50000"/>
                  </a:schemeClr>
                </a:solidFill>
              </a:rPr>
              <a:t>What types of contracts I should NEVER sign</a:t>
            </a:r>
          </a:p>
          <a:p>
            <a:pPr marL="800100" lvl="1" indent="-342900">
              <a:buFont typeface="Arial" panose="020B0604020202020204" pitchFamily="34" charset="0"/>
              <a:buChar char="•"/>
            </a:pPr>
            <a:r>
              <a:rPr lang="en-US" sz="2400" dirty="0">
                <a:solidFill>
                  <a:schemeClr val="accent3">
                    <a:lumMod val="50000"/>
                  </a:schemeClr>
                </a:solidFill>
              </a:rPr>
              <a:t>Do I have to have a Contract at all? </a:t>
            </a:r>
          </a:p>
          <a:p>
            <a:pPr marL="800100" lvl="1" indent="-342900">
              <a:buFont typeface="Arial" panose="020B0604020202020204" pitchFamily="34" charset="0"/>
              <a:buChar char="•"/>
            </a:pPr>
            <a:r>
              <a:rPr lang="en-US" sz="2400" dirty="0">
                <a:solidFill>
                  <a:schemeClr val="accent3">
                    <a:lumMod val="50000"/>
                  </a:schemeClr>
                </a:solidFill>
              </a:rPr>
              <a:t>Purchase Agreement serves as Instructions to Escrow, so is essential</a:t>
            </a:r>
          </a:p>
          <a:p>
            <a:pPr marL="800100" lvl="1" indent="-342900">
              <a:buFont typeface="Arial" panose="020B0604020202020204" pitchFamily="34" charset="0"/>
              <a:buChar char="•"/>
            </a:pPr>
            <a:r>
              <a:rPr lang="en-US" sz="2400" dirty="0">
                <a:solidFill>
                  <a:schemeClr val="accent3">
                    <a:lumMod val="50000"/>
                  </a:schemeClr>
                </a:solidFill>
              </a:rPr>
              <a:t>What kinds of Contracts OTHER than Purchase and Sale Agreements will I use in my Real Estate business?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414"/>
            <a:ext cx="2438400" cy="621385"/>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84718" y="110007"/>
            <a:ext cx="2571785" cy="575792"/>
          </a:xfrm>
          <a:prstGeom prst="rect">
            <a:avLst/>
          </a:prstGeom>
          <a:ln w="28575">
            <a:solidFill>
              <a:schemeClr val="bg2"/>
            </a:solidFill>
          </a:ln>
        </p:spPr>
      </p:pic>
      <p:pic>
        <p:nvPicPr>
          <p:cNvPr id="10" name="Picture 9"/>
          <p:cNvPicPr>
            <a:picLocks noChangeAspect="1"/>
          </p:cNvPicPr>
          <p:nvPr/>
        </p:nvPicPr>
        <p:blipFill>
          <a:blip r:embed="rId4"/>
          <a:stretch>
            <a:fillRect/>
          </a:stretch>
        </p:blipFill>
        <p:spPr>
          <a:xfrm>
            <a:off x="2239946" y="6419172"/>
            <a:ext cx="7712108" cy="506012"/>
          </a:xfrm>
          <a:prstGeom prst="rect">
            <a:avLst/>
          </a:prstGeom>
        </p:spPr>
      </p:pic>
    </p:spTree>
    <p:extLst>
      <p:ext uri="{BB962C8B-B14F-4D97-AF65-F5344CB8AC3E}">
        <p14:creationId xmlns:p14="http://schemas.microsoft.com/office/powerpoint/2010/main" val="474156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gs>
            <a:gs pos="70000">
              <a:schemeClr val="accent2"/>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321276"/>
            <a:ext cx="8534401" cy="2281600"/>
          </a:xfrm>
        </p:spPr>
        <p:txBody>
          <a:bodyPr anchor="t">
            <a:normAutofit/>
          </a:bodyPr>
          <a:lstStyle/>
          <a:p>
            <a:pPr lvl="0" algn="ctr"/>
            <a:r>
              <a:rPr lang="en-US" sz="4000" b="1" u="sng" dirty="0">
                <a:ln w="12700" cmpd="sng">
                  <a:solidFill>
                    <a:schemeClr val="accent3">
                      <a:lumMod val="50000"/>
                    </a:schemeClr>
                  </a:solidFill>
                </a:ln>
                <a:solidFill>
                  <a:schemeClr val="accent2"/>
                </a:solidFill>
                <a:effectLst>
                  <a:outerShdw blurRad="50800" dist="38100" dir="5400000" algn="t" rotWithShape="0">
                    <a:prstClr val="black">
                      <a:alpha val="40000"/>
                    </a:prstClr>
                  </a:outerShdw>
                </a:effectLst>
              </a:rPr>
              <a:t>What is an Addendum?</a:t>
            </a:r>
          </a:p>
        </p:txBody>
      </p:sp>
      <p:sp>
        <p:nvSpPr>
          <p:cNvPr id="5" name="TextBox 4"/>
          <p:cNvSpPr txBox="1"/>
          <p:nvPr/>
        </p:nvSpPr>
        <p:spPr>
          <a:xfrm>
            <a:off x="0" y="1126067"/>
            <a:ext cx="12192000" cy="2677656"/>
          </a:xfrm>
          <a:prstGeom prst="rect">
            <a:avLst/>
          </a:prstGeom>
          <a:noFill/>
        </p:spPr>
        <p:txBody>
          <a:bodyPr wrap="square" rtlCol="0">
            <a:spAutoFit/>
          </a:bodyPr>
          <a:lstStyle/>
          <a:p>
            <a:pPr marL="800100" lvl="1" indent="-342900">
              <a:buFont typeface="Arial" panose="020B0604020202020204" pitchFamily="34" charset="0"/>
              <a:buChar char="•"/>
            </a:pPr>
            <a:r>
              <a:rPr lang="en-US" sz="2400" dirty="0">
                <a:solidFill>
                  <a:schemeClr val="accent3">
                    <a:lumMod val="50000"/>
                  </a:schemeClr>
                </a:solidFill>
              </a:rPr>
              <a:t>From Latin meaning: “to add to or to give to.”</a:t>
            </a:r>
          </a:p>
          <a:p>
            <a:pPr marL="800100" lvl="1" indent="-342900">
              <a:buFont typeface="Arial" panose="020B0604020202020204" pitchFamily="34" charset="0"/>
              <a:buChar char="•"/>
            </a:pPr>
            <a:r>
              <a:rPr lang="en-US" sz="2400" dirty="0">
                <a:solidFill>
                  <a:schemeClr val="accent3">
                    <a:lumMod val="50000"/>
                  </a:schemeClr>
                </a:solidFill>
              </a:rPr>
              <a:t>An additional set of terms or requirements made to a document AFTER it has been printed or published.</a:t>
            </a:r>
          </a:p>
          <a:p>
            <a:pPr marL="800100" lvl="1" indent="-342900">
              <a:buFont typeface="Arial" panose="020B0604020202020204" pitchFamily="34" charset="0"/>
              <a:buChar char="•"/>
            </a:pPr>
            <a:r>
              <a:rPr lang="en-US" sz="2400" dirty="0">
                <a:solidFill>
                  <a:schemeClr val="accent3">
                    <a:lumMod val="50000"/>
                  </a:schemeClr>
                </a:solidFill>
              </a:rPr>
              <a:t>What sorts of things are in an Addendum?</a:t>
            </a:r>
          </a:p>
          <a:p>
            <a:pPr marL="800100" lvl="1" indent="-342900">
              <a:buFont typeface="Arial" panose="020B0604020202020204" pitchFamily="34" charset="0"/>
              <a:buChar char="•"/>
            </a:pPr>
            <a:r>
              <a:rPr lang="en-US" sz="2400" dirty="0">
                <a:solidFill>
                  <a:schemeClr val="accent3">
                    <a:lumMod val="50000"/>
                  </a:schemeClr>
                </a:solidFill>
              </a:rPr>
              <a:t>Who writes the Addendum?</a:t>
            </a:r>
          </a:p>
          <a:p>
            <a:pPr marL="800100" lvl="1" indent="-342900">
              <a:buFont typeface="Arial" panose="020B0604020202020204" pitchFamily="34" charset="0"/>
              <a:buChar char="•"/>
            </a:pPr>
            <a:r>
              <a:rPr lang="en-US" sz="2400" dirty="0">
                <a:solidFill>
                  <a:schemeClr val="accent3">
                    <a:lumMod val="50000"/>
                  </a:schemeClr>
                </a:solidFill>
              </a:rPr>
              <a:t>Is there always an Addendum?</a:t>
            </a:r>
          </a:p>
          <a:p>
            <a:pPr marL="800100" lvl="1" indent="-342900">
              <a:buFont typeface="Arial" panose="020B0604020202020204" pitchFamily="34" charset="0"/>
              <a:buChar char="•"/>
            </a:pPr>
            <a:r>
              <a:rPr lang="en-US" sz="2400" dirty="0">
                <a:solidFill>
                  <a:schemeClr val="accent3">
                    <a:lumMod val="50000"/>
                  </a:schemeClr>
                </a:solidFill>
              </a:rPr>
              <a:t>Why weren’t the Addendum items incorporated into the original Contract?</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414"/>
            <a:ext cx="2438400" cy="621385"/>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84718" y="110007"/>
            <a:ext cx="2571785" cy="575792"/>
          </a:xfrm>
          <a:prstGeom prst="rect">
            <a:avLst/>
          </a:prstGeom>
          <a:ln w="28575">
            <a:solidFill>
              <a:schemeClr val="bg2"/>
            </a:solidFill>
          </a:ln>
        </p:spPr>
      </p:pic>
      <p:pic>
        <p:nvPicPr>
          <p:cNvPr id="4" name="Picture 3"/>
          <p:cNvPicPr>
            <a:picLocks noChangeAspect="1"/>
          </p:cNvPicPr>
          <p:nvPr/>
        </p:nvPicPr>
        <p:blipFill>
          <a:blip r:embed="rId4"/>
          <a:stretch>
            <a:fillRect/>
          </a:stretch>
        </p:blipFill>
        <p:spPr>
          <a:xfrm>
            <a:off x="2239946" y="6351988"/>
            <a:ext cx="7712108" cy="506012"/>
          </a:xfrm>
          <a:prstGeom prst="rect">
            <a:avLst/>
          </a:prstGeom>
        </p:spPr>
      </p:pic>
    </p:spTree>
    <p:extLst>
      <p:ext uri="{BB962C8B-B14F-4D97-AF65-F5344CB8AC3E}">
        <p14:creationId xmlns:p14="http://schemas.microsoft.com/office/powerpoint/2010/main" val="8062689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gs>
            <a:gs pos="70000">
              <a:schemeClr val="accent2"/>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28800" y="321276"/>
            <a:ext cx="8534401" cy="2281600"/>
          </a:xfrm>
        </p:spPr>
        <p:txBody>
          <a:bodyPr anchor="t">
            <a:normAutofit/>
          </a:bodyPr>
          <a:lstStyle/>
          <a:p>
            <a:pPr lvl="0" algn="ctr"/>
            <a:r>
              <a:rPr lang="en-US" sz="4000" b="1" u="sng" dirty="0">
                <a:ln w="12700" cmpd="sng">
                  <a:solidFill>
                    <a:schemeClr val="accent3">
                      <a:lumMod val="50000"/>
                    </a:schemeClr>
                  </a:solidFill>
                </a:ln>
                <a:solidFill>
                  <a:schemeClr val="accent2"/>
                </a:solidFill>
                <a:effectLst>
                  <a:outerShdw blurRad="50800" dist="38100" dir="5400000" algn="t" rotWithShape="0">
                    <a:prstClr val="black">
                      <a:alpha val="40000"/>
                    </a:prstClr>
                  </a:outerShdw>
                </a:effectLst>
              </a:rPr>
              <a:t>Disclosures</a:t>
            </a:r>
          </a:p>
        </p:txBody>
      </p:sp>
      <p:sp>
        <p:nvSpPr>
          <p:cNvPr id="3" name="TextBox 2"/>
          <p:cNvSpPr txBox="1"/>
          <p:nvPr/>
        </p:nvSpPr>
        <p:spPr>
          <a:xfrm>
            <a:off x="0" y="1049867"/>
            <a:ext cx="12192000" cy="5262979"/>
          </a:xfrm>
          <a:prstGeom prst="rect">
            <a:avLst/>
          </a:prstGeom>
          <a:noFill/>
        </p:spPr>
        <p:txBody>
          <a:bodyPr wrap="square" rtlCol="0">
            <a:spAutoFit/>
          </a:bodyPr>
          <a:lstStyle/>
          <a:p>
            <a:pPr marL="800100" lvl="1" indent="-342900">
              <a:buFont typeface="Arial" panose="020B0604020202020204" pitchFamily="34" charset="0"/>
              <a:buChar char="•"/>
            </a:pPr>
            <a:r>
              <a:rPr lang="en-US" sz="2400" dirty="0">
                <a:solidFill>
                  <a:schemeClr val="accent3">
                    <a:lumMod val="50000"/>
                  </a:schemeClr>
                </a:solidFill>
              </a:rPr>
              <a:t>An acknowledgement of facts one might prefer not to mention</a:t>
            </a:r>
          </a:p>
          <a:p>
            <a:pPr marL="800100" lvl="1" indent="-342900">
              <a:buFont typeface="Arial" panose="020B0604020202020204" pitchFamily="34" charset="0"/>
              <a:buChar char="•"/>
            </a:pPr>
            <a:r>
              <a:rPr lang="en-US" sz="2400" dirty="0">
                <a:solidFill>
                  <a:schemeClr val="accent3">
                    <a:lumMod val="50000"/>
                  </a:schemeClr>
                </a:solidFill>
              </a:rPr>
              <a:t>As a SELLER what are my responsibilities?</a:t>
            </a:r>
          </a:p>
          <a:p>
            <a:pPr marL="800100" lvl="1" indent="-342900">
              <a:buFont typeface="Arial" panose="020B0604020202020204" pitchFamily="34" charset="0"/>
              <a:buChar char="•"/>
            </a:pPr>
            <a:r>
              <a:rPr lang="en-US" sz="2400" dirty="0">
                <a:solidFill>
                  <a:schemeClr val="accent3">
                    <a:lumMod val="50000"/>
                  </a:schemeClr>
                </a:solidFill>
              </a:rPr>
              <a:t>Examples of disclosures I may have to </a:t>
            </a:r>
            <a:r>
              <a:rPr lang="en-US" sz="2400" dirty="0" smtClean="0">
                <a:solidFill>
                  <a:schemeClr val="accent3">
                    <a:lumMod val="50000"/>
                  </a:schemeClr>
                </a:solidFill>
              </a:rPr>
              <a:t>make</a:t>
            </a:r>
            <a:endParaRPr lang="en-US" sz="2400" dirty="0">
              <a:solidFill>
                <a:schemeClr val="accent3">
                  <a:lumMod val="50000"/>
                </a:schemeClr>
              </a:solidFill>
            </a:endParaRPr>
          </a:p>
          <a:p>
            <a:pPr marL="1257300" lvl="2" indent="-342900">
              <a:buFont typeface="Arial" panose="020B0604020202020204" pitchFamily="34" charset="0"/>
              <a:buChar char="•"/>
            </a:pPr>
            <a:r>
              <a:rPr lang="en-US" sz="2400" dirty="0">
                <a:solidFill>
                  <a:schemeClr val="accent3">
                    <a:lumMod val="50000"/>
                  </a:schemeClr>
                </a:solidFill>
              </a:rPr>
              <a:t>Water in basement</a:t>
            </a:r>
          </a:p>
          <a:p>
            <a:pPr marL="1257300" lvl="2" indent="-342900">
              <a:buFont typeface="Arial" panose="020B0604020202020204" pitchFamily="34" charset="0"/>
              <a:buChar char="•"/>
            </a:pPr>
            <a:r>
              <a:rPr lang="en-US" sz="2400" dirty="0">
                <a:solidFill>
                  <a:schemeClr val="accent3">
                    <a:lumMod val="50000"/>
                  </a:schemeClr>
                </a:solidFill>
              </a:rPr>
              <a:t>Roof leaks</a:t>
            </a:r>
          </a:p>
          <a:p>
            <a:pPr marL="1257300" lvl="2" indent="-342900">
              <a:buFont typeface="Arial" panose="020B0604020202020204" pitchFamily="34" charset="0"/>
              <a:buChar char="•"/>
            </a:pPr>
            <a:r>
              <a:rPr lang="en-US" sz="2400" dirty="0">
                <a:solidFill>
                  <a:schemeClr val="accent3">
                    <a:lumMod val="50000"/>
                  </a:schemeClr>
                </a:solidFill>
              </a:rPr>
              <a:t>A previous resident was murdered in the premises</a:t>
            </a:r>
          </a:p>
          <a:p>
            <a:pPr marL="1257300" lvl="2" indent="-342900">
              <a:buFont typeface="Arial" panose="020B0604020202020204" pitchFamily="34" charset="0"/>
              <a:buChar char="•"/>
            </a:pPr>
            <a:r>
              <a:rPr lang="en-US" sz="2400" dirty="0">
                <a:solidFill>
                  <a:schemeClr val="accent3">
                    <a:lumMod val="50000"/>
                  </a:schemeClr>
                </a:solidFill>
              </a:rPr>
              <a:t>Known physical issues – foundation cracks behind walls</a:t>
            </a:r>
          </a:p>
          <a:p>
            <a:pPr marL="1257300" lvl="2" indent="-342900">
              <a:buFont typeface="Arial" panose="020B0604020202020204" pitchFamily="34" charset="0"/>
              <a:buChar char="•"/>
            </a:pPr>
            <a:r>
              <a:rPr lang="en-US" sz="2400" dirty="0">
                <a:solidFill>
                  <a:schemeClr val="accent3">
                    <a:lumMod val="50000"/>
                  </a:schemeClr>
                </a:solidFill>
              </a:rPr>
              <a:t>Do we have to disclose that the neighbors are loud, or that the area is not “nice”?</a:t>
            </a:r>
          </a:p>
          <a:p>
            <a:pPr marL="1257300" lvl="2" indent="-342900">
              <a:buFont typeface="Arial" panose="020B0604020202020204" pitchFamily="34" charset="0"/>
              <a:buChar char="•"/>
            </a:pPr>
            <a:r>
              <a:rPr lang="en-US" sz="2400" dirty="0">
                <a:solidFill>
                  <a:schemeClr val="accent3">
                    <a:lumMod val="50000"/>
                  </a:schemeClr>
                </a:solidFill>
              </a:rPr>
              <a:t>Do we have to disclose how much money we’re making on the deal?</a:t>
            </a:r>
          </a:p>
          <a:p>
            <a:pPr marL="800100" lvl="1" indent="-342900">
              <a:buFont typeface="Arial" panose="020B0604020202020204" pitchFamily="34" charset="0"/>
              <a:buChar char="•"/>
            </a:pPr>
            <a:r>
              <a:rPr lang="en-US" sz="2400" dirty="0">
                <a:solidFill>
                  <a:schemeClr val="accent3">
                    <a:lumMod val="50000"/>
                  </a:schemeClr>
                </a:solidFill>
              </a:rPr>
              <a:t>As a BUYER is there anything I must disclose?</a:t>
            </a:r>
          </a:p>
          <a:p>
            <a:pPr marL="1257300" lvl="2" indent="-342900">
              <a:buFont typeface="Arial" panose="020B0604020202020204" pitchFamily="34" charset="0"/>
              <a:buChar char="•"/>
            </a:pPr>
            <a:r>
              <a:rPr lang="en-US" sz="2400" dirty="0">
                <a:solidFill>
                  <a:schemeClr val="accent3">
                    <a:lumMod val="50000"/>
                  </a:schemeClr>
                </a:solidFill>
              </a:rPr>
              <a:t>What should I look from the SELLER</a:t>
            </a:r>
          </a:p>
          <a:p>
            <a:pPr marL="800100" lvl="1" indent="-342900">
              <a:buFont typeface="Arial" panose="020B0604020202020204" pitchFamily="34" charset="0"/>
              <a:buChar char="•"/>
            </a:pPr>
            <a:r>
              <a:rPr lang="en-US" sz="2400" dirty="0">
                <a:solidFill>
                  <a:schemeClr val="accent3">
                    <a:lumMod val="50000"/>
                  </a:schemeClr>
                </a:solidFill>
              </a:rPr>
              <a:t>What RISKS do I have if I do NOT disclose what I KNOW to be defects or other required disclosures?</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414"/>
            <a:ext cx="2438400" cy="621385"/>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84718" y="110007"/>
            <a:ext cx="2571785" cy="575792"/>
          </a:xfrm>
          <a:prstGeom prst="rect">
            <a:avLst/>
          </a:prstGeom>
          <a:ln w="28575">
            <a:solidFill>
              <a:schemeClr val="bg2"/>
            </a:solidFill>
          </a:ln>
        </p:spPr>
      </p:pic>
      <p:pic>
        <p:nvPicPr>
          <p:cNvPr id="10" name="Picture 9"/>
          <p:cNvPicPr>
            <a:picLocks noChangeAspect="1"/>
          </p:cNvPicPr>
          <p:nvPr/>
        </p:nvPicPr>
        <p:blipFill>
          <a:blip r:embed="rId4"/>
          <a:stretch>
            <a:fillRect/>
          </a:stretch>
        </p:blipFill>
        <p:spPr>
          <a:xfrm>
            <a:off x="2239946" y="6423908"/>
            <a:ext cx="7712108" cy="506012"/>
          </a:xfrm>
          <a:prstGeom prst="rect">
            <a:avLst/>
          </a:prstGeom>
        </p:spPr>
      </p:pic>
    </p:spTree>
    <p:extLst>
      <p:ext uri="{BB962C8B-B14F-4D97-AF65-F5344CB8AC3E}">
        <p14:creationId xmlns:p14="http://schemas.microsoft.com/office/powerpoint/2010/main" val="2397153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gs>
            <a:gs pos="70000">
              <a:schemeClr val="accent2"/>
            </a:gs>
          </a:gsLst>
          <a:lin ang="6120000" scaled="1"/>
        </a:gra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84718" y="110007"/>
            <a:ext cx="2571785" cy="575792"/>
          </a:xfrm>
          <a:prstGeom prst="rect">
            <a:avLst/>
          </a:prstGeom>
          <a:ln w="28575">
            <a:solidFill>
              <a:schemeClr val="bg2"/>
            </a:solidFill>
          </a:ln>
        </p:spPr>
      </p:pic>
      <p:sp>
        <p:nvSpPr>
          <p:cNvPr id="2" name="Title 1"/>
          <p:cNvSpPr>
            <a:spLocks noGrp="1"/>
          </p:cNvSpPr>
          <p:nvPr>
            <p:ph type="title"/>
          </p:nvPr>
        </p:nvSpPr>
        <p:spPr>
          <a:xfrm>
            <a:off x="1828800" y="321276"/>
            <a:ext cx="8534401" cy="2281600"/>
          </a:xfrm>
        </p:spPr>
        <p:txBody>
          <a:bodyPr anchor="t">
            <a:normAutofit/>
          </a:bodyPr>
          <a:lstStyle/>
          <a:p>
            <a:pPr algn="ctr"/>
            <a:r>
              <a:rPr lang="en-US" sz="4000" b="1" u="sng" dirty="0">
                <a:ln w="12700" cmpd="sng">
                  <a:solidFill>
                    <a:schemeClr val="accent3">
                      <a:lumMod val="50000"/>
                    </a:schemeClr>
                  </a:solidFill>
                </a:ln>
                <a:solidFill>
                  <a:schemeClr val="accent2"/>
                </a:solidFill>
                <a:effectLst>
                  <a:outerShdw blurRad="50800" dist="38100" dir="5400000" algn="t" rotWithShape="0">
                    <a:prstClr val="black">
                      <a:alpha val="40000"/>
                    </a:prstClr>
                  </a:outerShdw>
                </a:effectLst>
              </a:rPr>
              <a:t>Who should oversee all of this?</a:t>
            </a:r>
          </a:p>
        </p:txBody>
      </p:sp>
      <p:sp>
        <p:nvSpPr>
          <p:cNvPr id="4" name="Text Placeholder 3"/>
          <p:cNvSpPr>
            <a:spLocks noGrp="1"/>
          </p:cNvSpPr>
          <p:nvPr>
            <p:ph type="body" idx="1"/>
          </p:nvPr>
        </p:nvSpPr>
        <p:spPr>
          <a:xfrm>
            <a:off x="601133" y="1747795"/>
            <a:ext cx="10989733" cy="1498600"/>
          </a:xfrm>
        </p:spPr>
        <p:txBody>
          <a:bodyPr>
            <a:normAutofit fontScale="25000" lnSpcReduction="20000"/>
          </a:bodyPr>
          <a:lstStyle/>
          <a:p>
            <a:pPr algn="ctr"/>
            <a:r>
              <a:rPr lang="en-US" sz="9600" dirty="0">
                <a:solidFill>
                  <a:schemeClr val="accent3">
                    <a:lumMod val="50000"/>
                  </a:schemeClr>
                </a:solidFill>
              </a:rPr>
              <a:t>Always have a relationship with a good Attorney, and arrange to have them review all Contracts, Purchase and Sale Agreements, Addenda, and Disclosures PRIOR to your signing</a:t>
            </a:r>
            <a:r>
              <a:rPr lang="en-US" sz="9600" dirty="0" smtClean="0">
                <a:solidFill>
                  <a:schemeClr val="accent3">
                    <a:lumMod val="50000"/>
                  </a:schemeClr>
                </a:solidFill>
              </a:rPr>
              <a:t>.</a:t>
            </a:r>
          </a:p>
          <a:p>
            <a:pPr algn="ctr"/>
            <a:endParaRPr lang="en-US" sz="9600" dirty="0">
              <a:solidFill>
                <a:schemeClr val="accent3">
                  <a:lumMod val="50000"/>
                </a:schemeClr>
              </a:solidFill>
            </a:endParaRPr>
          </a:p>
          <a:p>
            <a:pPr algn="ctr"/>
            <a:r>
              <a:rPr lang="en-US" sz="9600" dirty="0">
                <a:solidFill>
                  <a:schemeClr val="accent3">
                    <a:lumMod val="50000"/>
                  </a:schemeClr>
                </a:solidFill>
              </a:rPr>
              <a:t>If anyone would like to contact Freeland Ventures, please email us at: </a:t>
            </a:r>
            <a:r>
              <a:rPr lang="en-US" sz="9600" dirty="0" smtClean="0">
                <a:solidFill>
                  <a:schemeClr val="accent3">
                    <a:lumMod val="50000"/>
                  </a:schemeClr>
                </a:solidFill>
                <a:hlinkClick r:id="rId3"/>
              </a:rPr>
              <a:t>support@freelandventures.com</a:t>
            </a:r>
            <a:r>
              <a:rPr lang="en-US" sz="9600" dirty="0" smtClean="0">
                <a:solidFill>
                  <a:schemeClr val="accent3">
                    <a:lumMod val="50000"/>
                  </a:schemeClr>
                </a:solidFill>
              </a:rPr>
              <a:t> Or </a:t>
            </a:r>
            <a:r>
              <a:rPr lang="en-US" sz="9600" dirty="0">
                <a:solidFill>
                  <a:schemeClr val="accent3">
                    <a:lumMod val="50000"/>
                  </a:schemeClr>
                </a:solidFill>
              </a:rPr>
              <a:t>call us at:  855-477-8855</a:t>
            </a:r>
            <a:endParaRPr lang="en-US" sz="9600" dirty="0">
              <a:solidFill>
                <a:schemeClr val="accent3">
                  <a:lumMod val="50000"/>
                </a:schemeClr>
              </a:solidFill>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4414"/>
            <a:ext cx="2438400" cy="621385"/>
          </a:xfrm>
          <a:prstGeom prst="rect">
            <a:avLst/>
          </a:prstGeom>
        </p:spPr>
      </p:pic>
    </p:spTree>
    <p:extLst>
      <p:ext uri="{BB962C8B-B14F-4D97-AF65-F5344CB8AC3E}">
        <p14:creationId xmlns:p14="http://schemas.microsoft.com/office/powerpoint/2010/main" val="3853449840"/>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docProps/app.xml><?xml version="1.0" encoding="utf-8"?>
<Properties xmlns="http://schemas.openxmlformats.org/officeDocument/2006/extended-properties" xmlns:vt="http://schemas.openxmlformats.org/officeDocument/2006/docPropsVTypes">
  <Template>Slice</Template>
  <TotalTime>217</TotalTime>
  <Words>503</Words>
  <Application>Microsoft Office PowerPoint</Application>
  <PresentationFormat>Widescreen</PresentationFormat>
  <Paragraphs>51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Wingdings 3</vt:lpstr>
      <vt:lpstr>Slice</vt:lpstr>
      <vt:lpstr>Contracts  Hosted by Brian Stark  Closing coordinator of freeland ventures With special guest David Streeter </vt:lpstr>
      <vt:lpstr>David’s Background</vt:lpstr>
      <vt:lpstr>What IS a Contract?</vt:lpstr>
      <vt:lpstr>Purchase and Sale Agreements</vt:lpstr>
      <vt:lpstr>What is an Addendum?</vt:lpstr>
      <vt:lpstr>Disclosures</vt:lpstr>
      <vt:lpstr>Who should oversee all of this?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Contracts  Hosted by Brian Stark  President and CIO of SFF With special guest David Streeter</dc:title>
  <dc:creator>Kurt Kaufman</dc:creator>
  <cp:lastModifiedBy>Kurt Kaufman</cp:lastModifiedBy>
  <cp:revision>19</cp:revision>
  <dcterms:created xsi:type="dcterms:W3CDTF">2015-03-03T16:39:42Z</dcterms:created>
  <dcterms:modified xsi:type="dcterms:W3CDTF">2015-06-30T14:04:03Z</dcterms:modified>
</cp:coreProperties>
</file>