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1"/>
    <p:sldMasterId id="2147483717" r:id="rId2"/>
  </p:sldMasterIdLst>
  <p:notesMasterIdLst>
    <p:notesMasterId r:id="rId76"/>
  </p:notesMasterIdLst>
  <p:handoutMasterIdLst>
    <p:handoutMasterId r:id="rId77"/>
  </p:handoutMasterIdLst>
  <p:sldIdLst>
    <p:sldId id="257" r:id="rId3"/>
    <p:sldId id="259" r:id="rId4"/>
    <p:sldId id="316" r:id="rId5"/>
    <p:sldId id="369" r:id="rId6"/>
    <p:sldId id="370" r:id="rId7"/>
    <p:sldId id="371" r:id="rId8"/>
    <p:sldId id="372" r:id="rId9"/>
    <p:sldId id="373" r:id="rId10"/>
    <p:sldId id="374" r:id="rId11"/>
    <p:sldId id="375" r:id="rId12"/>
    <p:sldId id="356" r:id="rId13"/>
    <p:sldId id="357" r:id="rId14"/>
    <p:sldId id="358" r:id="rId15"/>
    <p:sldId id="359" r:id="rId16"/>
    <p:sldId id="325" r:id="rId17"/>
    <p:sldId id="324" r:id="rId18"/>
    <p:sldId id="326" r:id="rId19"/>
    <p:sldId id="327" r:id="rId20"/>
    <p:sldId id="337" r:id="rId21"/>
    <p:sldId id="338" r:id="rId22"/>
    <p:sldId id="329" r:id="rId23"/>
    <p:sldId id="363" r:id="rId24"/>
    <p:sldId id="364" r:id="rId25"/>
    <p:sldId id="365" r:id="rId26"/>
    <p:sldId id="366" r:id="rId27"/>
    <p:sldId id="367" r:id="rId28"/>
    <p:sldId id="368" r:id="rId29"/>
    <p:sldId id="330" r:id="rId30"/>
    <p:sldId id="331" r:id="rId31"/>
    <p:sldId id="332" r:id="rId32"/>
    <p:sldId id="340" r:id="rId33"/>
    <p:sldId id="333" r:id="rId34"/>
    <p:sldId id="265" r:id="rId35"/>
    <p:sldId id="309" r:id="rId36"/>
    <p:sldId id="339" r:id="rId37"/>
    <p:sldId id="267" r:id="rId38"/>
    <p:sldId id="269" r:id="rId39"/>
    <p:sldId id="270" r:id="rId40"/>
    <p:sldId id="271" r:id="rId41"/>
    <p:sldId id="272" r:id="rId42"/>
    <p:sldId id="304" r:id="rId43"/>
    <p:sldId id="306" r:id="rId44"/>
    <p:sldId id="310" r:id="rId45"/>
    <p:sldId id="305" r:id="rId46"/>
    <p:sldId id="308" r:id="rId47"/>
    <p:sldId id="273" r:id="rId48"/>
    <p:sldId id="274" r:id="rId49"/>
    <p:sldId id="275" r:id="rId50"/>
    <p:sldId id="360" r:id="rId51"/>
    <p:sldId id="361" r:id="rId52"/>
    <p:sldId id="335" r:id="rId53"/>
    <p:sldId id="336" r:id="rId54"/>
    <p:sldId id="278" r:id="rId55"/>
    <p:sldId id="279" r:id="rId56"/>
    <p:sldId id="280" r:id="rId57"/>
    <p:sldId id="281" r:id="rId58"/>
    <p:sldId id="323" r:id="rId59"/>
    <p:sldId id="343" r:id="rId60"/>
    <p:sldId id="344" r:id="rId61"/>
    <p:sldId id="345" r:id="rId62"/>
    <p:sldId id="346" r:id="rId63"/>
    <p:sldId id="347" r:id="rId64"/>
    <p:sldId id="348" r:id="rId65"/>
    <p:sldId id="349" r:id="rId66"/>
    <p:sldId id="350" r:id="rId67"/>
    <p:sldId id="351" r:id="rId68"/>
    <p:sldId id="352" r:id="rId69"/>
    <p:sldId id="353" r:id="rId70"/>
    <p:sldId id="282" r:id="rId71"/>
    <p:sldId id="298" r:id="rId72"/>
    <p:sldId id="299" r:id="rId73"/>
    <p:sldId id="300" r:id="rId74"/>
    <p:sldId id="301" r:id="rId75"/>
  </p:sldIdLst>
  <p:sldSz cx="9144000" cy="6858000" type="screen4x3"/>
  <p:notesSz cx="6881813"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80" autoAdjust="0"/>
    <p:restoredTop sz="92299" autoAdjust="0"/>
  </p:normalViewPr>
  <p:slideViewPr>
    <p:cSldViewPr>
      <p:cViewPr>
        <p:scale>
          <a:sx n="100" d="100"/>
          <a:sy n="100" d="100"/>
        </p:scale>
        <p:origin x="-2040"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24" d="100"/>
          <a:sy n="24" d="100"/>
        </p:scale>
        <p:origin x="-1770" y="-108"/>
      </p:cViewPr>
      <p:guideLst>
        <p:guide orient="horz" pos="2928"/>
        <p:guide pos="2168"/>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fontAlgn="auto">
              <a:spcBef>
                <a:spcPts val="0"/>
              </a:spcBef>
              <a:spcAft>
                <a:spcPts val="0"/>
              </a:spcAft>
              <a:defRPr sz="1200" smtClean="0">
                <a:latin typeface="+mn-lt"/>
              </a:defRPr>
            </a:lvl1pPr>
          </a:lstStyle>
          <a:p>
            <a:pPr>
              <a:defRPr/>
            </a:pPr>
            <a:fld id="{CBCD00BE-5D21-48CB-80DD-25A46AF0ED78}" type="datetimeFigureOut">
              <a:rPr lang="en-US"/>
              <a:pPr>
                <a:defRPr/>
              </a:pPr>
              <a:t>5/2/2013</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fontAlgn="auto">
              <a:spcBef>
                <a:spcPts val="0"/>
              </a:spcBef>
              <a:spcAft>
                <a:spcPts val="0"/>
              </a:spcAft>
              <a:defRPr sz="1200" smtClean="0">
                <a:latin typeface="+mn-lt"/>
              </a:defRPr>
            </a:lvl1pPr>
          </a:lstStyle>
          <a:p>
            <a:pPr>
              <a:defRPr/>
            </a:pPr>
            <a:fld id="{C18EB08C-8472-41DC-B1C7-D4520CA1BAAA}" type="slidenum">
              <a:rPr lang="en-US"/>
              <a:pPr>
                <a:defRPr/>
              </a:pPr>
              <a:t>‹#›</a:t>
            </a:fld>
            <a:endParaRPr lang="en-US"/>
          </a:p>
        </p:txBody>
      </p:sp>
    </p:spTree>
    <p:extLst>
      <p:ext uri="{BB962C8B-B14F-4D97-AF65-F5344CB8AC3E}">
        <p14:creationId xmlns:p14="http://schemas.microsoft.com/office/powerpoint/2010/main" xmlns="" val="7171173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fontAlgn="auto">
              <a:spcBef>
                <a:spcPts val="0"/>
              </a:spcBef>
              <a:spcAft>
                <a:spcPts val="0"/>
              </a:spcAft>
              <a:defRPr sz="1200" smtClean="0">
                <a:latin typeface="+mn-lt"/>
              </a:defRPr>
            </a:lvl1pPr>
          </a:lstStyle>
          <a:p>
            <a:pPr>
              <a:defRPr/>
            </a:pPr>
            <a:fld id="{BDD2237D-7813-4054-AC8C-A4F32AD5FF05}" type="datetimeFigureOut">
              <a:rPr lang="en-US"/>
              <a:pPr>
                <a:defRPr/>
              </a:pPr>
              <a:t>5/2/2013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pPr lvl="0"/>
            <a:endParaRPr lang="en-US" noProof="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fontAlgn="auto">
              <a:spcBef>
                <a:spcPts val="0"/>
              </a:spcBef>
              <a:spcAft>
                <a:spcPts val="0"/>
              </a:spcAft>
              <a:defRPr sz="1200" smtClean="0">
                <a:latin typeface="+mn-lt"/>
              </a:defRPr>
            </a:lvl1pPr>
          </a:lstStyle>
          <a:p>
            <a:pPr>
              <a:defRPr/>
            </a:pPr>
            <a:fld id="{1D1B4447-1DB5-4C87-9952-EF6A00EAD029}" type="slidenum">
              <a:rPr lang="en-US"/>
              <a:pPr>
                <a:defRPr/>
              </a:pPr>
              <a:t>‹#›</a:t>
            </a:fld>
            <a:endParaRPr lang="en-US"/>
          </a:p>
        </p:txBody>
      </p:sp>
    </p:spTree>
    <p:extLst>
      <p:ext uri="{BB962C8B-B14F-4D97-AF65-F5344CB8AC3E}">
        <p14:creationId xmlns:p14="http://schemas.microsoft.com/office/powerpoint/2010/main" xmlns="" val="32884342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DF85776-0975-47CF-A8C3-FCFEBD3F23BA}" type="slidenum">
              <a:rPr lang="en-US"/>
              <a:pPr fontAlgn="base">
                <a:spcBef>
                  <a:spcPct val="0"/>
                </a:spcBef>
                <a:spcAft>
                  <a:spcPct val="0"/>
                </a:spcAft>
              </a:pPr>
              <a:t>1</a:t>
            </a:fld>
            <a:endParaRPr lang="en-US"/>
          </a:p>
        </p:txBody>
      </p:sp>
      <p:sp>
        <p:nvSpPr>
          <p:cNvPr id="59395" name="Rectangle 2"/>
          <p:cNvSpPr>
            <a:spLocks noGrp="1" noRot="1" noChangeAspect="1" noChangeArrowheads="1" noTextEdit="1"/>
          </p:cNvSpPr>
          <p:nvPr>
            <p:ph type="sldImg"/>
          </p:nvPr>
        </p:nvSpPr>
        <p:spPr bwMode="auto">
          <a:noFill/>
          <a:ln>
            <a:solidFill>
              <a:srgbClr val="000000"/>
            </a:solidFill>
            <a:miter lim="800000"/>
            <a:headEnd/>
            <a:tailEn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6F42FA-1F75-4BDC-9FF3-1387D5D6F096}" type="slidenum">
              <a:rPr lang="en-US"/>
              <a:pPr fontAlgn="base">
                <a:spcBef>
                  <a:spcPct val="0"/>
                </a:spcBef>
                <a:spcAft>
                  <a:spcPct val="0"/>
                </a:spcAft>
              </a:pPr>
              <a:t>21</a:t>
            </a:fld>
            <a:endParaRPr lang="en-US"/>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6E69D5-D8B8-46AC-BD58-299180056CF3}" type="slidenum">
              <a:rPr lang="en-US"/>
              <a:pPr fontAlgn="base">
                <a:spcBef>
                  <a:spcPct val="0"/>
                </a:spcBef>
                <a:spcAft>
                  <a:spcPct val="0"/>
                </a:spcAft>
              </a:pPr>
              <a:t>28</a:t>
            </a:fld>
            <a:endParaRPr lang="en-US"/>
          </a:p>
        </p:txBody>
      </p:sp>
      <p:sp>
        <p:nvSpPr>
          <p:cNvPr id="921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216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C1D80A1-07D7-456C-B8C9-53C9371A709D}" type="slidenum">
              <a:rPr lang="en-US"/>
              <a:pPr fontAlgn="base">
                <a:spcBef>
                  <a:spcPct val="0"/>
                </a:spcBef>
                <a:spcAft>
                  <a:spcPct val="0"/>
                </a:spcAft>
              </a:pPr>
              <a:t>29</a:t>
            </a:fld>
            <a:endParaRPr lang="en-US"/>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714A35-7365-461C-90CB-FD0A5D76639D}" type="slidenum">
              <a:rPr lang="en-US"/>
              <a:pPr fontAlgn="base">
                <a:spcBef>
                  <a:spcPct val="0"/>
                </a:spcBef>
                <a:spcAft>
                  <a:spcPct val="0"/>
                </a:spcAft>
              </a:pPr>
              <a:t>30</a:t>
            </a:fld>
            <a:endParaRPr lang="en-US"/>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B8544F0-D591-4FEF-9247-09B549AB7971}" type="slidenum">
              <a:rPr lang="en-US"/>
              <a:pPr fontAlgn="base">
                <a:spcBef>
                  <a:spcPct val="0"/>
                </a:spcBef>
                <a:spcAft>
                  <a:spcPct val="0"/>
                </a:spcAft>
              </a:pPr>
              <a:t>31</a:t>
            </a:fld>
            <a:endParaRPr lang="en-US"/>
          </a:p>
        </p:txBody>
      </p:sp>
      <p:sp>
        <p:nvSpPr>
          <p:cNvPr id="901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011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95953F-48F8-47DB-BEAC-860B0CD4CC70}" type="slidenum">
              <a:rPr lang="en-US"/>
              <a:pPr fontAlgn="base">
                <a:spcBef>
                  <a:spcPct val="0"/>
                </a:spcBef>
                <a:spcAft>
                  <a:spcPct val="0"/>
                </a:spcAft>
              </a:pPr>
              <a:t>32</a:t>
            </a:fld>
            <a:endParaRPr lang="en-US"/>
          </a:p>
        </p:txBody>
      </p:sp>
      <p:sp>
        <p:nvSpPr>
          <p:cNvPr id="962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626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CE9456B-F157-490E-B093-502D68FC5520}" type="slidenum">
              <a:rPr lang="en-US"/>
              <a:pPr fontAlgn="base">
                <a:spcBef>
                  <a:spcPct val="0"/>
                </a:spcBef>
                <a:spcAft>
                  <a:spcPct val="0"/>
                </a:spcAft>
              </a:pPr>
              <a:t>33</a:t>
            </a:fld>
            <a:endParaRPr lang="en-US"/>
          </a:p>
        </p:txBody>
      </p:sp>
      <p:sp>
        <p:nvSpPr>
          <p:cNvPr id="675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758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E714A35-7365-461C-90CB-FD0A5D76639D}" type="slidenum">
              <a:rPr lang="en-US"/>
              <a:pPr fontAlgn="base">
                <a:spcBef>
                  <a:spcPct val="0"/>
                </a:spcBef>
                <a:spcAft>
                  <a:spcPct val="0"/>
                </a:spcAft>
              </a:pPr>
              <a:t>35</a:t>
            </a:fld>
            <a:endParaRPr lang="en-US"/>
          </a:p>
        </p:txBody>
      </p:sp>
      <p:sp>
        <p:nvSpPr>
          <p:cNvPr id="942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42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A90F0B6-20A5-4FF1-96C7-12C1BB8BE8BF}" type="slidenum">
              <a:rPr lang="en-US"/>
              <a:pPr fontAlgn="base">
                <a:spcBef>
                  <a:spcPct val="0"/>
                </a:spcBef>
                <a:spcAft>
                  <a:spcPct val="0"/>
                </a:spcAft>
              </a:pPr>
              <a:t>36</a:t>
            </a:fld>
            <a:endParaRPr lang="en-US"/>
          </a:p>
        </p:txBody>
      </p:sp>
      <p:sp>
        <p:nvSpPr>
          <p:cNvPr id="696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963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31B0200-8480-4A1C-AC19-EBCAB9756C10}" type="slidenum">
              <a:rPr lang="en-US"/>
              <a:pPr fontAlgn="base">
                <a:spcBef>
                  <a:spcPct val="0"/>
                </a:spcBef>
                <a:spcAft>
                  <a:spcPct val="0"/>
                </a:spcAft>
              </a:pPr>
              <a:t>37</a:t>
            </a:fld>
            <a:endParaRPr lang="en-US"/>
          </a:p>
        </p:txBody>
      </p:sp>
      <p:sp>
        <p:nvSpPr>
          <p:cNvPr id="716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3307FB-EC29-41E0-BC9A-B771A2F07514}" type="slidenum">
              <a:rPr lang="en-US"/>
              <a:pPr fontAlgn="base">
                <a:spcBef>
                  <a:spcPct val="0"/>
                </a:spcBef>
                <a:spcAft>
                  <a:spcPct val="0"/>
                </a:spcAft>
              </a:pPr>
              <a:t>2</a:t>
            </a:fld>
            <a:endParaRPr 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Have you been paying to the stock market? </a:t>
            </a:r>
          </a:p>
          <a:p>
            <a:pPr>
              <a:spcBef>
                <a:spcPct val="0"/>
              </a:spcBef>
            </a:pPr>
            <a:endParaRPr lang="en-US" dirty="0" smtClean="0"/>
          </a:p>
          <a:p>
            <a:pPr>
              <a:spcBef>
                <a:spcPct val="0"/>
              </a:spcBef>
            </a:pPr>
            <a:r>
              <a:rPr lang="en-US" dirty="0" smtClean="0"/>
              <a:t>Have you been paying attention real estate market? </a:t>
            </a:r>
          </a:p>
          <a:p>
            <a:pPr>
              <a:spcBef>
                <a:spcPct val="0"/>
              </a:spcBef>
            </a:pPr>
            <a:endParaRPr lang="en-US" dirty="0" smtClean="0"/>
          </a:p>
          <a:p>
            <a:pPr>
              <a:spcBef>
                <a:spcPct val="0"/>
              </a:spcBef>
            </a:pPr>
            <a:r>
              <a:rPr lang="en-US" dirty="0" smtClean="0"/>
              <a:t>What do you about your finances?</a:t>
            </a:r>
            <a:r>
              <a:rPr lang="en-US" baseline="0" dirty="0" smtClean="0"/>
              <a:t> </a:t>
            </a: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90ADBB0-5C26-42CB-9779-CC907A5A04B1}" type="slidenum">
              <a:rPr lang="en-US"/>
              <a:pPr fontAlgn="base">
                <a:spcBef>
                  <a:spcPct val="0"/>
                </a:spcBef>
                <a:spcAft>
                  <a:spcPct val="0"/>
                </a:spcAft>
              </a:pPr>
              <a:t>38</a:t>
            </a:fld>
            <a:endParaRPr lang="en-US"/>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xfrm>
            <a:off x="917575" y="4415790"/>
            <a:ext cx="5046663" cy="4183380"/>
          </a:xfrm>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90458C-0C62-4D14-85AB-BA994529F22A}" type="slidenum">
              <a:rPr lang="en-US"/>
              <a:pPr fontAlgn="base">
                <a:spcBef>
                  <a:spcPct val="0"/>
                </a:spcBef>
                <a:spcAft>
                  <a:spcPct val="0"/>
                </a:spcAft>
              </a:pPr>
              <a:t>39</a:t>
            </a:fld>
            <a:endParaRPr lang="en-US"/>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A8FC90-2A53-4338-B6AB-94390C2CC120}" type="slidenum">
              <a:rPr lang="en-US"/>
              <a:pPr fontAlgn="base">
                <a:spcBef>
                  <a:spcPct val="0"/>
                </a:spcBef>
                <a:spcAft>
                  <a:spcPct val="0"/>
                </a:spcAft>
              </a:pPr>
              <a:t>40</a:t>
            </a:fld>
            <a:endParaRPr lang="en-US"/>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90458C-0C62-4D14-85AB-BA994529F22A}" type="slidenum">
              <a:rPr lang="en-US"/>
              <a:pPr fontAlgn="base">
                <a:spcBef>
                  <a:spcPct val="0"/>
                </a:spcBef>
                <a:spcAft>
                  <a:spcPct val="0"/>
                </a:spcAft>
              </a:pPr>
              <a:t>41</a:t>
            </a:fld>
            <a:endParaRPr lang="en-US"/>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BA8FC90-2A53-4338-B6AB-94390C2CC120}" type="slidenum">
              <a:rPr lang="en-US"/>
              <a:pPr fontAlgn="base">
                <a:spcBef>
                  <a:spcPct val="0"/>
                </a:spcBef>
                <a:spcAft>
                  <a:spcPct val="0"/>
                </a:spcAft>
              </a:pPr>
              <a:t>44</a:t>
            </a:fld>
            <a:endParaRPr lang="en-US"/>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C90458C-0C62-4D14-85AB-BA994529F22A}" type="slidenum">
              <a:rPr lang="en-US"/>
              <a:pPr fontAlgn="base">
                <a:spcBef>
                  <a:spcPct val="0"/>
                </a:spcBef>
                <a:spcAft>
                  <a:spcPct val="0"/>
                </a:spcAft>
              </a:pPr>
              <a:t>45</a:t>
            </a:fld>
            <a:endParaRPr lang="en-US"/>
          </a:p>
        </p:txBody>
      </p:sp>
      <p:sp>
        <p:nvSpPr>
          <p:cNvPr id="737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373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D1E30EA-F56E-496C-A2BC-DE2FFC0DA683}" type="slidenum">
              <a:rPr lang="en-US"/>
              <a:pPr fontAlgn="base">
                <a:spcBef>
                  <a:spcPct val="0"/>
                </a:spcBef>
                <a:spcAft>
                  <a:spcPct val="0"/>
                </a:spcAft>
              </a:pPr>
              <a:t>46</a:t>
            </a:fld>
            <a:endParaRPr lang="en-US"/>
          </a:p>
        </p:txBody>
      </p:sp>
      <p:sp>
        <p:nvSpPr>
          <p:cNvPr id="757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57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6923F04-3A87-4C93-AA3F-AB42B184059E}" type="slidenum">
              <a:rPr lang="en-US"/>
              <a:pPr fontAlgn="base">
                <a:spcBef>
                  <a:spcPct val="0"/>
                </a:spcBef>
                <a:spcAft>
                  <a:spcPct val="0"/>
                </a:spcAft>
              </a:pPr>
              <a:t>47</a:t>
            </a:fld>
            <a:endParaRPr lang="en-US"/>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5306045-6D6D-45DD-B209-A35A75C8845F}" type="slidenum">
              <a:rPr lang="en-US"/>
              <a:pPr fontAlgn="base">
                <a:spcBef>
                  <a:spcPct val="0"/>
                </a:spcBef>
                <a:spcAft>
                  <a:spcPct val="0"/>
                </a:spcAft>
              </a:pPr>
              <a:t>48</a:t>
            </a:fld>
            <a:endParaRPr lang="en-US"/>
          </a:p>
        </p:txBody>
      </p:sp>
      <p:sp>
        <p:nvSpPr>
          <p:cNvPr id="778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782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A8D70C-D593-43E3-A5BA-43E0CD32DF86}" type="slidenum">
              <a:rPr lang="en-US"/>
              <a:pPr fontAlgn="base">
                <a:spcBef>
                  <a:spcPct val="0"/>
                </a:spcBef>
                <a:spcAft>
                  <a:spcPct val="0"/>
                </a:spcAft>
              </a:pPr>
              <a:t>51</a:t>
            </a:fld>
            <a:endParaRPr lang="en-US"/>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What are their objectives? What are they trying to accomplish? Are they investment</a:t>
            </a:r>
            <a:r>
              <a:rPr lang="en-US" baseline="0" dirty="0" smtClean="0"/>
              <a:t> savvy?</a:t>
            </a:r>
          </a:p>
          <a:p>
            <a:endParaRPr lang="en-US" baseline="0" dirty="0" smtClean="0"/>
          </a:p>
          <a:p>
            <a:r>
              <a:rPr lang="en-US" baseline="0" dirty="0" smtClean="0"/>
              <a:t>Do they want security with lower returns?</a:t>
            </a:r>
          </a:p>
          <a:p>
            <a:r>
              <a:rPr lang="en-US" baseline="0" dirty="0" smtClean="0"/>
              <a:t>Do they want higher returns with lower security? </a:t>
            </a:r>
          </a:p>
          <a:p>
            <a:endParaRPr lang="en-US" baseline="0" dirty="0" smtClean="0"/>
          </a:p>
          <a:p>
            <a:r>
              <a:rPr lang="en-US" baseline="0" dirty="0" smtClean="0"/>
              <a:t>The only alternative investment that pays higher guaranteed returns with low/ no risk is tax liens?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1D1B4447-1DB5-4C87-9952-EF6A00EAD029}"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E3449EC-C4DB-4759-936E-0B7DFD4C07DE}" type="slidenum">
              <a:rPr lang="en-US"/>
              <a:pPr fontAlgn="base">
                <a:spcBef>
                  <a:spcPct val="0"/>
                </a:spcBef>
                <a:spcAft>
                  <a:spcPct val="0"/>
                </a:spcAft>
              </a:pPr>
              <a:t>52</a:t>
            </a:fld>
            <a:endParaRPr lang="en-US"/>
          </a:p>
        </p:txBody>
      </p:sp>
      <p:sp>
        <p:nvSpPr>
          <p:cNvPr id="1003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035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E3DE33F-79CA-4E3B-92BF-BE8ED28F130D}" type="slidenum">
              <a:rPr lang="en-US"/>
              <a:pPr fontAlgn="base">
                <a:spcBef>
                  <a:spcPct val="0"/>
                </a:spcBef>
                <a:spcAft>
                  <a:spcPct val="0"/>
                </a:spcAft>
              </a:pPr>
              <a:t>53</a:t>
            </a:fld>
            <a:endParaRPr lang="en-US"/>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68AA76B-970D-4ACF-A002-4329C60B8778}" type="slidenum">
              <a:rPr lang="en-US"/>
              <a:pPr fontAlgn="base">
                <a:spcBef>
                  <a:spcPct val="0"/>
                </a:spcBef>
                <a:spcAft>
                  <a:spcPct val="0"/>
                </a:spcAft>
              </a:pPr>
              <a:t>54</a:t>
            </a:fld>
            <a:endParaRPr lang="en-US"/>
          </a:p>
        </p:txBody>
      </p:sp>
      <p:sp>
        <p:nvSpPr>
          <p:cNvPr id="819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192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31EC1F9-FDB4-4A47-913F-C15249FBEFED}" type="slidenum">
              <a:rPr lang="en-US"/>
              <a:pPr fontAlgn="base">
                <a:spcBef>
                  <a:spcPct val="0"/>
                </a:spcBef>
                <a:spcAft>
                  <a:spcPct val="0"/>
                </a:spcAft>
              </a:pPr>
              <a:t>55</a:t>
            </a:fld>
            <a:endParaRPr lang="en-US"/>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E1F9B1-8D77-4AA7-8BE6-204511C38AEB}" type="slidenum">
              <a:rPr lang="en-US"/>
              <a:pPr fontAlgn="base">
                <a:spcBef>
                  <a:spcPct val="0"/>
                </a:spcBef>
                <a:spcAft>
                  <a:spcPct val="0"/>
                </a:spcAft>
              </a:pPr>
              <a:t>56</a:t>
            </a:fld>
            <a:endParaRPr lang="en-US"/>
          </a:p>
        </p:txBody>
      </p:sp>
      <p:sp>
        <p:nvSpPr>
          <p:cNvPr id="839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397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9CD8810-29B4-4EFE-A889-73095FC3D381}" type="slidenum">
              <a:rPr lang="en-US"/>
              <a:pPr fontAlgn="base">
                <a:spcBef>
                  <a:spcPct val="0"/>
                </a:spcBef>
                <a:spcAft>
                  <a:spcPct val="0"/>
                </a:spcAft>
              </a:pPr>
              <a:t>57</a:t>
            </a:fld>
            <a:endParaRPr lang="en-US"/>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567D1EB-9B96-4D91-A9CA-DE965B29E271}" type="slidenum">
              <a:rPr lang="en-US"/>
              <a:pPr fontAlgn="base">
                <a:spcBef>
                  <a:spcPct val="0"/>
                </a:spcBef>
                <a:spcAft>
                  <a:spcPct val="0"/>
                </a:spcAft>
              </a:pPr>
              <a:t>58</a:t>
            </a:fld>
            <a:endParaRPr lang="en-US"/>
          </a:p>
        </p:txBody>
      </p:sp>
      <p:sp>
        <p:nvSpPr>
          <p:cNvPr id="983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830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0CA9345-E46A-470E-AC3F-AA561CD0D186}" type="slidenum">
              <a:rPr lang="en-US"/>
              <a:pPr fontAlgn="base">
                <a:spcBef>
                  <a:spcPct val="0"/>
                </a:spcBef>
                <a:spcAft>
                  <a:spcPct val="0"/>
                </a:spcAft>
              </a:pPr>
              <a:t>59</a:t>
            </a:fld>
            <a:endParaRPr lang="en-US"/>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EBD58C-4210-4FAE-A090-F6B9F2D9E7C6}" type="slidenum">
              <a:rPr lang="en-US"/>
              <a:pPr fontAlgn="base">
                <a:spcBef>
                  <a:spcPct val="0"/>
                </a:spcBef>
                <a:spcAft>
                  <a:spcPct val="0"/>
                </a:spcAft>
              </a:pPr>
              <a:t>60</a:t>
            </a:fld>
            <a:endParaRPr lang="en-US"/>
          </a:p>
        </p:txBody>
      </p:sp>
      <p:sp>
        <p:nvSpPr>
          <p:cNvPr id="634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349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81F8C6B-B236-496C-9AD0-97CE67A78767}" type="slidenum">
              <a:rPr lang="en-US"/>
              <a:pPr fontAlgn="base">
                <a:spcBef>
                  <a:spcPct val="0"/>
                </a:spcBef>
                <a:spcAft>
                  <a:spcPct val="0"/>
                </a:spcAft>
              </a:pPr>
              <a:t>62</a:t>
            </a:fld>
            <a:endParaRPr lang="en-US"/>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857882D-4853-4926-8AEB-782BFD3710B6}" type="slidenum">
              <a:rPr lang="en-US"/>
              <a:pPr fontAlgn="base">
                <a:spcBef>
                  <a:spcPct val="0"/>
                </a:spcBef>
                <a:spcAft>
                  <a:spcPct val="0"/>
                </a:spcAft>
              </a:pPr>
              <a:t>15</a:t>
            </a:fld>
            <a:endParaRPr lang="en-US"/>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6DB3217-7ABE-48C8-999F-CB52CB3F8909}" type="slidenum">
              <a:rPr lang="en-US"/>
              <a:pPr fontAlgn="base">
                <a:spcBef>
                  <a:spcPct val="0"/>
                </a:spcBef>
                <a:spcAft>
                  <a:spcPct val="0"/>
                </a:spcAft>
              </a:pPr>
              <a:t>63</a:t>
            </a:fld>
            <a:endParaRPr lang="en-US"/>
          </a:p>
        </p:txBody>
      </p:sp>
      <p:sp>
        <p:nvSpPr>
          <p:cNvPr id="655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554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20182343-80CF-4A69-8BA1-DEE24AB09428}" type="slidenum">
              <a:rPr lang="en-US"/>
              <a:pPr fontAlgn="base">
                <a:spcBef>
                  <a:spcPct val="0"/>
                </a:spcBef>
                <a:spcAft>
                  <a:spcPct val="0"/>
                </a:spcAft>
              </a:pPr>
              <a:t>64</a:t>
            </a:fld>
            <a:endParaRPr lang="en-US"/>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344D507-C6E1-4DF8-8CF2-EDF2E88042AC}" type="slidenum">
              <a:rPr lang="en-US"/>
              <a:pPr fontAlgn="base">
                <a:spcBef>
                  <a:spcPct val="0"/>
                </a:spcBef>
                <a:spcAft>
                  <a:spcPct val="0"/>
                </a:spcAft>
              </a:pPr>
              <a:t>65</a:t>
            </a:fld>
            <a:endParaRPr lang="en-US"/>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0399C78-AF87-465D-830B-F3271B47DE99}" type="slidenum">
              <a:rPr lang="en-US"/>
              <a:pPr fontAlgn="base">
                <a:spcBef>
                  <a:spcPct val="0"/>
                </a:spcBef>
                <a:spcAft>
                  <a:spcPct val="0"/>
                </a:spcAft>
              </a:pPr>
              <a:t>66</a:t>
            </a:fld>
            <a:endParaRPr lang="en-US"/>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9FBD7-6A30-4CA8-921B-B2D6859E0399}" type="slidenum">
              <a:rPr lang="en-US"/>
              <a:pPr fontAlgn="base">
                <a:spcBef>
                  <a:spcPct val="0"/>
                </a:spcBef>
                <a:spcAft>
                  <a:spcPct val="0"/>
                </a:spcAft>
              </a:pPr>
              <a:t>67</a:t>
            </a:fld>
            <a:endParaRPr lang="en-US"/>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503F3D-F00B-4ABB-95DB-6986D8A670C2}" type="slidenum">
              <a:rPr lang="en-US"/>
              <a:pPr fontAlgn="base">
                <a:spcBef>
                  <a:spcPct val="0"/>
                </a:spcBef>
                <a:spcAft>
                  <a:spcPct val="0"/>
                </a:spcAft>
              </a:pPr>
              <a:t>68</a:t>
            </a:fld>
            <a:endParaRPr lang="en-US"/>
          </a:p>
        </p:txBody>
      </p:sp>
      <p:sp>
        <p:nvSpPr>
          <p:cNvPr id="798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987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1704AB9-3DD7-4378-922D-C6384E4EE932}" type="slidenum">
              <a:rPr lang="en-US"/>
              <a:pPr fontAlgn="base">
                <a:spcBef>
                  <a:spcPct val="0"/>
                </a:spcBef>
                <a:spcAft>
                  <a:spcPct val="0"/>
                </a:spcAft>
              </a:pPr>
              <a:t>69</a:t>
            </a:fld>
            <a:endParaRPr lang="en-US"/>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78B0835-2991-4932-B946-40E438402D1C}" type="slidenum">
              <a:rPr lang="en-US"/>
              <a:pPr fontAlgn="base">
                <a:spcBef>
                  <a:spcPct val="0"/>
                </a:spcBef>
                <a:spcAft>
                  <a:spcPct val="0"/>
                </a:spcAft>
              </a:pPr>
              <a:t>70</a:t>
            </a:fld>
            <a:endParaRPr lang="en-US"/>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7AFEF2-FDD8-407C-B196-6122729437C8}" type="slidenum">
              <a:rPr lang="en-US"/>
              <a:pPr fontAlgn="base">
                <a:spcBef>
                  <a:spcPct val="0"/>
                </a:spcBef>
                <a:spcAft>
                  <a:spcPct val="0"/>
                </a:spcAft>
              </a:pPr>
              <a:t>71</a:t>
            </a:fld>
            <a:endParaRPr lang="en-US"/>
          </a:p>
        </p:txBody>
      </p:sp>
      <p:sp>
        <p:nvSpPr>
          <p:cNvPr id="1024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240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4C42C94-B490-4F76-AC4C-5A10AA4325AC}" type="slidenum">
              <a:rPr lang="en-US"/>
              <a:pPr fontAlgn="base">
                <a:spcBef>
                  <a:spcPct val="0"/>
                </a:spcBef>
                <a:spcAft>
                  <a:spcPct val="0"/>
                </a:spcAft>
              </a:pPr>
              <a:t>72</a:t>
            </a:fld>
            <a:endParaRPr lang="en-US"/>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9579E54E-2E86-4485-B35A-AAA97B1C67BB}" type="slidenum">
              <a:rPr lang="en-US"/>
              <a:pPr fontAlgn="base">
                <a:spcBef>
                  <a:spcPct val="0"/>
                </a:spcBef>
                <a:spcAft>
                  <a:spcPct val="0"/>
                </a:spcAft>
              </a:pPr>
              <a:t>16</a:t>
            </a:fld>
            <a:endParaRPr lang="en-US"/>
          </a:p>
        </p:txBody>
      </p:sp>
      <p:sp>
        <p:nvSpPr>
          <p:cNvPr id="860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6020" name="Rectangle 3"/>
          <p:cNvSpPr>
            <a:spLocks noGrp="1" noChangeArrowheads="1"/>
          </p:cNvSpPr>
          <p:nvPr>
            <p:ph type="body" idx="1"/>
          </p:nvPr>
        </p:nvSpPr>
        <p:spPr bwMode="auto">
          <a:xfrm>
            <a:off x="917575" y="4415790"/>
            <a:ext cx="5046663" cy="4183380"/>
          </a:xfrm>
          <a:noFill/>
        </p:spPr>
        <p:txBody>
          <a:bodyPr wrap="square" numCol="1" anchor="t" anchorCtr="0" compatLnSpc="1">
            <a:prstTxWarp prst="textNoShape">
              <a:avLst/>
            </a:prstTxWarp>
          </a:bodyPr>
          <a:lstStyle/>
          <a:p>
            <a:pPr>
              <a:spcBef>
                <a:spcPct val="0"/>
              </a:spcBef>
            </a:pPr>
            <a:endParaRPr lang="en-US" smtClean="0"/>
          </a:p>
          <a:p>
            <a:pPr>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790CF460-E5A3-48CD-B951-83D20EC1E0DF}" type="slidenum">
              <a:rPr lang="en-US"/>
              <a:pPr fontAlgn="base">
                <a:spcBef>
                  <a:spcPct val="0"/>
                </a:spcBef>
                <a:spcAft>
                  <a:spcPct val="0"/>
                </a:spcAft>
              </a:pPr>
              <a:t>73</a:t>
            </a:fld>
            <a:endParaRPr lang="en-US"/>
          </a:p>
        </p:txBody>
      </p:sp>
      <p:sp>
        <p:nvSpPr>
          <p:cNvPr id="1044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445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EA8203F-B480-4D51-8CB7-B3B6792B129C}" type="slidenum">
              <a:rPr lang="en-US"/>
              <a:pPr fontAlgn="base">
                <a:spcBef>
                  <a:spcPct val="0"/>
                </a:spcBef>
                <a:spcAft>
                  <a:spcPct val="0"/>
                </a:spcAft>
              </a:pPr>
              <a:t>17</a:t>
            </a:fld>
            <a:endParaRPr lang="en-US"/>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806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D94405D3-B83F-4489-946D-F318998BEF2F}" type="slidenum">
              <a:rPr lang="en-US"/>
              <a:pPr fontAlgn="base">
                <a:spcBef>
                  <a:spcPct val="0"/>
                </a:spcBef>
                <a:spcAft>
                  <a:spcPct val="0"/>
                </a:spcAft>
              </a:pPr>
              <a:t>18</a:t>
            </a:fld>
            <a:endParaRPr lang="en-US"/>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6F42FA-1F75-4BDC-9FF3-1387D5D6F096}" type="slidenum">
              <a:rPr lang="en-US"/>
              <a:pPr fontAlgn="base">
                <a:spcBef>
                  <a:spcPct val="0"/>
                </a:spcBef>
                <a:spcAft>
                  <a:spcPct val="0"/>
                </a:spcAft>
              </a:pPr>
              <a:t>19</a:t>
            </a:fld>
            <a:endParaRPr lang="en-US"/>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C6F42FA-1F75-4BDC-9FF3-1387D5D6F096}" type="slidenum">
              <a:rPr lang="en-US"/>
              <a:pPr fontAlgn="base">
                <a:spcBef>
                  <a:spcPct val="0"/>
                </a:spcBef>
                <a:spcAft>
                  <a:spcPct val="0"/>
                </a:spcAft>
              </a:pPr>
              <a:t>20</a:t>
            </a:fld>
            <a:endParaRPr lang="en-US"/>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1140" name="Rectangle 4"/>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E0D1DA5C-A1C4-40F0-B193-3D50EE0FCDD8}" type="datetimeFigureOut">
              <a:rPr lang="en-US"/>
              <a:pPr>
                <a:defRPr/>
              </a:pPr>
              <a:t>5/2/2013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26C7AF5-D152-48B3-ACC6-D5207A7CBC8F}"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965A576-BB46-4C52-BEBE-5A22BDA8F419}" type="datetimeFigureOut">
              <a:rPr lang="en-US"/>
              <a:pPr>
                <a:defRPr/>
              </a:pPr>
              <a:t>5/2/2013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FE42BF-CA12-46B8-BA40-6090120EAB1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FA07F32-7410-4DC2-A90D-90A604500EFA}" type="datetimeFigureOut">
              <a:rPr lang="en-US"/>
              <a:pPr>
                <a:defRPr/>
              </a:pPr>
              <a:t>5/2/2013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6CFA3D7-BC33-4316-BDB1-A1E7A47AB6C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6F8DBD4-F16B-4A9A-A558-8212EA0874C0}" type="datetimeFigureOut">
              <a:rPr lang="en-US"/>
              <a:pPr>
                <a:defRPr/>
              </a:pPr>
              <a:t>5/2/2013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A0ABB11-212D-4E8F-9553-98CB900C41C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DB2C386F-C09C-463A-97A9-5E259F094A37}" type="datetimeFigureOut">
              <a:rPr lang="en-US" smtClean="0"/>
              <a:pPr>
                <a:defRPr/>
              </a:pPr>
              <a:t>5/2/2013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56A25B48-A223-4806-B57A-D69C37E0FC3F}" type="slidenum">
              <a:rPr lang="en-US" smtClean="0"/>
              <a:pPr>
                <a:defRPr/>
              </a:pPr>
              <a:t>‹#›</a:t>
            </a:fld>
            <a:endParaRPr lang="en-US"/>
          </a:p>
        </p:txBody>
      </p:sp>
    </p:spTree>
    <p:extLst>
      <p:ext uri="{BB962C8B-B14F-4D97-AF65-F5344CB8AC3E}">
        <p14:creationId xmlns:p14="http://schemas.microsoft.com/office/powerpoint/2010/main" xmlns="" val="15829823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A205D06C-1D46-4A87-BAD0-2A166073E79C}" type="datetimeFigureOut">
              <a:rPr lang="en-US" smtClean="0"/>
              <a:pPr>
                <a:defRPr/>
              </a:pPr>
              <a:t>5/2/2013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CB8918A-6B9B-42FC-90F8-7895294BA9DD}" type="slidenum">
              <a:rPr lang="en-US" smtClean="0"/>
              <a:pPr>
                <a:defRPr/>
              </a:pPr>
              <a:t>‹#›</a:t>
            </a:fld>
            <a:endParaRPr lang="en-US"/>
          </a:p>
        </p:txBody>
      </p:sp>
    </p:spTree>
    <p:extLst>
      <p:ext uri="{BB962C8B-B14F-4D97-AF65-F5344CB8AC3E}">
        <p14:creationId xmlns:p14="http://schemas.microsoft.com/office/powerpoint/2010/main" xmlns="" val="4088154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C7FD47AA-401C-4CBE-BC33-D45FAE76DA2D}" type="datetimeFigureOut">
              <a:rPr lang="en-US" smtClean="0"/>
              <a:pPr>
                <a:defRPr/>
              </a:pPr>
              <a:t>5/2/2013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C7188FB-F080-4AEC-8CCC-DBB8DCB31E95}" type="slidenum">
              <a:rPr lang="en-US" smtClean="0"/>
              <a:pPr>
                <a:defRPr/>
              </a:pPr>
              <a:t>‹#›</a:t>
            </a:fld>
            <a:endParaRPr lang="en-US"/>
          </a:p>
        </p:txBody>
      </p:sp>
    </p:spTree>
    <p:extLst>
      <p:ext uri="{BB962C8B-B14F-4D97-AF65-F5344CB8AC3E}">
        <p14:creationId xmlns:p14="http://schemas.microsoft.com/office/powerpoint/2010/main" xmlns="" val="3062552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B15787E0-0197-4EAD-93F3-468285E00DDB}" type="datetimeFigureOut">
              <a:rPr lang="en-US" smtClean="0"/>
              <a:pPr>
                <a:defRPr/>
              </a:pPr>
              <a:t>5/2/2013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00C078B-AE38-468D-9C8B-58CFA752BCBF}" type="slidenum">
              <a:rPr lang="en-US" smtClean="0"/>
              <a:pPr>
                <a:defRPr/>
              </a:pPr>
              <a:t>‹#›</a:t>
            </a:fld>
            <a:endParaRPr lang="en-US"/>
          </a:p>
        </p:txBody>
      </p:sp>
    </p:spTree>
    <p:extLst>
      <p:ext uri="{BB962C8B-B14F-4D97-AF65-F5344CB8AC3E}">
        <p14:creationId xmlns:p14="http://schemas.microsoft.com/office/powerpoint/2010/main" xmlns="" val="16440526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205597C1-9182-45AF-B18D-DA776ADD3B38}" type="datetimeFigureOut">
              <a:rPr lang="en-US" smtClean="0"/>
              <a:pPr>
                <a:defRPr/>
              </a:pPr>
              <a:t>5/2/2013</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2233FE6E-ADF8-4821-A793-D9576D3A3F3F}" type="slidenum">
              <a:rPr lang="en-US" smtClean="0"/>
              <a:pPr>
                <a:defRPr/>
              </a:pPr>
              <a:t>‹#›</a:t>
            </a:fld>
            <a:endParaRPr lang="en-US"/>
          </a:p>
        </p:txBody>
      </p:sp>
    </p:spTree>
    <p:extLst>
      <p:ext uri="{BB962C8B-B14F-4D97-AF65-F5344CB8AC3E}">
        <p14:creationId xmlns:p14="http://schemas.microsoft.com/office/powerpoint/2010/main" xmlns="" val="2362833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66EA30B5-9DFE-428A-BEA8-C6E77F8570D0}" type="datetimeFigureOut">
              <a:rPr lang="en-US" smtClean="0"/>
              <a:pPr>
                <a:defRPr/>
              </a:pPr>
              <a:t>5/2/2013</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B9BB693F-E3AC-4623-91DB-9C4B24D9AD5F}" type="slidenum">
              <a:rPr lang="en-US" smtClean="0"/>
              <a:pPr>
                <a:defRPr/>
              </a:pPr>
              <a:t>‹#›</a:t>
            </a:fld>
            <a:endParaRPr lang="en-US"/>
          </a:p>
        </p:txBody>
      </p:sp>
    </p:spTree>
    <p:extLst>
      <p:ext uri="{BB962C8B-B14F-4D97-AF65-F5344CB8AC3E}">
        <p14:creationId xmlns:p14="http://schemas.microsoft.com/office/powerpoint/2010/main" xmlns="" val="2279464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F6052463-B507-4EA3-BD0F-B5416751BE15}" type="datetimeFigureOut">
              <a:rPr lang="en-US" smtClean="0"/>
              <a:pPr>
                <a:defRPr/>
              </a:pPr>
              <a:t>5/2/2013</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B2BFA8FF-91FE-409A-83EC-B36EB8F29AD7}" type="slidenum">
              <a:rPr lang="en-US" smtClean="0"/>
              <a:pPr>
                <a:defRPr/>
              </a:pPr>
              <a:t>‹#›</a:t>
            </a:fld>
            <a:endParaRPr lang="en-US"/>
          </a:p>
        </p:txBody>
      </p:sp>
    </p:spTree>
    <p:extLst>
      <p:ext uri="{BB962C8B-B14F-4D97-AF65-F5344CB8AC3E}">
        <p14:creationId xmlns:p14="http://schemas.microsoft.com/office/powerpoint/2010/main" xmlns="" val="24542707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98F6F5A-7CB8-438E-B5C2-6415FB6DD17D}" type="datetimeFigureOut">
              <a:rPr lang="en-US"/>
              <a:pPr>
                <a:defRPr/>
              </a:pPr>
              <a:t>5/2/2013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26D6B81-33FC-4AE5-B618-FE45C877C34C}"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A1A0DEC5-E903-4BB5-A8EB-FB7CB531B785}" type="datetimeFigureOut">
              <a:rPr lang="en-US" smtClean="0"/>
              <a:pPr>
                <a:defRPr/>
              </a:pPr>
              <a:t>5/2/2013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67EEA5D3-F409-4197-9CF5-AFEC553F0EA3}" type="slidenum">
              <a:rPr lang="en-US" smtClean="0"/>
              <a:pPr>
                <a:defRPr/>
              </a:pPr>
              <a:t>‹#›</a:t>
            </a:fld>
            <a:endParaRPr lang="en-US"/>
          </a:p>
        </p:txBody>
      </p:sp>
    </p:spTree>
    <p:extLst>
      <p:ext uri="{BB962C8B-B14F-4D97-AF65-F5344CB8AC3E}">
        <p14:creationId xmlns:p14="http://schemas.microsoft.com/office/powerpoint/2010/main" xmlns="" val="3128319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7F2F8752-BB72-41CB-AD7F-101B9E8B08EF}" type="datetimeFigureOut">
              <a:rPr lang="en-US" smtClean="0"/>
              <a:pPr>
                <a:defRPr/>
              </a:pPr>
              <a:t>5/2/2013</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A9CB4E1B-CD39-44DE-AE1F-0C8CAD147853}" type="slidenum">
              <a:rPr lang="en-US" smtClean="0"/>
              <a:pPr>
                <a:defRPr/>
              </a:pPr>
              <a:t>‹#›</a:t>
            </a:fld>
            <a:endParaRPr lang="en-US"/>
          </a:p>
        </p:txBody>
      </p:sp>
    </p:spTree>
    <p:extLst>
      <p:ext uri="{BB962C8B-B14F-4D97-AF65-F5344CB8AC3E}">
        <p14:creationId xmlns:p14="http://schemas.microsoft.com/office/powerpoint/2010/main" xmlns="" val="28852651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32ED4965-BE61-4D11-B1B7-8DCBC90310FE}" type="datetimeFigureOut">
              <a:rPr lang="en-US" smtClean="0"/>
              <a:pPr>
                <a:defRPr/>
              </a:pPr>
              <a:t>5/2/2013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C06793D2-3FCD-42F4-8D9F-6D7BBFD74F1A}" type="slidenum">
              <a:rPr lang="en-US" smtClean="0"/>
              <a:pPr>
                <a:defRPr/>
              </a:pPr>
              <a:t>‹#›</a:t>
            </a:fld>
            <a:endParaRPr lang="en-US"/>
          </a:p>
        </p:txBody>
      </p:sp>
    </p:spTree>
    <p:extLst>
      <p:ext uri="{BB962C8B-B14F-4D97-AF65-F5344CB8AC3E}">
        <p14:creationId xmlns:p14="http://schemas.microsoft.com/office/powerpoint/2010/main" xmlns="" val="19951892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2BB4ACA5-5F23-4B74-A8BD-0DFD9646C7A7}" type="datetimeFigureOut">
              <a:rPr lang="en-US" smtClean="0"/>
              <a:pPr>
                <a:defRPr/>
              </a:pPr>
              <a:t>5/2/2013</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E0F8290-3E55-4952-81EC-3CF7541CE473}" type="slidenum">
              <a:rPr lang="en-US" smtClean="0"/>
              <a:pPr>
                <a:defRPr/>
              </a:pPr>
              <a:t>‹#›</a:t>
            </a:fld>
            <a:endParaRPr lang="en-US"/>
          </a:p>
        </p:txBody>
      </p:sp>
    </p:spTree>
    <p:extLst>
      <p:ext uri="{BB962C8B-B14F-4D97-AF65-F5344CB8AC3E}">
        <p14:creationId xmlns:p14="http://schemas.microsoft.com/office/powerpoint/2010/main" xmlns="" val="26477063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3217"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93"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3217"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93"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9793" y="3925889"/>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03217"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93"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9793" y="3925889"/>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303217" y="1600203"/>
            <a:ext cx="8540751" cy="4498975"/>
          </a:xfrm>
        </p:spPr>
        <p:txBody>
          <a:bodyPr rtlCol="0">
            <a:normAutofit/>
          </a:bodyPr>
          <a:lstStyle/>
          <a:p>
            <a:pPr lvl="0"/>
            <a:endParaRPr lang="en-US" noProof="0"/>
          </a:p>
        </p:txBody>
      </p:sp>
    </p:spTree>
  </p:cSld>
  <p:clrMapOvr>
    <a:masterClrMapping/>
  </p:clrMapOvr>
  <p:transition spd="slow">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03217"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303217" y="3925889"/>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4649793"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xAndMedia">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303217" y="228600"/>
            <a:ext cx="8540751"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3217" y="1600203"/>
            <a:ext cx="4194175"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9793" y="1600203"/>
            <a:ext cx="4194175" cy="4498975"/>
          </a:xfrm>
        </p:spPr>
        <p:txBody>
          <a:bodyPr rtlCol="0">
            <a:normAutofit/>
          </a:bodyPr>
          <a:lstStyle/>
          <a:p>
            <a:pPr lvl="0"/>
            <a:endParaRPr lang="en-US" noProof="0"/>
          </a:p>
        </p:txBody>
      </p:sp>
    </p:spTree>
  </p:cSld>
  <p:clrMapOvr>
    <a:masterClrMapping/>
  </p:clrMapOvr>
  <p:transition spd="slow">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5"/>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F41438F-8BC9-45ED-9C2C-801F19F77B47}" type="datetimeFigureOut">
              <a:rPr lang="en-US"/>
              <a:pPr>
                <a:defRPr/>
              </a:pPr>
              <a:t>5/2/2013</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7DA4A5A-FA47-49EB-AE42-EC143DF4C938}"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303217" y="228600"/>
            <a:ext cx="8540751"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03217"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93" y="1600200"/>
            <a:ext cx="4194175"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03217" y="3925889"/>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9793" y="3925889"/>
            <a:ext cx="4194175"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slow">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E5883D1-BF5F-41EF-8B7E-C1F63C80F892}" type="datetimeFigureOut">
              <a:rPr lang="en-US"/>
              <a:pPr>
                <a:defRPr/>
              </a:pPr>
              <a:t>5/2/2013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0772970-EA91-42D1-BF13-773A0829A6C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F89A939C-76A0-4131-85F9-07A15CBBF5BD}" type="datetimeFigureOut">
              <a:rPr lang="en-US"/>
              <a:pPr>
                <a:defRPr/>
              </a:pPr>
              <a:t>5/2/2013</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5B992892-DC04-43A7-9E96-5B48F5B692AD}"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DA95A4E-484A-4967-ABD8-E1833FF5A794}" type="datetimeFigureOut">
              <a:rPr lang="en-US"/>
              <a:pPr>
                <a:defRPr/>
              </a:pPr>
              <a:t>5/2/2013</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6F813783-A568-49CE-BF8B-A6FE3F8473EE}"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D66E03B-36E8-4BD8-801D-F969E937F79D}" type="datetimeFigureOut">
              <a:rPr lang="en-US"/>
              <a:pPr>
                <a:defRPr/>
              </a:pPr>
              <a:t>5/2/2013</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1531C218-FAB5-44C5-9EF3-72B4CA8675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2"/>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51599DD-8931-4F6E-8062-13F5A225F031}" type="datetimeFigureOut">
              <a:rPr lang="en-US"/>
              <a:pPr>
                <a:defRPr/>
              </a:pPr>
              <a:t>5/2/2013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836B98C-47A7-481F-8756-EF6176AB97B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C39867-56DD-4F65-A28F-1082ADC783A5}" type="datetimeFigureOut">
              <a:rPr lang="en-US"/>
              <a:pPr>
                <a:defRPr/>
              </a:pPr>
              <a:t>5/2/2013</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E154450-F2E2-4057-9880-CCFAC4028D93}"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image" Target="../media/image1.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860CC6A-FD91-4790-8D14-32BAEDADE55C}" type="datetimeFigureOut">
              <a:rPr lang="en-US"/>
              <a:pPr>
                <a:defRPr/>
              </a:pPr>
              <a:t>5/2/2013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E8027B02-2B77-4D86-96B7-5816470CD4A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a:blip r:embed="rId20" cstate="email">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2" name="Title Placeholder 1"/>
          <p:cNvSpPr>
            <a:spLocks noGrp="1"/>
          </p:cNvSpPr>
          <p:nvPr>
            <p:ph type="title"/>
          </p:nvPr>
        </p:nvSpPr>
        <p:spPr>
          <a:xfrm>
            <a:off x="457200" y="914400"/>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981200"/>
            <a:ext cx="8229600"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B254B34-5D6F-409D-9B2B-8B21FFD25852}" type="datetimeFigureOut">
              <a:rPr lang="en-US" smtClean="0"/>
              <a:pPr>
                <a:defRPr/>
              </a:pPr>
              <a:t>5/2/2013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4FBB03F-1183-4242-8824-292E6C3EF5B8}" type="slidenum">
              <a:rPr lang="en-US" smtClean="0"/>
              <a:pPr>
                <a:defRPr/>
              </a:pPr>
              <a:t>‹#›</a:t>
            </a:fld>
            <a:endParaRPr lang="en-US"/>
          </a:p>
        </p:txBody>
      </p:sp>
    </p:spTree>
    <p:extLst>
      <p:ext uri="{BB962C8B-B14F-4D97-AF65-F5344CB8AC3E}">
        <p14:creationId xmlns:p14="http://schemas.microsoft.com/office/powerpoint/2010/main" xmlns="" val="2221467739"/>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hyperlink" Target="http://www.photohome.com/pictures/ohio-pictures/cleveland/downtown-cleveland-1a.jpg" TargetMode="External"/><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5.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3" Type="http://schemas.openxmlformats.org/officeDocument/2006/relationships/hyperlink" Target="http://www.photohome.com/pictures/ohio-pictures/cleveland/downtown-cleveland-1a.jpg" TargetMode="External"/><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26.jpeg"/></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17.xml"/><Relationship Id="rId6" Type="http://schemas.openxmlformats.org/officeDocument/2006/relationships/image" Target="../media/image38.jpeg"/><Relationship Id="rId5" Type="http://schemas.openxmlformats.org/officeDocument/2006/relationships/image" Target="../media/image37.jpeg"/><Relationship Id="rId10" Type="http://schemas.openxmlformats.org/officeDocument/2006/relationships/image" Target="../media/image23.jpeg"/><Relationship Id="rId4" Type="http://schemas.openxmlformats.org/officeDocument/2006/relationships/image" Target="../media/image36.jpeg"/><Relationship Id="rId9" Type="http://schemas.openxmlformats.org/officeDocument/2006/relationships/image" Target="../media/image41.jpeg"/></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24.xml"/><Relationship Id="rId5" Type="http://schemas.openxmlformats.org/officeDocument/2006/relationships/image" Target="../media/image45.jpeg"/><Relationship Id="rId4" Type="http://schemas.openxmlformats.org/officeDocument/2006/relationships/image" Target="../media/image44.jpeg"/></Relationships>
</file>

<file path=ppt/slides/_rels/slide4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3.xml"/><Relationship Id="rId1" Type="http://schemas.openxmlformats.org/officeDocument/2006/relationships/slideLayout" Target="../slideLayouts/slideLayout28.xml"/></Relationships>
</file>

<file path=ppt/slides/_rels/slide5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5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5.xml"/></Relationships>
</file>

<file path=ppt/slides/_rels/slide61.xml.rels><?xml version="1.0" encoding="UTF-8" standalone="yes"?>
<Relationships xmlns="http://schemas.openxmlformats.org/package/2006/relationships"><Relationship Id="rId2" Type="http://schemas.openxmlformats.org/officeDocument/2006/relationships/hyperlink" Target="http://www.investopedia.com/terms/a/arbitrage.asp" TargetMode="External"/><Relationship Id="rId1" Type="http://schemas.openxmlformats.org/officeDocument/2006/relationships/slideLayout" Target="../slideLayouts/slideLayout2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0.xml"/><Relationship Id="rId1" Type="http://schemas.openxmlformats.org/officeDocument/2006/relationships/slideLayout" Target="../slideLayouts/slideLayout26.xml"/></Relationships>
</file>

<file path=ppt/slides/_rels/slide6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6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7.xml"/><Relationship Id="rId1" Type="http://schemas.openxmlformats.org/officeDocument/2006/relationships/slideLayout" Target="../slideLayouts/slideLayout26.xml"/><Relationship Id="rId4" Type="http://schemas.openxmlformats.org/officeDocument/2006/relationships/image" Target="../media/image57.jpeg"/></Relationships>
</file>

<file path=ppt/slides/_rels/slide71.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8.xml"/><Relationship Id="rId1" Type="http://schemas.openxmlformats.org/officeDocument/2006/relationships/slideLayout" Target="../slideLayouts/slideLayout26.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3" Type="http://schemas.openxmlformats.org/officeDocument/2006/relationships/hyperlink" Target="mailto:jcantwell@srecnow.com" TargetMode="External"/><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p:cNvSpPr>
            <a:spLocks noGrp="1" noChangeArrowheads="1"/>
          </p:cNvSpPr>
          <p:nvPr>
            <p:ph type="ctrTitle"/>
          </p:nvPr>
        </p:nvSpPr>
        <p:spPr>
          <a:xfrm>
            <a:off x="671513" y="1844675"/>
            <a:ext cx="7772400" cy="1117600"/>
          </a:xfrm>
        </p:spPr>
        <p:txBody>
          <a:bodyPr rtlCol="0">
            <a:normAutofit/>
          </a:bodyPr>
          <a:lstStyle/>
          <a:p>
            <a:pPr fontAlgn="auto">
              <a:spcAft>
                <a:spcPts val="0"/>
              </a:spcAft>
              <a:defRPr/>
            </a:pPr>
            <a:r>
              <a:rPr lang="en-US" sz="5400" b="1" i="1" u="sng" dirty="0" smtClean="0">
                <a:ea typeface="Tahoma" pitchFamily="34" charset="0"/>
                <a:cs typeface="Tahoma" pitchFamily="34" charset="0"/>
              </a:rPr>
              <a:t>Build Wealth Today </a:t>
            </a:r>
            <a:endParaRPr lang="en-US" sz="5400" b="1" dirty="0">
              <a:ea typeface="Tahoma" pitchFamily="34" charset="0"/>
              <a:cs typeface="Tahoma" pitchFamily="34" charset="0"/>
            </a:endParaRPr>
          </a:p>
        </p:txBody>
      </p:sp>
      <p:sp>
        <p:nvSpPr>
          <p:cNvPr id="713732" name="Text Box 4"/>
          <p:cNvSpPr txBox="1">
            <a:spLocks noChangeArrowheads="1"/>
          </p:cNvSpPr>
          <p:nvPr/>
        </p:nvSpPr>
        <p:spPr bwMode="auto">
          <a:xfrm>
            <a:off x="381000" y="3352800"/>
            <a:ext cx="8305800" cy="1631216"/>
          </a:xfrm>
          <a:prstGeom prst="rect">
            <a:avLst/>
          </a:prstGeom>
          <a:solidFill>
            <a:schemeClr val="tx2"/>
          </a:solidFill>
          <a:ln w="9525">
            <a:noFill/>
            <a:miter lim="800000"/>
            <a:headEnd/>
            <a:tailEnd/>
          </a:ln>
        </p:spPr>
        <p:txBody>
          <a:bodyPr wrap="square">
            <a:spAutoFit/>
          </a:bodyPr>
          <a:lstStyle/>
          <a:p>
            <a:pPr algn="ctr">
              <a:spcBef>
                <a:spcPct val="50000"/>
              </a:spcBef>
            </a:pPr>
            <a:r>
              <a:rPr lang="en-US" sz="4000" b="1" i="1" u="sng" dirty="0">
                <a:solidFill>
                  <a:schemeClr val="bg1"/>
                </a:solidFill>
                <a:latin typeface="+mj-lt"/>
                <a:ea typeface="Tahoma" pitchFamily="34" charset="0"/>
                <a:cs typeface="Tahoma" pitchFamily="34" charset="0"/>
              </a:rPr>
              <a:t>W</a:t>
            </a:r>
            <a:r>
              <a:rPr lang="en-US" sz="4000" b="1" i="1" u="sng" dirty="0" smtClean="0">
                <a:solidFill>
                  <a:schemeClr val="bg1"/>
                </a:solidFill>
                <a:latin typeface="+mj-lt"/>
                <a:ea typeface="Tahoma" pitchFamily="34" charset="0"/>
                <a:cs typeface="Tahoma" pitchFamily="34" charset="0"/>
              </a:rPr>
              <a:t>ith Double Digit Returns, </a:t>
            </a:r>
          </a:p>
          <a:p>
            <a:pPr algn="ctr">
              <a:spcBef>
                <a:spcPct val="50000"/>
              </a:spcBef>
            </a:pPr>
            <a:r>
              <a:rPr lang="en-US" sz="4000" b="1" i="1" u="sng" dirty="0" smtClean="0">
                <a:solidFill>
                  <a:schemeClr val="bg1"/>
                </a:solidFill>
                <a:latin typeface="+mj-lt"/>
                <a:ea typeface="Tahoma" pitchFamily="34" charset="0"/>
                <a:cs typeface="Tahoma" pitchFamily="34" charset="0"/>
              </a:rPr>
              <a:t>No Commissions &amp; Predictable Results  </a:t>
            </a:r>
            <a:endParaRPr lang="en-US" sz="4000" b="1" i="1" dirty="0">
              <a:solidFill>
                <a:schemeClr val="bg1"/>
              </a:solidFill>
              <a:latin typeface="+mj-lt"/>
              <a:ea typeface="Tahoma" pitchFamily="34" charset="0"/>
              <a:cs typeface="Tahoma"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Self Directed I.R.A? 	</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A Self Directed IRA is an IRA where the owner is required to make their own Investment decisions. </a:t>
            </a:r>
          </a:p>
          <a:p>
            <a:r>
              <a:rPr lang="en-US" dirty="0" smtClean="0"/>
              <a:t>Non- Traditional Assets: Like real estate, LLC’s, oil and gas, etc </a:t>
            </a:r>
          </a:p>
          <a:p>
            <a:r>
              <a:rPr lang="en-US" dirty="0" smtClean="0"/>
              <a:t>Self Directed IRA custodians (Like The </a:t>
            </a:r>
            <a:r>
              <a:rPr lang="en-US" dirty="0" err="1" smtClean="0"/>
              <a:t>iPlan</a:t>
            </a:r>
            <a:r>
              <a:rPr lang="en-US" dirty="0" smtClean="0"/>
              <a:t> Group who I use) set up real estate investments inside of an IRA. </a:t>
            </a:r>
          </a:p>
          <a:p>
            <a:r>
              <a:rPr lang="en-US" dirty="0" smtClean="0"/>
              <a:t>Any 401k, IRA, ROTH IRA, SEP IRA or </a:t>
            </a:r>
            <a:r>
              <a:rPr lang="en-US" dirty="0" smtClean="0"/>
              <a:t>HSA </a:t>
            </a:r>
            <a:r>
              <a:rPr lang="en-US" dirty="0" smtClean="0"/>
              <a:t>acct owner can make investments like real estate in those accts </a:t>
            </a:r>
          </a:p>
          <a:p>
            <a:r>
              <a:rPr lang="en-US" dirty="0" smtClean="0"/>
              <a:t>Sample Investments </a:t>
            </a:r>
          </a:p>
          <a:p>
            <a:pPr lvl="1"/>
            <a:r>
              <a:rPr lang="en-US" dirty="0" smtClean="0"/>
              <a:t>Note (I.O.U) w/ Mortgage </a:t>
            </a:r>
          </a:p>
          <a:p>
            <a:pPr lvl="1"/>
            <a:r>
              <a:rPr lang="en-US" dirty="0" smtClean="0"/>
              <a:t>Buy stock in a company  </a:t>
            </a:r>
            <a:endParaRPr lang="en-US" dirty="0"/>
          </a:p>
        </p:txBody>
      </p:sp>
      <p:pic>
        <p:nvPicPr>
          <p:cNvPr id="4" name="Picture 2" descr="C:\Users\Josh\Desktop\iPlan group.png"/>
          <p:cNvPicPr>
            <a:picLocks noChangeAspect="1" noChangeArrowheads="1"/>
          </p:cNvPicPr>
          <p:nvPr/>
        </p:nvPicPr>
        <p:blipFill>
          <a:blip r:embed="rId2" cstate="print"/>
          <a:srcRect/>
          <a:stretch>
            <a:fillRect/>
          </a:stretch>
        </p:blipFill>
        <p:spPr bwMode="auto">
          <a:xfrm>
            <a:off x="4953000" y="5319387"/>
            <a:ext cx="4191000" cy="1538613"/>
          </a:xfrm>
          <a:prstGeom prst="rect">
            <a:avLst/>
          </a:prstGeom>
          <a:noFill/>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$500,000 Mutual Fund Investment 	</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American Funds = Small Cap World </a:t>
            </a:r>
          </a:p>
          <a:p>
            <a:r>
              <a:rPr lang="en-US" dirty="0" smtClean="0"/>
              <a:t>Exp ratio = %1.09 (paid to the fund manager) </a:t>
            </a:r>
          </a:p>
          <a:p>
            <a:pPr lvl="1"/>
            <a:r>
              <a:rPr lang="en-US" dirty="0" smtClean="0"/>
              <a:t>@ 10% = $50,000 Profit / ROI</a:t>
            </a:r>
          </a:p>
          <a:p>
            <a:pPr lvl="1"/>
            <a:r>
              <a:rPr lang="en-US" dirty="0" smtClean="0"/>
              <a:t>@ 8.91% = $44,550 Profit / ROI </a:t>
            </a:r>
          </a:p>
          <a:p>
            <a:r>
              <a:rPr lang="en-US" dirty="0" smtClean="0"/>
              <a:t>“A” Share Commission </a:t>
            </a:r>
          </a:p>
          <a:p>
            <a:pPr lvl="1"/>
            <a:r>
              <a:rPr lang="en-US" dirty="0" smtClean="0"/>
              <a:t>(paid to the financial advisor who sells this </a:t>
            </a:r>
            <a:r>
              <a:rPr lang="en-US" dirty="0" smtClean="0"/>
              <a:t>mutual fund to their </a:t>
            </a:r>
            <a:r>
              <a:rPr lang="en-US" dirty="0" smtClean="0"/>
              <a:t>client)</a:t>
            </a:r>
          </a:p>
          <a:p>
            <a:pPr lvl="1"/>
            <a:r>
              <a:rPr lang="en-US" dirty="0" smtClean="0"/>
              <a:t>$500,000 = 2% (breakpoint) = $10,000</a:t>
            </a:r>
          </a:p>
          <a:p>
            <a:r>
              <a:rPr lang="en-US" dirty="0" smtClean="0"/>
              <a:t>$500,000 - $10,000 = $490,000 - $</a:t>
            </a:r>
            <a:r>
              <a:rPr lang="en-US" dirty="0" smtClean="0"/>
              <a:t>5,341 </a:t>
            </a:r>
            <a:r>
              <a:rPr lang="en-US" dirty="0" smtClean="0"/>
              <a:t>(%1.09 exp ratio) = $484,659 left (zero ROI)  </a:t>
            </a:r>
          </a:p>
          <a:p>
            <a:endParaRPr lang="en-US" dirty="0" smtClean="0"/>
          </a:p>
          <a:p>
            <a:r>
              <a:rPr lang="en-US" dirty="0" smtClean="0"/>
              <a:t>$15,341 dollars in FEES for American Funds  </a:t>
            </a:r>
          </a:p>
          <a:p>
            <a:r>
              <a:rPr lang="en-US" dirty="0" smtClean="0"/>
              <a:t>$1,500 dollars in FEES for Equity Trust (self directed IRA)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 Classes </a:t>
            </a:r>
            <a:endParaRPr lang="en-US" dirty="0"/>
          </a:p>
        </p:txBody>
      </p:sp>
      <p:sp>
        <p:nvSpPr>
          <p:cNvPr id="3" name="Content Placeholder 2"/>
          <p:cNvSpPr>
            <a:spLocks noGrp="1"/>
          </p:cNvSpPr>
          <p:nvPr>
            <p:ph idx="1"/>
          </p:nvPr>
        </p:nvSpPr>
        <p:spPr/>
        <p:txBody>
          <a:bodyPr/>
          <a:lstStyle/>
          <a:p>
            <a:r>
              <a:rPr lang="en-US" dirty="0" smtClean="0"/>
              <a:t>Class “A” Shares – up front commission </a:t>
            </a:r>
          </a:p>
          <a:p>
            <a:r>
              <a:rPr lang="en-US" dirty="0" smtClean="0"/>
              <a:t>Class “B” Shares – back end commission &amp; higher expense ratio </a:t>
            </a:r>
          </a:p>
          <a:p>
            <a:r>
              <a:rPr lang="en-US" dirty="0" smtClean="0"/>
              <a:t>Class “C” Shares – small annual commission &amp; highest expense ratio </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 “NO LOAD” </a:t>
            </a:r>
            <a:endParaRPr lang="en-US" dirty="0"/>
          </a:p>
        </p:txBody>
      </p:sp>
      <p:sp>
        <p:nvSpPr>
          <p:cNvPr id="3" name="Content Placeholder 2"/>
          <p:cNvSpPr>
            <a:spLocks noGrp="1"/>
          </p:cNvSpPr>
          <p:nvPr>
            <p:ph idx="1"/>
          </p:nvPr>
        </p:nvSpPr>
        <p:spPr/>
        <p:txBody>
          <a:bodyPr>
            <a:normAutofit lnSpcReduction="10000"/>
          </a:bodyPr>
          <a:lstStyle/>
          <a:p>
            <a:r>
              <a:rPr lang="en-US" dirty="0" smtClean="0"/>
              <a:t>Load = Commission </a:t>
            </a:r>
          </a:p>
          <a:p>
            <a:endParaRPr lang="en-US" dirty="0" smtClean="0"/>
          </a:p>
          <a:p>
            <a:r>
              <a:rPr lang="en-US" dirty="0" smtClean="0"/>
              <a:t>No Load Fund = No Commissions </a:t>
            </a:r>
          </a:p>
          <a:p>
            <a:endParaRPr lang="en-US" dirty="0" smtClean="0"/>
          </a:p>
          <a:p>
            <a:r>
              <a:rPr lang="en-US" dirty="0" smtClean="0"/>
              <a:t>Paying a money manager = charge a money management fee </a:t>
            </a:r>
          </a:p>
          <a:p>
            <a:pPr lvl="1"/>
            <a:r>
              <a:rPr lang="en-US" dirty="0" smtClean="0"/>
              <a:t>EX: Sell no load funds BUT charge 1% money management fee + 1% expense ratio </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Variable Annuities </a:t>
            </a:r>
            <a:endParaRPr lang="en-US" dirty="0"/>
          </a:p>
        </p:txBody>
      </p:sp>
      <p:sp>
        <p:nvSpPr>
          <p:cNvPr id="3" name="Content Placeholder 2"/>
          <p:cNvSpPr>
            <a:spLocks noGrp="1"/>
          </p:cNvSpPr>
          <p:nvPr>
            <p:ph idx="1"/>
          </p:nvPr>
        </p:nvSpPr>
        <p:spPr/>
        <p:txBody>
          <a:bodyPr/>
          <a:lstStyle/>
          <a:p>
            <a:r>
              <a:rPr lang="en-US" dirty="0" smtClean="0"/>
              <a:t>Act Very Similar A Mutual Fund </a:t>
            </a:r>
          </a:p>
          <a:p>
            <a:pPr lvl="1"/>
            <a:r>
              <a:rPr lang="en-US" dirty="0" smtClean="0"/>
              <a:t>BUT </a:t>
            </a:r>
          </a:p>
          <a:p>
            <a:r>
              <a:rPr lang="en-US" dirty="0" smtClean="0"/>
              <a:t>Access To 40 Funds Within The Annuity </a:t>
            </a:r>
          </a:p>
          <a:p>
            <a:r>
              <a:rPr lang="en-US" dirty="0" smtClean="0"/>
              <a:t>Transfer From Fund To Fund With No Expense </a:t>
            </a:r>
          </a:p>
          <a:p>
            <a:r>
              <a:rPr lang="en-US" dirty="0" smtClean="0"/>
              <a:t>3% Commission Up Front </a:t>
            </a:r>
          </a:p>
          <a:p>
            <a:r>
              <a:rPr lang="en-US" dirty="0" smtClean="0"/>
              <a:t>AND </a:t>
            </a:r>
          </a:p>
          <a:p>
            <a:r>
              <a:rPr lang="en-US" dirty="0" smtClean="0"/>
              <a:t>2% Exp Ratio Per Year Every Year </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Rot="1" noChangeArrowheads="1"/>
          </p:cNvSpPr>
          <p:nvPr>
            <p:ph type="title"/>
          </p:nvPr>
        </p:nvSpPr>
        <p:spPr>
          <a:xfrm>
            <a:off x="301625" y="1371600"/>
            <a:ext cx="8540750" cy="762000"/>
          </a:xfrm>
        </p:spPr>
        <p:txBody>
          <a:bodyPr>
            <a:normAutofit/>
          </a:bodyPr>
          <a:lstStyle/>
          <a:p>
            <a:r>
              <a:rPr lang="en-US" b="1" dirty="0" smtClean="0">
                <a:cs typeface="Times New Roman" pitchFamily="18" charset="0"/>
              </a:rPr>
              <a:t> </a:t>
            </a:r>
            <a:r>
              <a:rPr lang="en-US" sz="3200" b="1" dirty="0" smtClean="0">
                <a:latin typeface="Times New Roman" pitchFamily="18" charset="0"/>
                <a:cs typeface="Times New Roman" pitchFamily="18" charset="0"/>
              </a:rPr>
              <a:t>Our Mission Statement</a:t>
            </a:r>
            <a:endParaRPr lang="en-US" b="1" dirty="0" smtClean="0">
              <a:latin typeface="Times New Roman" pitchFamily="18" charset="0"/>
              <a:cs typeface="Times New Roman" pitchFamily="18" charset="0"/>
            </a:endParaRPr>
          </a:p>
        </p:txBody>
      </p:sp>
      <p:sp>
        <p:nvSpPr>
          <p:cNvPr id="664579" name="Rectangle 3"/>
          <p:cNvSpPr>
            <a:spLocks noGrp="1" noRot="1" noChangeArrowheads="1"/>
          </p:cNvSpPr>
          <p:nvPr>
            <p:ph idx="1"/>
          </p:nvPr>
        </p:nvSpPr>
        <p:spPr>
          <a:xfrm>
            <a:off x="427038" y="2438401"/>
            <a:ext cx="8307387" cy="3352800"/>
          </a:xfrm>
        </p:spPr>
        <p:txBody>
          <a:bodyPr>
            <a:noAutofit/>
          </a:bodyPr>
          <a:lstStyle/>
          <a:p>
            <a:pPr marL="0" indent="0" algn="ctr">
              <a:lnSpc>
                <a:spcPct val="110000"/>
              </a:lnSpc>
              <a:spcBef>
                <a:spcPct val="50000"/>
              </a:spcBef>
              <a:buFont typeface="Wingdings 2" pitchFamily="18" charset="2"/>
              <a:buNone/>
            </a:pPr>
            <a:r>
              <a:rPr lang="en-US" sz="3600" b="1" dirty="0" smtClean="0">
                <a:solidFill>
                  <a:schemeClr val="tx2"/>
                </a:solidFill>
                <a:latin typeface="Times New Roman" pitchFamily="18" charset="0"/>
                <a:cs typeface="Times New Roman" pitchFamily="18" charset="0"/>
              </a:rPr>
              <a:t>To Provide Our Investors Double Digit Investment Returns By Matching Our Knowledge And Acquisition Of Undervalued Real Estate Assets With Investors Looking For Investment Alternatives And Double Digit Returns. </a:t>
            </a:r>
          </a:p>
        </p:txBody>
      </p:sp>
      <p:sp>
        <p:nvSpPr>
          <p:cNvPr id="38916" name="Rectangle 4"/>
          <p:cNvSpPr>
            <a:spLocks noRot="1" noChangeArrowheads="1"/>
          </p:cNvSpPr>
          <p:nvPr/>
        </p:nvSpPr>
        <p:spPr bwMode="auto">
          <a:xfrm>
            <a:off x="228600" y="3962400"/>
            <a:ext cx="8697913" cy="2162175"/>
          </a:xfrm>
          <a:prstGeom prst="rect">
            <a:avLst/>
          </a:prstGeom>
          <a:noFill/>
          <a:ln w="9525">
            <a:noFill/>
            <a:miter lim="800000"/>
            <a:headEnd/>
            <a:tailEnd/>
          </a:ln>
        </p:spPr>
        <p:txBody>
          <a:bodyPr/>
          <a:lstStyle/>
          <a:p>
            <a:pPr marL="231775" indent="-231775">
              <a:lnSpc>
                <a:spcPct val="90000"/>
              </a:lnSpc>
              <a:spcBef>
                <a:spcPct val="20000"/>
              </a:spcBef>
              <a:buClr>
                <a:schemeClr val="tx2"/>
              </a:buClr>
              <a:buFont typeface="Wingdings" pitchFamily="2" charset="2"/>
              <a:buChar char="§"/>
            </a:pPr>
            <a:endParaRPr lang="en-US" sz="2600" b="1">
              <a:solidFill>
                <a:srgbClr val="004A8D"/>
              </a:solidFill>
              <a:latin typeface="Calibri" pitchFamily="34" charset="0"/>
            </a:endParaRPr>
          </a:p>
        </p:txBody>
      </p:sp>
      <p:sp>
        <p:nvSpPr>
          <p:cNvPr id="664581" name="Rectangle 5"/>
          <p:cNvSpPr>
            <a:spLocks noRot="1" noChangeArrowheads="1"/>
          </p:cNvSpPr>
          <p:nvPr/>
        </p:nvSpPr>
        <p:spPr bwMode="auto">
          <a:xfrm>
            <a:off x="342900" y="3236913"/>
            <a:ext cx="8297863" cy="3036887"/>
          </a:xfrm>
          <a:prstGeom prst="rect">
            <a:avLst/>
          </a:prstGeom>
          <a:noFill/>
          <a:ln w="9525">
            <a:noFill/>
            <a:miter lim="800000"/>
            <a:headEnd/>
            <a:tailEnd/>
          </a:ln>
        </p:spPr>
        <p:txBody>
          <a:bodyPr/>
          <a:lstStyle/>
          <a:p>
            <a:pPr marL="342900" indent="-342900">
              <a:lnSpc>
                <a:spcPct val="90000"/>
              </a:lnSpc>
              <a:spcBef>
                <a:spcPct val="15000"/>
              </a:spcBef>
              <a:buClr>
                <a:srgbClr val="004A8D"/>
              </a:buClr>
              <a:buFont typeface="Wingdings 2" pitchFamily="18" charset="2"/>
              <a:buChar char=""/>
            </a:pPr>
            <a:endParaRPr lang="en-US" sz="2400" b="1">
              <a:solidFill>
                <a:srgbClr val="004A8D"/>
              </a:solidFill>
              <a:latin typeface="Calibri"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4579">
                                            <p:txEl>
                                              <p:pRg st="0" end="0"/>
                                            </p:txEl>
                                          </p:spTgt>
                                        </p:tgtEl>
                                        <p:attrNameLst>
                                          <p:attrName>style.visibility</p:attrName>
                                        </p:attrNameLst>
                                      </p:cBhvr>
                                      <p:to>
                                        <p:strVal val="visible"/>
                                      </p:to>
                                    </p:set>
                                    <p:animEffect transition="in" filter="fade">
                                      <p:cBhvr>
                                        <p:cTn id="7" dur="500"/>
                                        <p:tgtEl>
                                          <p:spTgt spid="66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4579"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Rot="1" noChangeArrowheads="1"/>
          </p:cNvSpPr>
          <p:nvPr>
            <p:ph type="title"/>
          </p:nvPr>
        </p:nvSpPr>
        <p:spPr>
          <a:xfrm>
            <a:off x="304800" y="1338262"/>
            <a:ext cx="8540750" cy="719138"/>
          </a:xfrm>
        </p:spPr>
        <p:txBody>
          <a:bodyPr>
            <a:noAutofit/>
          </a:bodyPr>
          <a:lstStyle/>
          <a:p>
            <a:r>
              <a:rPr lang="en-US" b="1" dirty="0" smtClean="0">
                <a:cs typeface="Times New Roman" pitchFamily="18" charset="0"/>
              </a:rPr>
              <a:t>Company Overview</a:t>
            </a:r>
          </a:p>
        </p:txBody>
      </p:sp>
      <p:sp>
        <p:nvSpPr>
          <p:cNvPr id="662531" name="Rectangle 3"/>
          <p:cNvSpPr>
            <a:spLocks noGrp="1" noRot="1" noChangeArrowheads="1"/>
          </p:cNvSpPr>
          <p:nvPr>
            <p:ph idx="1"/>
          </p:nvPr>
        </p:nvSpPr>
        <p:spPr>
          <a:xfrm>
            <a:off x="322263" y="2409825"/>
            <a:ext cx="4141787" cy="3838575"/>
          </a:xfrm>
          <a:gradFill rotWithShape="1">
            <a:gsLst>
              <a:gs pos="0">
                <a:srgbClr val="F2F8F9"/>
              </a:gs>
              <a:gs pos="50000">
                <a:srgbClr val="D3E5E9"/>
              </a:gs>
              <a:gs pos="100000">
                <a:srgbClr val="F2F8F9"/>
              </a:gs>
            </a:gsLst>
            <a:lin ang="5400000" scaled="1"/>
          </a:gradFill>
        </p:spPr>
        <p:txBody>
          <a:bodyPr/>
          <a:lstStyle/>
          <a:p>
            <a:pPr marL="0" indent="0" algn="ctr">
              <a:spcBef>
                <a:spcPct val="50000"/>
              </a:spcBef>
              <a:buFont typeface="Wingdings 2" pitchFamily="18" charset="2"/>
              <a:buNone/>
            </a:pPr>
            <a:r>
              <a:rPr lang="en-US" sz="2800" b="1" i="1" dirty="0" smtClean="0">
                <a:solidFill>
                  <a:srgbClr val="0070C0"/>
                </a:solidFill>
                <a:latin typeface="+mj-lt"/>
                <a:cs typeface="Times New Roman" pitchFamily="18" charset="0"/>
              </a:rPr>
              <a:t>Millennium Capital Investments </a:t>
            </a:r>
          </a:p>
          <a:p>
            <a:pPr marL="0" indent="0">
              <a:spcBef>
                <a:spcPct val="50000"/>
              </a:spcBef>
              <a:buFont typeface="Wingdings 2" pitchFamily="18" charset="2"/>
              <a:buNone/>
            </a:pPr>
            <a:r>
              <a:rPr lang="en-US" sz="2200" b="1" i="1" dirty="0" smtClean="0">
                <a:latin typeface="+mj-lt"/>
                <a:cs typeface="Times New Roman" pitchFamily="18" charset="0"/>
              </a:rPr>
              <a:t>A real estate investment firm created  to purchase, manage and sell single, multi-family and commercial dwellings primarily in the Cleveland, Ohio area.</a:t>
            </a:r>
            <a:r>
              <a:rPr lang="en-US" sz="2800" b="1" i="1" dirty="0" smtClean="0">
                <a:latin typeface="+mj-lt"/>
                <a:cs typeface="Times New Roman" pitchFamily="18" charset="0"/>
              </a:rPr>
              <a:t> </a:t>
            </a:r>
          </a:p>
        </p:txBody>
      </p:sp>
      <p:pic>
        <p:nvPicPr>
          <p:cNvPr id="662533" name="Picture 5" descr="Image">
            <a:hlinkClick r:id="rId3"/>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462463" y="2405062"/>
            <a:ext cx="4241800" cy="38290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Grp="1" noRot="1" noChangeArrowheads="1"/>
          </p:cNvSpPr>
          <p:nvPr>
            <p:ph type="title"/>
          </p:nvPr>
        </p:nvSpPr>
        <p:spPr>
          <a:xfrm>
            <a:off x="303213" y="1520825"/>
            <a:ext cx="8540750" cy="917575"/>
          </a:xfrm>
        </p:spPr>
        <p:txBody>
          <a:bodyPr rtlCol="0">
            <a:normAutofit/>
          </a:bodyPr>
          <a:lstStyle/>
          <a:p>
            <a:pPr fontAlgn="auto">
              <a:lnSpc>
                <a:spcPct val="80000"/>
              </a:lnSpc>
              <a:spcAft>
                <a:spcPts val="0"/>
              </a:spcAft>
              <a:defRPr/>
            </a:pPr>
            <a:r>
              <a:rPr lang="en-US" b="1" i="1" dirty="0" smtClean="0">
                <a:latin typeface="Times New Roman" pitchFamily="18" charset="0"/>
                <a:cs typeface="Times New Roman" pitchFamily="18" charset="0"/>
              </a:rPr>
              <a:t>One and Only Goal </a:t>
            </a:r>
            <a:endParaRPr lang="en-US" b="1" i="1" dirty="0">
              <a:latin typeface="Times New Roman" pitchFamily="18" charset="0"/>
              <a:cs typeface="Times New Roman" pitchFamily="18" charset="0"/>
            </a:endParaRPr>
          </a:p>
        </p:txBody>
      </p:sp>
      <p:sp>
        <p:nvSpPr>
          <p:cNvPr id="701443" name="Rectangle 3"/>
          <p:cNvSpPr>
            <a:spLocks noGrp="1" noRot="1" noChangeArrowheads="1"/>
          </p:cNvSpPr>
          <p:nvPr>
            <p:ph idx="1"/>
          </p:nvPr>
        </p:nvSpPr>
        <p:spPr>
          <a:xfrm>
            <a:off x="303213" y="2751137"/>
            <a:ext cx="8540750" cy="3649663"/>
          </a:xfrm>
        </p:spPr>
        <p:txBody>
          <a:bodyPr/>
          <a:lstStyle/>
          <a:p>
            <a:pPr algn="ctr">
              <a:spcBef>
                <a:spcPct val="15000"/>
              </a:spcBef>
              <a:buNone/>
            </a:pPr>
            <a:r>
              <a:rPr lang="en-US" sz="3600" b="1" i="1" dirty="0" smtClean="0">
                <a:solidFill>
                  <a:schemeClr val="tx2"/>
                </a:solidFill>
                <a:latin typeface="Times New Roman" pitchFamily="18" charset="0"/>
                <a:cs typeface="Times New Roman" pitchFamily="18" charset="0"/>
              </a:rPr>
              <a:t>To Significantly Increase The </a:t>
            </a:r>
          </a:p>
          <a:p>
            <a:pPr algn="ctr">
              <a:spcBef>
                <a:spcPct val="15000"/>
              </a:spcBef>
              <a:buNone/>
            </a:pPr>
            <a:r>
              <a:rPr lang="en-US" sz="3600" b="1" i="1" dirty="0" smtClean="0">
                <a:solidFill>
                  <a:schemeClr val="tx2"/>
                </a:solidFill>
                <a:latin typeface="Times New Roman" pitchFamily="18" charset="0"/>
                <a:cs typeface="Times New Roman" pitchFamily="18" charset="0"/>
              </a:rPr>
              <a:t>Wealth Of Our Private Investors With </a:t>
            </a:r>
          </a:p>
          <a:p>
            <a:pPr algn="ctr">
              <a:spcBef>
                <a:spcPct val="15000"/>
              </a:spcBef>
              <a:buNone/>
            </a:pPr>
            <a:r>
              <a:rPr lang="en-US" sz="3600" b="1" i="1" dirty="0" smtClean="0">
                <a:solidFill>
                  <a:schemeClr val="tx2"/>
                </a:solidFill>
                <a:latin typeface="Times New Roman" pitchFamily="18" charset="0"/>
                <a:cs typeface="Times New Roman" pitchFamily="18" charset="0"/>
              </a:rPr>
              <a:t> Double-digit Returns Plus </a:t>
            </a:r>
          </a:p>
          <a:p>
            <a:pPr algn="ctr">
              <a:spcBef>
                <a:spcPct val="15000"/>
              </a:spcBef>
              <a:buNone/>
            </a:pPr>
            <a:r>
              <a:rPr lang="en-US" sz="3600" b="1" i="1" dirty="0" smtClean="0">
                <a:solidFill>
                  <a:schemeClr val="tx2"/>
                </a:solidFill>
                <a:latin typeface="Times New Roman" pitchFamily="18" charset="0"/>
                <a:cs typeface="Times New Roman" pitchFamily="18" charset="0"/>
              </a:rPr>
              <a:t>Upside Bonus Potential .</a:t>
            </a:r>
          </a:p>
          <a:p>
            <a:pPr>
              <a:buFont typeface="Wingdings 2" pitchFamily="18" charset="2"/>
              <a:buNone/>
            </a:pPr>
            <a:endParaRPr lang="en-US" sz="2800" dirty="0" smtClean="0">
              <a:latin typeface="+mj-l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01443">
                                            <p:txEl>
                                              <p:pRg st="0" end="0"/>
                                            </p:txEl>
                                          </p:spTgt>
                                        </p:tgtEl>
                                        <p:attrNameLst>
                                          <p:attrName>style.visibility</p:attrName>
                                        </p:attrNameLst>
                                      </p:cBhvr>
                                      <p:to>
                                        <p:strVal val="visible"/>
                                      </p:to>
                                    </p:set>
                                    <p:anim calcmode="lin" valueType="num">
                                      <p:cBhvr additive="base">
                                        <p:cTn id="7" dur="500" fill="hold"/>
                                        <p:tgtEl>
                                          <p:spTgt spid="70144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14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01443">
                                            <p:txEl>
                                              <p:pRg st="1" end="1"/>
                                            </p:txEl>
                                          </p:spTgt>
                                        </p:tgtEl>
                                        <p:attrNameLst>
                                          <p:attrName>style.visibility</p:attrName>
                                        </p:attrNameLst>
                                      </p:cBhvr>
                                      <p:to>
                                        <p:strVal val="visible"/>
                                      </p:to>
                                    </p:set>
                                    <p:anim calcmode="lin" valueType="num">
                                      <p:cBhvr additive="base">
                                        <p:cTn id="13" dur="500" fill="hold"/>
                                        <p:tgtEl>
                                          <p:spTgt spid="70144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14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01443">
                                            <p:txEl>
                                              <p:pRg st="2" end="2"/>
                                            </p:txEl>
                                          </p:spTgt>
                                        </p:tgtEl>
                                        <p:attrNameLst>
                                          <p:attrName>style.visibility</p:attrName>
                                        </p:attrNameLst>
                                      </p:cBhvr>
                                      <p:to>
                                        <p:strVal val="visible"/>
                                      </p:to>
                                    </p:set>
                                    <p:anim calcmode="lin" valueType="num">
                                      <p:cBhvr additive="base">
                                        <p:cTn id="19" dur="500" fill="hold"/>
                                        <p:tgtEl>
                                          <p:spTgt spid="70144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014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01443">
                                            <p:txEl>
                                              <p:pRg st="3" end="3"/>
                                            </p:txEl>
                                          </p:spTgt>
                                        </p:tgtEl>
                                        <p:attrNameLst>
                                          <p:attrName>style.visibility</p:attrName>
                                        </p:attrNameLst>
                                      </p:cBhvr>
                                      <p:to>
                                        <p:strVal val="visible"/>
                                      </p:to>
                                    </p:set>
                                    <p:anim calcmode="lin" valueType="num">
                                      <p:cBhvr additive="base">
                                        <p:cTn id="25" dur="500" fill="hold"/>
                                        <p:tgtEl>
                                          <p:spTgt spid="70144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0144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44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Rot="1" noChangeArrowheads="1"/>
          </p:cNvSpPr>
          <p:nvPr>
            <p:ph type="title"/>
          </p:nvPr>
        </p:nvSpPr>
        <p:spPr>
          <a:xfrm>
            <a:off x="303213" y="1520825"/>
            <a:ext cx="8540750" cy="917575"/>
          </a:xfrm>
        </p:spPr>
        <p:txBody>
          <a:bodyPr>
            <a:normAutofit/>
          </a:bodyPr>
          <a:lstStyle/>
          <a:p>
            <a:r>
              <a:rPr lang="en-US" b="1" dirty="0" smtClean="0"/>
              <a:t> How We Acquire Properties</a:t>
            </a:r>
          </a:p>
        </p:txBody>
      </p:sp>
      <p:sp>
        <p:nvSpPr>
          <p:cNvPr id="666627" name="Rectangle 3"/>
          <p:cNvSpPr>
            <a:spLocks noGrp="1" noRot="1" noChangeArrowheads="1"/>
          </p:cNvSpPr>
          <p:nvPr>
            <p:ph type="body" sz="half" idx="1"/>
          </p:nvPr>
        </p:nvSpPr>
        <p:spPr>
          <a:xfrm>
            <a:off x="530225" y="2743200"/>
            <a:ext cx="4041775" cy="3276600"/>
          </a:xfrm>
        </p:spPr>
        <p:txBody>
          <a:bodyPr>
            <a:normAutofit/>
          </a:bodyPr>
          <a:lstStyle/>
          <a:p>
            <a:pPr>
              <a:spcBef>
                <a:spcPct val="50000"/>
              </a:spcBef>
            </a:pPr>
            <a:r>
              <a:rPr lang="en-US" dirty="0" smtClean="0">
                <a:latin typeface="+mj-lt"/>
              </a:rPr>
              <a:t>Private Individuals.</a:t>
            </a:r>
          </a:p>
          <a:p>
            <a:pPr>
              <a:spcBef>
                <a:spcPct val="50000"/>
              </a:spcBef>
            </a:pPr>
            <a:r>
              <a:rPr lang="en-US" dirty="0" smtClean="0">
                <a:latin typeface="+mj-lt"/>
              </a:rPr>
              <a:t>Realtors.</a:t>
            </a:r>
          </a:p>
          <a:p>
            <a:pPr>
              <a:spcBef>
                <a:spcPct val="50000"/>
              </a:spcBef>
            </a:pPr>
            <a:r>
              <a:rPr lang="en-US" dirty="0" smtClean="0">
                <a:latin typeface="+mj-lt"/>
              </a:rPr>
              <a:t>Pre-Foreclosures.</a:t>
            </a:r>
          </a:p>
          <a:p>
            <a:pPr>
              <a:spcBef>
                <a:spcPct val="50000"/>
              </a:spcBef>
            </a:pPr>
            <a:r>
              <a:rPr lang="en-US" dirty="0" smtClean="0">
                <a:latin typeface="+mj-lt"/>
              </a:rPr>
              <a:t>Foreclosures &amp; REOs. </a:t>
            </a:r>
          </a:p>
        </p:txBody>
      </p:sp>
      <p:pic>
        <p:nvPicPr>
          <p:cNvPr id="666628" name="Picture 4" descr="house4x3"/>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4700588" y="2792413"/>
            <a:ext cx="3795712" cy="29987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66627">
                                            <p:txEl>
                                              <p:pRg st="0" end="0"/>
                                            </p:txEl>
                                          </p:spTgt>
                                        </p:tgtEl>
                                        <p:attrNameLst>
                                          <p:attrName>style.visibility</p:attrName>
                                        </p:attrNameLst>
                                      </p:cBhvr>
                                      <p:to>
                                        <p:strVal val="visible"/>
                                      </p:to>
                                    </p:set>
                                    <p:anim calcmode="lin" valueType="num">
                                      <p:cBhvr additive="base">
                                        <p:cTn id="7" dur="500" fill="hold"/>
                                        <p:tgtEl>
                                          <p:spTgt spid="66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6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66627">
                                            <p:txEl>
                                              <p:pRg st="1" end="1"/>
                                            </p:txEl>
                                          </p:spTgt>
                                        </p:tgtEl>
                                        <p:attrNameLst>
                                          <p:attrName>style.visibility</p:attrName>
                                        </p:attrNameLst>
                                      </p:cBhvr>
                                      <p:to>
                                        <p:strVal val="visible"/>
                                      </p:to>
                                    </p:set>
                                    <p:anim calcmode="lin" valueType="num">
                                      <p:cBhvr additive="base">
                                        <p:cTn id="13" dur="500" fill="hold"/>
                                        <p:tgtEl>
                                          <p:spTgt spid="66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6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66627">
                                            <p:txEl>
                                              <p:pRg st="2" end="2"/>
                                            </p:txEl>
                                          </p:spTgt>
                                        </p:tgtEl>
                                        <p:attrNameLst>
                                          <p:attrName>style.visibility</p:attrName>
                                        </p:attrNameLst>
                                      </p:cBhvr>
                                      <p:to>
                                        <p:strVal val="visible"/>
                                      </p:to>
                                    </p:set>
                                    <p:anim calcmode="lin" valueType="num">
                                      <p:cBhvr additive="base">
                                        <p:cTn id="19" dur="500" fill="hold"/>
                                        <p:tgtEl>
                                          <p:spTgt spid="66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6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66627">
                                            <p:txEl>
                                              <p:pRg st="3" end="3"/>
                                            </p:txEl>
                                          </p:spTgt>
                                        </p:tgtEl>
                                        <p:attrNameLst>
                                          <p:attrName>style.visibility</p:attrName>
                                        </p:attrNameLst>
                                      </p:cBhvr>
                                      <p:to>
                                        <p:strVal val="visible"/>
                                      </p:to>
                                    </p:set>
                                    <p:anim calcmode="lin" valueType="num">
                                      <p:cBhvr additive="base">
                                        <p:cTn id="25" dur="500" fill="hold"/>
                                        <p:tgtEl>
                                          <p:spTgt spid="66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6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6627"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303213" y="1203325"/>
            <a:ext cx="8540750" cy="930275"/>
          </a:xfrm>
        </p:spPr>
        <p:txBody>
          <a:bodyPr>
            <a:normAutofit/>
          </a:bodyPr>
          <a:lstStyle/>
          <a:p>
            <a:r>
              <a:rPr lang="en-US" b="1" dirty="0" smtClean="0"/>
              <a:t>Testimonial</a:t>
            </a:r>
          </a:p>
        </p:txBody>
      </p:sp>
      <p:sp>
        <p:nvSpPr>
          <p:cNvPr id="672771" name="Rectangle 3"/>
          <p:cNvSpPr>
            <a:spLocks noGrp="1" noRot="1" noChangeArrowheads="1"/>
          </p:cNvSpPr>
          <p:nvPr>
            <p:ph type="body" sz="half" idx="1"/>
          </p:nvPr>
        </p:nvSpPr>
        <p:spPr>
          <a:xfrm>
            <a:off x="547688" y="2682875"/>
            <a:ext cx="8043862" cy="3717925"/>
          </a:xfrm>
        </p:spPr>
        <p:txBody>
          <a:bodyPr/>
          <a:lstStyle/>
          <a:p>
            <a:pPr marL="0" indent="0">
              <a:lnSpc>
                <a:spcPct val="110000"/>
              </a:lnSpc>
              <a:spcBef>
                <a:spcPct val="50000"/>
              </a:spcBef>
              <a:buFont typeface="Wingdings 2" pitchFamily="18" charset="2"/>
              <a:buNone/>
            </a:pPr>
            <a:r>
              <a:rPr lang="en-US" sz="2400" b="1" dirty="0" smtClean="0">
                <a:latin typeface="+mj-lt"/>
              </a:rPr>
              <a:t>“</a:t>
            </a:r>
            <a:r>
              <a:rPr lang="en-US" sz="2400" b="1" i="1" dirty="0" smtClean="0">
                <a:latin typeface="+mj-lt"/>
              </a:rPr>
              <a:t>Over the last 6 years, while everyone else lost money, especially in 2008, I’ve been earning 10% EVERY SINGLE YEAR. I’m so glad I got involved with you when I did. It’s meant tens of thousands in interest I would have lost in the market or never earned in CD’s. ”</a:t>
            </a:r>
          </a:p>
          <a:p>
            <a:pPr marL="0" indent="0">
              <a:lnSpc>
                <a:spcPct val="110000"/>
              </a:lnSpc>
              <a:spcBef>
                <a:spcPct val="50000"/>
              </a:spcBef>
              <a:buFont typeface="Wingdings 2" pitchFamily="18" charset="2"/>
              <a:buNone/>
            </a:pPr>
            <a:r>
              <a:rPr lang="en-US" sz="2400" i="1" dirty="0" smtClean="0">
                <a:latin typeface="+mj-lt"/>
              </a:rPr>
              <a:t>	</a:t>
            </a:r>
            <a:r>
              <a:rPr lang="en-US" sz="2400" b="1" dirty="0" smtClean="0">
                <a:latin typeface="+mj-lt"/>
              </a:rPr>
              <a:t>Cindy </a:t>
            </a:r>
            <a:r>
              <a:rPr lang="en-US" sz="2400" b="1" dirty="0" err="1" smtClean="0">
                <a:latin typeface="+mj-lt"/>
              </a:rPr>
              <a:t>Heilman</a:t>
            </a:r>
            <a:endParaRPr lang="en-US" sz="2400" b="1" dirty="0" smtClean="0">
              <a:latin typeface="+mj-lt"/>
            </a:endParaRPr>
          </a:p>
          <a:p>
            <a:pPr marL="0" indent="0">
              <a:spcBef>
                <a:spcPts val="0"/>
              </a:spcBef>
              <a:buFont typeface="Wingdings 2" pitchFamily="18" charset="2"/>
              <a:buNone/>
            </a:pPr>
            <a:r>
              <a:rPr lang="en-US" sz="2400" b="1" dirty="0">
                <a:latin typeface="+mj-lt"/>
              </a:rPr>
              <a:t>	</a:t>
            </a:r>
            <a:r>
              <a:rPr lang="en-US" sz="2400" b="1" dirty="0" smtClean="0">
                <a:latin typeface="+mj-lt"/>
              </a:rPr>
              <a:t>Brunswick, Ohio</a:t>
            </a:r>
            <a:r>
              <a:rPr lang="en-US" sz="2800" dirty="0" smtClean="0">
                <a:latin typeface="+mj-lt"/>
              </a:rPr>
              <a:t> </a:t>
            </a:r>
          </a:p>
        </p:txBody>
      </p:sp>
      <p:sp>
        <p:nvSpPr>
          <p:cNvPr id="43012" name="Text Box 4"/>
          <p:cNvSpPr txBox="1">
            <a:spLocks noChangeArrowheads="1"/>
          </p:cNvSpPr>
          <p:nvPr/>
        </p:nvSpPr>
        <p:spPr bwMode="auto">
          <a:xfrm>
            <a:off x="3060700" y="2117725"/>
            <a:ext cx="3222625" cy="492125"/>
          </a:xfrm>
          <a:prstGeom prst="rect">
            <a:avLst/>
          </a:prstGeom>
          <a:noFill/>
          <a:ln w="9525">
            <a:noFill/>
            <a:miter lim="800000"/>
            <a:headEnd/>
            <a:tailEnd/>
          </a:ln>
        </p:spPr>
        <p:txBody>
          <a:bodyPr>
            <a:spAutoFit/>
          </a:bodyPr>
          <a:lstStyle/>
          <a:p>
            <a:pPr algn="ctr">
              <a:spcBef>
                <a:spcPct val="50000"/>
              </a:spcBef>
            </a:pPr>
            <a:r>
              <a:rPr lang="en-US" sz="2600" b="1" dirty="0">
                <a:solidFill>
                  <a:srgbClr val="FF0000"/>
                </a:solidFill>
                <a:latin typeface="+mj-lt"/>
              </a:rPr>
              <a:t>ACTUAL LETTER</a:t>
            </a:r>
          </a:p>
        </p:txBody>
      </p:sp>
    </p:spTree>
  </p:cSld>
  <p:clrMapOvr>
    <a:masterClrMapping/>
  </p:clrMapOvr>
  <p:transition spd="slow">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a:xfrm>
            <a:off x="301625" y="1219200"/>
            <a:ext cx="8540750" cy="1066800"/>
          </a:xfrm>
        </p:spPr>
        <p:txBody>
          <a:bodyPr>
            <a:normAutofit/>
          </a:bodyPr>
          <a:lstStyle/>
          <a:p>
            <a:r>
              <a:rPr lang="en-US" b="1" dirty="0" smtClean="0"/>
              <a:t>Investment Marketplace</a:t>
            </a:r>
          </a:p>
        </p:txBody>
      </p:sp>
      <p:pic>
        <p:nvPicPr>
          <p:cNvPr id="625672" name="Picture 8"/>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rot="-1323500">
            <a:off x="1443038" y="2611191"/>
            <a:ext cx="2678112" cy="3582987"/>
          </a:xfrm>
          <a:prstGeom prst="rect">
            <a:avLst/>
          </a:prstGeom>
          <a:noFill/>
          <a:ln w="9525">
            <a:solidFill>
              <a:srgbClr val="000000"/>
            </a:solidFill>
            <a:miter lim="800000"/>
            <a:headEnd/>
            <a:tailEnd/>
          </a:ln>
        </p:spPr>
      </p:pic>
      <p:pic>
        <p:nvPicPr>
          <p:cNvPr id="625674" name="Picture 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41675" y="2287341"/>
            <a:ext cx="2819400" cy="3810000"/>
          </a:xfrm>
          <a:prstGeom prst="rect">
            <a:avLst/>
          </a:prstGeom>
          <a:noFill/>
          <a:ln w="9525">
            <a:solidFill>
              <a:srgbClr val="000000"/>
            </a:solidFill>
            <a:miter lim="800000"/>
            <a:headEnd/>
            <a:tailEnd/>
          </a:ln>
        </p:spPr>
      </p:pic>
      <p:pic>
        <p:nvPicPr>
          <p:cNvPr id="625675" name="Picture 11"/>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rot="1058522">
            <a:off x="5675313" y="2928691"/>
            <a:ext cx="2633662" cy="3459162"/>
          </a:xfrm>
          <a:prstGeom prst="rect">
            <a:avLst/>
          </a:prstGeom>
          <a:noFill/>
          <a:ln w="9525">
            <a:solidFill>
              <a:srgbClr val="000000"/>
            </a:solid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625672"/>
                                        </p:tgtEl>
                                        <p:attrNameLst>
                                          <p:attrName>style.visibility</p:attrName>
                                        </p:attrNameLst>
                                      </p:cBhvr>
                                      <p:to>
                                        <p:strVal val="visible"/>
                                      </p:to>
                                    </p:set>
                                    <p:animEffect transition="in" filter="slide(fromLeft)">
                                      <p:cBhvr>
                                        <p:cTn id="7" dur="2000"/>
                                        <p:tgtEl>
                                          <p:spTgt spid="625672"/>
                                        </p:tgtEl>
                                      </p:cBhvr>
                                    </p:animEffect>
                                  </p:childTnLst>
                                </p:cTn>
                              </p:par>
                              <p:par>
                                <p:cTn id="8" presetID="12" presetClass="entr" presetSubtype="4" fill="hold" nodeType="withEffect">
                                  <p:stCondLst>
                                    <p:cond delay="0"/>
                                  </p:stCondLst>
                                  <p:childTnLst>
                                    <p:set>
                                      <p:cBhvr>
                                        <p:cTn id="9" dur="1" fill="hold">
                                          <p:stCondLst>
                                            <p:cond delay="0"/>
                                          </p:stCondLst>
                                        </p:cTn>
                                        <p:tgtEl>
                                          <p:spTgt spid="625674"/>
                                        </p:tgtEl>
                                        <p:attrNameLst>
                                          <p:attrName>style.visibility</p:attrName>
                                        </p:attrNameLst>
                                      </p:cBhvr>
                                      <p:to>
                                        <p:strVal val="visible"/>
                                      </p:to>
                                    </p:set>
                                    <p:animEffect transition="in" filter="slide(fromBottom)">
                                      <p:cBhvr>
                                        <p:cTn id="10" dur="2000"/>
                                        <p:tgtEl>
                                          <p:spTgt spid="625674"/>
                                        </p:tgtEl>
                                      </p:cBhvr>
                                    </p:animEffect>
                                  </p:childTnLst>
                                </p:cTn>
                              </p:par>
                              <p:par>
                                <p:cTn id="11" presetID="12" presetClass="entr" presetSubtype="2" fill="hold" nodeType="withEffect">
                                  <p:stCondLst>
                                    <p:cond delay="0"/>
                                  </p:stCondLst>
                                  <p:childTnLst>
                                    <p:set>
                                      <p:cBhvr>
                                        <p:cTn id="12" dur="1" fill="hold">
                                          <p:stCondLst>
                                            <p:cond delay="0"/>
                                          </p:stCondLst>
                                        </p:cTn>
                                        <p:tgtEl>
                                          <p:spTgt spid="625675"/>
                                        </p:tgtEl>
                                        <p:attrNameLst>
                                          <p:attrName>style.visibility</p:attrName>
                                        </p:attrNameLst>
                                      </p:cBhvr>
                                      <p:to>
                                        <p:strVal val="visible"/>
                                      </p:to>
                                    </p:set>
                                    <p:animEffect transition="in" filter="slide(fromRight)">
                                      <p:cBhvr>
                                        <p:cTn id="13" dur="2000"/>
                                        <p:tgtEl>
                                          <p:spTgt spid="625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303213" y="1203325"/>
            <a:ext cx="8540750" cy="930275"/>
          </a:xfrm>
        </p:spPr>
        <p:txBody>
          <a:bodyPr>
            <a:normAutofit/>
          </a:bodyPr>
          <a:lstStyle/>
          <a:p>
            <a:r>
              <a:rPr lang="en-US" b="1" dirty="0" smtClean="0"/>
              <a:t>Testimonial</a:t>
            </a:r>
          </a:p>
        </p:txBody>
      </p:sp>
      <p:sp>
        <p:nvSpPr>
          <p:cNvPr id="672771" name="Rectangle 3"/>
          <p:cNvSpPr>
            <a:spLocks noGrp="1" noRot="1" noChangeArrowheads="1"/>
          </p:cNvSpPr>
          <p:nvPr>
            <p:ph type="body" sz="half" idx="1"/>
          </p:nvPr>
        </p:nvSpPr>
        <p:spPr>
          <a:xfrm>
            <a:off x="547688" y="2682875"/>
            <a:ext cx="8043862" cy="3717925"/>
          </a:xfrm>
        </p:spPr>
        <p:txBody>
          <a:bodyPr/>
          <a:lstStyle/>
          <a:p>
            <a:pPr marL="0" indent="0">
              <a:lnSpc>
                <a:spcPct val="110000"/>
              </a:lnSpc>
              <a:spcBef>
                <a:spcPct val="50000"/>
              </a:spcBef>
              <a:buFont typeface="Wingdings 2" pitchFamily="18" charset="2"/>
              <a:buNone/>
            </a:pPr>
            <a:r>
              <a:rPr lang="en-US" sz="2400" b="1" dirty="0" smtClean="0">
                <a:latin typeface="+mj-lt"/>
              </a:rPr>
              <a:t>“</a:t>
            </a:r>
            <a:r>
              <a:rPr lang="en-US" sz="2400" b="1" i="1" dirty="0" smtClean="0">
                <a:latin typeface="+mj-lt"/>
              </a:rPr>
              <a:t>When we looked at our statements we could never tell if we were making money or loosing money. It just went up and down every month with no real progress. Plus our advisor never called us to make adjustments. Now I know we are making real progress towards our financial goals. 10% or more every month! You can’t beat it!” </a:t>
            </a:r>
          </a:p>
          <a:p>
            <a:pPr marL="0" indent="0">
              <a:lnSpc>
                <a:spcPct val="110000"/>
              </a:lnSpc>
              <a:spcBef>
                <a:spcPct val="50000"/>
              </a:spcBef>
              <a:buFont typeface="Wingdings 2" pitchFamily="18" charset="2"/>
              <a:buNone/>
            </a:pPr>
            <a:r>
              <a:rPr lang="en-US" sz="2400" i="1" dirty="0" smtClean="0">
                <a:latin typeface="+mj-lt"/>
              </a:rPr>
              <a:t>	</a:t>
            </a:r>
            <a:r>
              <a:rPr lang="en-US" sz="2400" b="1" dirty="0" smtClean="0">
                <a:latin typeface="+mj-lt"/>
              </a:rPr>
              <a:t>Mike and Mary Tucciarone</a:t>
            </a:r>
          </a:p>
          <a:p>
            <a:pPr marL="0" indent="0">
              <a:spcBef>
                <a:spcPts val="0"/>
              </a:spcBef>
              <a:buFont typeface="Wingdings 2" pitchFamily="18" charset="2"/>
              <a:buNone/>
            </a:pPr>
            <a:r>
              <a:rPr lang="en-US" sz="2400" b="1" dirty="0">
                <a:latin typeface="+mj-lt"/>
              </a:rPr>
              <a:t>	</a:t>
            </a:r>
            <a:r>
              <a:rPr lang="en-US" sz="2400" b="1" dirty="0" smtClean="0">
                <a:latin typeface="+mj-lt"/>
              </a:rPr>
              <a:t>Brunswick, Ohio</a:t>
            </a:r>
            <a:r>
              <a:rPr lang="en-US" sz="2800" dirty="0" smtClean="0">
                <a:latin typeface="+mj-lt"/>
              </a:rPr>
              <a:t> </a:t>
            </a:r>
          </a:p>
        </p:txBody>
      </p:sp>
      <p:sp>
        <p:nvSpPr>
          <p:cNvPr id="43012" name="Text Box 4"/>
          <p:cNvSpPr txBox="1">
            <a:spLocks noChangeArrowheads="1"/>
          </p:cNvSpPr>
          <p:nvPr/>
        </p:nvSpPr>
        <p:spPr bwMode="auto">
          <a:xfrm>
            <a:off x="3060700" y="2117725"/>
            <a:ext cx="3222625" cy="492125"/>
          </a:xfrm>
          <a:prstGeom prst="rect">
            <a:avLst/>
          </a:prstGeom>
          <a:noFill/>
          <a:ln w="9525">
            <a:noFill/>
            <a:miter lim="800000"/>
            <a:headEnd/>
            <a:tailEnd/>
          </a:ln>
        </p:spPr>
        <p:txBody>
          <a:bodyPr>
            <a:spAutoFit/>
          </a:bodyPr>
          <a:lstStyle/>
          <a:p>
            <a:pPr algn="ctr">
              <a:spcBef>
                <a:spcPct val="50000"/>
              </a:spcBef>
            </a:pPr>
            <a:r>
              <a:rPr lang="en-US" sz="2600" b="1" dirty="0">
                <a:solidFill>
                  <a:srgbClr val="FF0000"/>
                </a:solidFill>
                <a:latin typeface="+mj-lt"/>
              </a:rPr>
              <a:t>ACTUAL LETTER</a:t>
            </a:r>
          </a:p>
        </p:txBody>
      </p:sp>
    </p:spTree>
  </p:cSld>
  <p:clrMapOvr>
    <a:masterClrMapping/>
  </p:clrMapOvr>
  <p:transition spd="slow">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rrowheads="1"/>
          </p:cNvSpPr>
          <p:nvPr>
            <p:ph type="title"/>
          </p:nvPr>
        </p:nvSpPr>
        <p:spPr>
          <a:xfrm>
            <a:off x="303213" y="1203325"/>
            <a:ext cx="8540750" cy="930275"/>
          </a:xfrm>
        </p:spPr>
        <p:txBody>
          <a:bodyPr>
            <a:normAutofit/>
          </a:bodyPr>
          <a:lstStyle/>
          <a:p>
            <a:r>
              <a:rPr lang="en-US" b="1" dirty="0" smtClean="0"/>
              <a:t>Testimonial</a:t>
            </a:r>
          </a:p>
        </p:txBody>
      </p:sp>
      <p:sp>
        <p:nvSpPr>
          <p:cNvPr id="672771" name="Rectangle 3"/>
          <p:cNvSpPr>
            <a:spLocks noGrp="1" noRot="1" noChangeArrowheads="1"/>
          </p:cNvSpPr>
          <p:nvPr>
            <p:ph type="body" sz="half" idx="1"/>
          </p:nvPr>
        </p:nvSpPr>
        <p:spPr>
          <a:xfrm>
            <a:off x="547688" y="2682875"/>
            <a:ext cx="8043862" cy="3717925"/>
          </a:xfrm>
        </p:spPr>
        <p:txBody>
          <a:bodyPr/>
          <a:lstStyle/>
          <a:p>
            <a:pPr marL="0" indent="0">
              <a:lnSpc>
                <a:spcPct val="110000"/>
              </a:lnSpc>
              <a:spcBef>
                <a:spcPct val="50000"/>
              </a:spcBef>
              <a:buFont typeface="Wingdings 2" pitchFamily="18" charset="2"/>
              <a:buNone/>
            </a:pPr>
            <a:r>
              <a:rPr lang="en-US" sz="2400" b="1" dirty="0" smtClean="0">
                <a:latin typeface="+mj-lt"/>
              </a:rPr>
              <a:t>“</a:t>
            </a:r>
            <a:r>
              <a:rPr lang="en-US" sz="2400" b="1" i="1" dirty="0" smtClean="0">
                <a:latin typeface="+mj-lt"/>
              </a:rPr>
              <a:t>You were like an answer to our prayers. You always had our personal needs in mind. We felt very comfortable putting our home in your hands. Thank you again for helping us. ”</a:t>
            </a:r>
          </a:p>
          <a:p>
            <a:pPr marL="0" indent="0">
              <a:lnSpc>
                <a:spcPct val="110000"/>
              </a:lnSpc>
              <a:spcBef>
                <a:spcPct val="50000"/>
              </a:spcBef>
              <a:buFont typeface="Wingdings 2" pitchFamily="18" charset="2"/>
              <a:buNone/>
            </a:pPr>
            <a:r>
              <a:rPr lang="en-US" sz="2400" i="1" dirty="0" smtClean="0">
                <a:latin typeface="+mj-lt"/>
              </a:rPr>
              <a:t>	</a:t>
            </a:r>
            <a:r>
              <a:rPr lang="en-US" sz="2400" b="1" i="1" dirty="0" smtClean="0">
                <a:latin typeface="+mj-lt"/>
              </a:rPr>
              <a:t>Your friends,</a:t>
            </a:r>
          </a:p>
          <a:p>
            <a:pPr marL="0" indent="0">
              <a:spcBef>
                <a:spcPts val="0"/>
              </a:spcBef>
              <a:buFont typeface="Wingdings 2" pitchFamily="18" charset="2"/>
              <a:buNone/>
            </a:pPr>
            <a:r>
              <a:rPr lang="en-US" sz="2400" b="1" dirty="0" smtClean="0">
                <a:latin typeface="+mj-lt"/>
              </a:rPr>
              <a:t>	Rev. Willie and </a:t>
            </a:r>
            <a:r>
              <a:rPr lang="en-US" sz="2400" b="1" dirty="0" err="1" smtClean="0">
                <a:latin typeface="+mj-lt"/>
              </a:rPr>
              <a:t>Cathi</a:t>
            </a:r>
            <a:r>
              <a:rPr lang="en-US" sz="2400" b="1" dirty="0" smtClean="0">
                <a:latin typeface="+mj-lt"/>
              </a:rPr>
              <a:t> G. </a:t>
            </a:r>
          </a:p>
          <a:p>
            <a:pPr marL="0" indent="0">
              <a:spcBef>
                <a:spcPts val="0"/>
              </a:spcBef>
              <a:buFont typeface="Wingdings 2" pitchFamily="18" charset="2"/>
              <a:buNone/>
            </a:pPr>
            <a:r>
              <a:rPr lang="en-US" sz="2400" b="1" dirty="0">
                <a:latin typeface="+mj-lt"/>
              </a:rPr>
              <a:t>	</a:t>
            </a:r>
            <a:r>
              <a:rPr lang="en-US" sz="2400" b="1" dirty="0" smtClean="0">
                <a:latin typeface="+mj-lt"/>
              </a:rPr>
              <a:t>Medina, Ohio</a:t>
            </a:r>
            <a:r>
              <a:rPr lang="en-US" sz="2800" dirty="0" smtClean="0">
                <a:latin typeface="+mj-lt"/>
              </a:rPr>
              <a:t> </a:t>
            </a:r>
          </a:p>
        </p:txBody>
      </p:sp>
      <p:sp>
        <p:nvSpPr>
          <p:cNvPr id="43012" name="Text Box 4"/>
          <p:cNvSpPr txBox="1">
            <a:spLocks noChangeArrowheads="1"/>
          </p:cNvSpPr>
          <p:nvPr/>
        </p:nvSpPr>
        <p:spPr bwMode="auto">
          <a:xfrm>
            <a:off x="3060700" y="2117725"/>
            <a:ext cx="3222625" cy="492125"/>
          </a:xfrm>
          <a:prstGeom prst="rect">
            <a:avLst/>
          </a:prstGeom>
          <a:noFill/>
          <a:ln w="9525">
            <a:noFill/>
            <a:miter lim="800000"/>
            <a:headEnd/>
            <a:tailEnd/>
          </a:ln>
        </p:spPr>
        <p:txBody>
          <a:bodyPr>
            <a:spAutoFit/>
          </a:bodyPr>
          <a:lstStyle/>
          <a:p>
            <a:pPr algn="ctr">
              <a:spcBef>
                <a:spcPct val="50000"/>
              </a:spcBef>
            </a:pPr>
            <a:r>
              <a:rPr lang="en-US" sz="2600" b="1" dirty="0">
                <a:solidFill>
                  <a:srgbClr val="FF0000"/>
                </a:solidFill>
                <a:latin typeface="+mj-lt"/>
              </a:rPr>
              <a:t>ACTUAL LETTER</a:t>
            </a:r>
          </a:p>
        </p:txBody>
      </p:sp>
    </p:spTree>
  </p:cSld>
  <p:clrMapOvr>
    <a:masterClrMapping/>
  </p:clrMapOvr>
  <p:transition spd="slow">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8973 </a:t>
            </a:r>
            <a:r>
              <a:rPr lang="en-US" dirty="0" err="1" smtClean="0"/>
              <a:t>Fairpark</a:t>
            </a:r>
            <a:r>
              <a:rPr lang="en-US" dirty="0" smtClean="0"/>
              <a:t>, </a:t>
            </a:r>
          </a:p>
          <a:p>
            <a:r>
              <a:rPr lang="en-US" dirty="0" smtClean="0"/>
              <a:t>Canal Fulton </a:t>
            </a:r>
          </a:p>
          <a:p>
            <a:r>
              <a:rPr lang="en-US" dirty="0" smtClean="0"/>
              <a:t>Paid = 	$45,500</a:t>
            </a:r>
          </a:p>
          <a:p>
            <a:r>
              <a:rPr lang="en-US" dirty="0" smtClean="0"/>
              <a:t>Rehab = $25,500</a:t>
            </a:r>
          </a:p>
          <a:p>
            <a:r>
              <a:rPr lang="en-US" dirty="0" smtClean="0"/>
              <a:t>Total = 	$71,000</a:t>
            </a:r>
          </a:p>
          <a:p>
            <a:r>
              <a:rPr lang="en-US" dirty="0" smtClean="0"/>
              <a:t>Listed =	 $159,900</a:t>
            </a:r>
          </a:p>
          <a:p>
            <a:r>
              <a:rPr lang="en-US" dirty="0" smtClean="0"/>
              <a:t>Profit = 	$88,900 </a:t>
            </a:r>
          </a:p>
          <a:p>
            <a:endParaRPr lang="en-US" dirty="0"/>
          </a:p>
        </p:txBody>
      </p:sp>
      <p:pic>
        <p:nvPicPr>
          <p:cNvPr id="8194" name="Picture 2" descr="C:\Users\Josh\Desktop\Houses and Properties\8973 Fairpark Ave NW Canal Fulton march 2012\8973 Fairpark front zillow 7.2.2012.png"/>
          <p:cNvPicPr>
            <a:picLocks noChangeAspect="1" noChangeArrowheads="1"/>
          </p:cNvPicPr>
          <p:nvPr/>
        </p:nvPicPr>
        <p:blipFill>
          <a:blip r:embed="rId2" cstate="print"/>
          <a:srcRect/>
          <a:stretch>
            <a:fillRect/>
          </a:stretch>
        </p:blipFill>
        <p:spPr bwMode="auto">
          <a:xfrm>
            <a:off x="4191000" y="2286000"/>
            <a:ext cx="4191000" cy="2144609"/>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193 Heights Drive </a:t>
            </a:r>
          </a:p>
          <a:p>
            <a:r>
              <a:rPr lang="en-US" dirty="0" smtClean="0"/>
              <a:t>Northfield </a:t>
            </a:r>
          </a:p>
          <a:p>
            <a:r>
              <a:rPr lang="en-US" dirty="0" smtClean="0"/>
              <a:t>Paid = 	$45,000</a:t>
            </a:r>
          </a:p>
          <a:p>
            <a:r>
              <a:rPr lang="en-US" dirty="0" smtClean="0"/>
              <a:t>Rehab = $26,000</a:t>
            </a:r>
          </a:p>
          <a:p>
            <a:r>
              <a:rPr lang="en-US" dirty="0" smtClean="0"/>
              <a:t>Total = 	$71,000</a:t>
            </a:r>
          </a:p>
          <a:p>
            <a:r>
              <a:rPr lang="en-US" dirty="0" smtClean="0"/>
              <a:t>Listed =	 $144,900</a:t>
            </a:r>
          </a:p>
          <a:p>
            <a:r>
              <a:rPr lang="en-US" dirty="0" smtClean="0"/>
              <a:t>Profit = 	$73,900 </a:t>
            </a:r>
          </a:p>
          <a:p>
            <a:endParaRPr lang="en-US" dirty="0"/>
          </a:p>
        </p:txBody>
      </p:sp>
      <p:pic>
        <p:nvPicPr>
          <p:cNvPr id="7170" name="Picture 2" descr="C:\Users\Josh\Desktop\Houses and Properties\193 Heights Northfield\193 Heights Drive northfield Ohio 44067 before front.png"/>
          <p:cNvPicPr>
            <a:picLocks noChangeAspect="1" noChangeArrowheads="1"/>
          </p:cNvPicPr>
          <p:nvPr/>
        </p:nvPicPr>
        <p:blipFill>
          <a:blip r:embed="rId2" cstate="print"/>
          <a:srcRect/>
          <a:stretch>
            <a:fillRect/>
          </a:stretch>
        </p:blipFill>
        <p:spPr bwMode="auto">
          <a:xfrm>
            <a:off x="3962400" y="2438400"/>
            <a:ext cx="4212416" cy="207645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4034 Manchester </a:t>
            </a:r>
          </a:p>
          <a:p>
            <a:r>
              <a:rPr lang="en-US" dirty="0" smtClean="0"/>
              <a:t>Portage Lakes </a:t>
            </a:r>
          </a:p>
          <a:p>
            <a:r>
              <a:rPr lang="en-US" dirty="0" smtClean="0"/>
              <a:t>Paid = 	$32,000</a:t>
            </a:r>
          </a:p>
          <a:p>
            <a:r>
              <a:rPr lang="en-US" dirty="0" smtClean="0"/>
              <a:t>Rehab = $38,000</a:t>
            </a:r>
          </a:p>
          <a:p>
            <a:r>
              <a:rPr lang="en-US" dirty="0" smtClean="0"/>
              <a:t>Total = 	$70,000</a:t>
            </a:r>
          </a:p>
          <a:p>
            <a:r>
              <a:rPr lang="en-US" dirty="0" smtClean="0"/>
              <a:t>Listed =	 $139,900</a:t>
            </a:r>
          </a:p>
          <a:p>
            <a:r>
              <a:rPr lang="en-US" dirty="0" smtClean="0"/>
              <a:t>Profit = 	$69,900 </a:t>
            </a:r>
          </a:p>
          <a:p>
            <a:endParaRPr lang="en-US" dirty="0"/>
          </a:p>
        </p:txBody>
      </p:sp>
      <p:pic>
        <p:nvPicPr>
          <p:cNvPr id="6146" name="Picture 2" descr="C:\Users\Josh\Desktop\Houses and Properties\4034 Manchester Rd Akron Ohio 44319 June 2012\4034 Manchester Road Portage Lakes Ohio 44319 Before Front.png"/>
          <p:cNvPicPr>
            <a:picLocks noChangeAspect="1" noChangeArrowheads="1"/>
          </p:cNvPicPr>
          <p:nvPr/>
        </p:nvPicPr>
        <p:blipFill>
          <a:blip r:embed="rId2" cstate="print"/>
          <a:srcRect/>
          <a:stretch>
            <a:fillRect/>
          </a:stretch>
        </p:blipFill>
        <p:spPr bwMode="auto">
          <a:xfrm>
            <a:off x="4495800" y="2438400"/>
            <a:ext cx="3781425" cy="2657475"/>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5494 Main St </a:t>
            </a:r>
          </a:p>
          <a:p>
            <a:r>
              <a:rPr lang="en-US" dirty="0" smtClean="0"/>
              <a:t>Akron Ohio 44319</a:t>
            </a:r>
          </a:p>
          <a:p>
            <a:r>
              <a:rPr lang="en-US" dirty="0" smtClean="0"/>
              <a:t>Paid = 	$52,000</a:t>
            </a:r>
          </a:p>
          <a:p>
            <a:r>
              <a:rPr lang="en-US" dirty="0" smtClean="0"/>
              <a:t>Rehab = $22,000</a:t>
            </a:r>
          </a:p>
          <a:p>
            <a:r>
              <a:rPr lang="en-US" dirty="0" smtClean="0"/>
              <a:t>Total = 	$74,000</a:t>
            </a:r>
          </a:p>
          <a:p>
            <a:r>
              <a:rPr lang="en-US" dirty="0" smtClean="0"/>
              <a:t>Listed =	 $149,900</a:t>
            </a:r>
          </a:p>
          <a:p>
            <a:r>
              <a:rPr lang="en-US" dirty="0" smtClean="0"/>
              <a:t>Profit = 	$75,900 </a:t>
            </a:r>
          </a:p>
          <a:p>
            <a:endParaRPr lang="en-US" dirty="0"/>
          </a:p>
        </p:txBody>
      </p:sp>
      <p:pic>
        <p:nvPicPr>
          <p:cNvPr id="5122" name="Picture 2" descr="C:\Users\Josh\Desktop\Houses and Properties\5494 South Main Street Akron 44319\5494 Main Street Akron Ohio 44319 Front Before.png"/>
          <p:cNvPicPr>
            <a:picLocks noChangeAspect="1" noChangeArrowheads="1"/>
          </p:cNvPicPr>
          <p:nvPr/>
        </p:nvPicPr>
        <p:blipFill>
          <a:blip r:embed="rId2" cstate="print"/>
          <a:srcRect/>
          <a:stretch>
            <a:fillRect/>
          </a:stretch>
        </p:blipFill>
        <p:spPr bwMode="auto">
          <a:xfrm>
            <a:off x="4495800" y="2514600"/>
            <a:ext cx="3523189" cy="2581275"/>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3332 </a:t>
            </a:r>
            <a:r>
              <a:rPr lang="en-US" dirty="0" err="1" smtClean="0"/>
              <a:t>Marmore</a:t>
            </a:r>
            <a:endParaRPr lang="en-US" dirty="0" smtClean="0"/>
          </a:p>
          <a:p>
            <a:r>
              <a:rPr lang="en-US" dirty="0" smtClean="0"/>
              <a:t>Parma  </a:t>
            </a:r>
          </a:p>
          <a:p>
            <a:r>
              <a:rPr lang="en-US" dirty="0" smtClean="0"/>
              <a:t>Paid = 	$30,000</a:t>
            </a:r>
          </a:p>
          <a:p>
            <a:r>
              <a:rPr lang="en-US" dirty="0" smtClean="0"/>
              <a:t>Rehab = $4,000</a:t>
            </a:r>
          </a:p>
          <a:p>
            <a:r>
              <a:rPr lang="en-US" dirty="0" smtClean="0"/>
              <a:t>Total = 	$34,000</a:t>
            </a:r>
          </a:p>
          <a:p>
            <a:r>
              <a:rPr lang="en-US" dirty="0" smtClean="0"/>
              <a:t>Listed =	 $69,900</a:t>
            </a:r>
          </a:p>
          <a:p>
            <a:r>
              <a:rPr lang="en-US" dirty="0" smtClean="0"/>
              <a:t>Profit = 	$35,900 </a:t>
            </a:r>
          </a:p>
          <a:p>
            <a:endParaRPr lang="en-US" dirty="0"/>
          </a:p>
        </p:txBody>
      </p:sp>
      <p:pic>
        <p:nvPicPr>
          <p:cNvPr id="9218" name="Picture 2" descr="C:\Users\Josh\Desktop\Houses and Properties\3332 Marmore Dr parma Ohio 44130\3331 Marmore Ave Parma 7.9.2012.png"/>
          <p:cNvPicPr>
            <a:picLocks noChangeAspect="1" noChangeArrowheads="1"/>
          </p:cNvPicPr>
          <p:nvPr/>
        </p:nvPicPr>
        <p:blipFill>
          <a:blip r:embed="rId2" cstate="print"/>
          <a:srcRect/>
          <a:stretch>
            <a:fillRect/>
          </a:stretch>
        </p:blipFill>
        <p:spPr bwMode="auto">
          <a:xfrm>
            <a:off x="4114800" y="2438400"/>
            <a:ext cx="4343400" cy="2075548"/>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Fall 2012 Current Projects </a:t>
            </a:r>
            <a:endParaRPr lang="en-US" dirty="0"/>
          </a:p>
        </p:txBody>
      </p:sp>
      <p:sp>
        <p:nvSpPr>
          <p:cNvPr id="3" name="Content Placeholder 2"/>
          <p:cNvSpPr>
            <a:spLocks noGrp="1"/>
          </p:cNvSpPr>
          <p:nvPr>
            <p:ph idx="1"/>
          </p:nvPr>
        </p:nvSpPr>
        <p:spPr/>
        <p:txBody>
          <a:bodyPr/>
          <a:lstStyle/>
          <a:p>
            <a:r>
              <a:rPr lang="en-US" dirty="0" smtClean="0"/>
              <a:t>7493 </a:t>
            </a:r>
            <a:r>
              <a:rPr lang="en-US" dirty="0" err="1" smtClean="0"/>
              <a:t>Ballash</a:t>
            </a:r>
            <a:r>
              <a:rPr lang="en-US" dirty="0" smtClean="0"/>
              <a:t> </a:t>
            </a:r>
          </a:p>
          <a:p>
            <a:r>
              <a:rPr lang="en-US" dirty="0" smtClean="0"/>
              <a:t>Medina </a:t>
            </a:r>
          </a:p>
          <a:p>
            <a:r>
              <a:rPr lang="en-US" dirty="0" smtClean="0"/>
              <a:t>Paid = 	$52,000</a:t>
            </a:r>
          </a:p>
          <a:p>
            <a:r>
              <a:rPr lang="en-US" dirty="0" smtClean="0"/>
              <a:t>Rehab = $32,000</a:t>
            </a:r>
          </a:p>
          <a:p>
            <a:r>
              <a:rPr lang="en-US" dirty="0" smtClean="0"/>
              <a:t>Total = 	$84,000</a:t>
            </a:r>
          </a:p>
          <a:p>
            <a:r>
              <a:rPr lang="en-US" dirty="0" smtClean="0"/>
              <a:t>Listed =	 $159,900</a:t>
            </a:r>
          </a:p>
          <a:p>
            <a:r>
              <a:rPr lang="en-US" dirty="0" smtClean="0"/>
              <a:t>Profit = </a:t>
            </a:r>
            <a:r>
              <a:rPr lang="en-US" smtClean="0"/>
              <a:t>	$75,900 </a:t>
            </a:r>
            <a:endParaRPr lang="en-US" dirty="0" smtClean="0"/>
          </a:p>
          <a:p>
            <a:endParaRPr lang="en-US" dirty="0"/>
          </a:p>
        </p:txBody>
      </p:sp>
      <p:pic>
        <p:nvPicPr>
          <p:cNvPr id="1026" name="Picture 2" descr="C:\Users\Josh\Desktop\Houses and Properties\7493 Ballash Front zillow 8.27.2012.png"/>
          <p:cNvPicPr>
            <a:picLocks noChangeAspect="1" noChangeArrowheads="1"/>
          </p:cNvPicPr>
          <p:nvPr/>
        </p:nvPicPr>
        <p:blipFill>
          <a:blip r:embed="rId2" cstate="print"/>
          <a:srcRect/>
          <a:stretch>
            <a:fillRect/>
          </a:stretch>
        </p:blipFill>
        <p:spPr bwMode="auto">
          <a:xfrm>
            <a:off x="4191000" y="2286000"/>
            <a:ext cx="4314129" cy="2600325"/>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4034" name="Rectangle 2"/>
          <p:cNvSpPr>
            <a:spLocks noGrp="1" noRot="1" noChangeArrowheads="1"/>
          </p:cNvSpPr>
          <p:nvPr>
            <p:ph type="title"/>
          </p:nvPr>
        </p:nvSpPr>
        <p:spPr>
          <a:xfrm>
            <a:off x="303213" y="1230312"/>
            <a:ext cx="8540750" cy="903288"/>
          </a:xfrm>
        </p:spPr>
        <p:txBody>
          <a:bodyPr>
            <a:noAutofit/>
          </a:bodyPr>
          <a:lstStyle/>
          <a:p>
            <a:r>
              <a:rPr lang="en-US" sz="3200" b="1" dirty="0" smtClean="0"/>
              <a:t>August 2011, Case Study #17: </a:t>
            </a:r>
            <a:br>
              <a:rPr lang="en-US" sz="3200" b="1" dirty="0" smtClean="0"/>
            </a:br>
            <a:r>
              <a:rPr lang="en-US" sz="3200" b="1" dirty="0" smtClean="0"/>
              <a:t>4259 Tapper Trail, $24,500 Profit </a:t>
            </a:r>
          </a:p>
        </p:txBody>
      </p:sp>
      <p:pic>
        <p:nvPicPr>
          <p:cNvPr id="3074" name="Picture 2" descr="C:\Users\Josh\Desktop\Houses and Properties\4259 Tapper Trail - sold aug 2011\tapper front after pic.jpg"/>
          <p:cNvPicPr>
            <a:picLocks noChangeAspect="1" noChangeArrowheads="1"/>
          </p:cNvPicPr>
          <p:nvPr/>
        </p:nvPicPr>
        <p:blipFill>
          <a:blip r:embed="rId3" cstate="print"/>
          <a:srcRect/>
          <a:stretch>
            <a:fillRect/>
          </a:stretch>
        </p:blipFill>
        <p:spPr bwMode="auto">
          <a:xfrm>
            <a:off x="2057400" y="2514600"/>
            <a:ext cx="4889500" cy="3255963"/>
          </a:xfrm>
          <a:prstGeom prst="rect">
            <a:avLst/>
          </a:prstGeom>
          <a:noFill/>
        </p:spPr>
      </p:pic>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p:cNvSpPr>
            <a:spLocks noGrp="1" noRot="1" noChangeArrowheads="1"/>
          </p:cNvSpPr>
          <p:nvPr>
            <p:ph type="title" sz="quarter"/>
          </p:nvPr>
        </p:nvSpPr>
        <p:spPr>
          <a:xfrm>
            <a:off x="303213" y="1381125"/>
            <a:ext cx="8540750" cy="904875"/>
          </a:xfrm>
        </p:spPr>
        <p:txBody>
          <a:bodyPr>
            <a:normAutofit fontScale="90000"/>
          </a:bodyPr>
          <a:lstStyle/>
          <a:p>
            <a:r>
              <a:rPr lang="en-US" b="1" dirty="0" smtClean="0"/>
              <a:t>December 2011, Case Study #21: </a:t>
            </a:r>
            <a:br>
              <a:rPr lang="en-US" b="1" dirty="0" smtClean="0"/>
            </a:br>
            <a:r>
              <a:rPr lang="en-US" b="1" dirty="0" smtClean="0"/>
              <a:t>2093 </a:t>
            </a:r>
            <a:r>
              <a:rPr lang="en-US" b="1" dirty="0" err="1" smtClean="0"/>
              <a:t>Conwill</a:t>
            </a:r>
            <a:r>
              <a:rPr lang="en-US" b="1" dirty="0" smtClean="0"/>
              <a:t>, $31,000 Profit </a:t>
            </a:r>
          </a:p>
        </p:txBody>
      </p:sp>
      <p:pic>
        <p:nvPicPr>
          <p:cNvPr id="4098" name="Picture 2" descr="C:\Users\Josh\Desktop\Houses and Properties\2093 Conwill Stow - closed Dec 2011\2093 Conwill front 1.19.2012.png"/>
          <p:cNvPicPr>
            <a:picLocks noChangeAspect="1" noChangeArrowheads="1"/>
          </p:cNvPicPr>
          <p:nvPr/>
        </p:nvPicPr>
        <p:blipFill>
          <a:blip r:embed="rId3" cstate="print"/>
          <a:srcRect/>
          <a:stretch>
            <a:fillRect/>
          </a:stretch>
        </p:blipFill>
        <p:spPr bwMode="auto">
          <a:xfrm>
            <a:off x="1828800" y="2590800"/>
            <a:ext cx="5295900" cy="3490480"/>
          </a:xfrm>
          <a:prstGeom prst="rect">
            <a:avLst/>
          </a:prstGeom>
          <a:noFill/>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7" y="1295400"/>
            <a:ext cx="8540751" cy="990600"/>
          </a:xfrm>
        </p:spPr>
        <p:txBody>
          <a:bodyPr>
            <a:normAutofit fontScale="90000"/>
          </a:bodyPr>
          <a:lstStyle/>
          <a:p>
            <a:r>
              <a:rPr lang="en-US" b="1" dirty="0" smtClean="0"/>
              <a:t>What Are Your Investment Objectives? </a:t>
            </a:r>
            <a:endParaRPr lang="en-US" b="1" dirty="0"/>
          </a:p>
        </p:txBody>
      </p:sp>
      <p:sp>
        <p:nvSpPr>
          <p:cNvPr id="3" name="Text Placeholder 2"/>
          <p:cNvSpPr>
            <a:spLocks noGrp="1"/>
          </p:cNvSpPr>
          <p:nvPr>
            <p:ph type="body" sz="half" idx="1"/>
          </p:nvPr>
        </p:nvSpPr>
        <p:spPr>
          <a:xfrm>
            <a:off x="303217" y="2362200"/>
            <a:ext cx="4194175" cy="3736978"/>
          </a:xfrm>
        </p:spPr>
        <p:txBody>
          <a:bodyPr/>
          <a:lstStyle/>
          <a:p>
            <a:r>
              <a:rPr lang="en-US" b="1" dirty="0" smtClean="0"/>
              <a:t>Security</a:t>
            </a:r>
            <a:r>
              <a:rPr lang="en-US" dirty="0" smtClean="0"/>
              <a:t> </a:t>
            </a:r>
          </a:p>
          <a:p>
            <a:pPr lvl="1"/>
            <a:r>
              <a:rPr lang="en-US" dirty="0" smtClean="0"/>
              <a:t>CDs</a:t>
            </a:r>
          </a:p>
          <a:p>
            <a:pPr lvl="1"/>
            <a:r>
              <a:rPr lang="en-US" dirty="0" smtClean="0"/>
              <a:t>Corporate Bonds</a:t>
            </a:r>
          </a:p>
          <a:p>
            <a:pPr lvl="1"/>
            <a:r>
              <a:rPr lang="en-US" dirty="0" smtClean="0"/>
              <a:t>Government Bonds </a:t>
            </a:r>
          </a:p>
          <a:p>
            <a:pPr lvl="1"/>
            <a:r>
              <a:rPr lang="en-US" dirty="0" smtClean="0"/>
              <a:t>Fixed Annuities </a:t>
            </a:r>
            <a:endParaRPr lang="en-US" dirty="0"/>
          </a:p>
        </p:txBody>
      </p:sp>
      <p:sp>
        <p:nvSpPr>
          <p:cNvPr id="4" name="Content Placeholder 3"/>
          <p:cNvSpPr>
            <a:spLocks noGrp="1"/>
          </p:cNvSpPr>
          <p:nvPr>
            <p:ph sz="half" idx="2"/>
          </p:nvPr>
        </p:nvSpPr>
        <p:spPr>
          <a:xfrm>
            <a:off x="4649793" y="2286000"/>
            <a:ext cx="4194175" cy="3813178"/>
          </a:xfrm>
        </p:spPr>
        <p:txBody>
          <a:bodyPr/>
          <a:lstStyle/>
          <a:p>
            <a:r>
              <a:rPr lang="en-US" b="1" dirty="0" smtClean="0"/>
              <a:t>Higher returns </a:t>
            </a:r>
          </a:p>
          <a:p>
            <a:pPr lvl="1"/>
            <a:r>
              <a:rPr lang="en-US" dirty="0" smtClean="0"/>
              <a:t>Stocks </a:t>
            </a:r>
          </a:p>
          <a:p>
            <a:pPr lvl="1"/>
            <a:r>
              <a:rPr lang="en-US" dirty="0" smtClean="0"/>
              <a:t>Mutual Funds</a:t>
            </a:r>
          </a:p>
          <a:p>
            <a:pPr lvl="1"/>
            <a:r>
              <a:rPr lang="en-US" dirty="0" smtClean="0"/>
              <a:t>Variable Annuities  </a:t>
            </a:r>
            <a:endParaRPr lang="en-US"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xfrm>
            <a:off x="0" y="1139825"/>
            <a:ext cx="9144000" cy="917575"/>
          </a:xfrm>
        </p:spPr>
        <p:txBody>
          <a:bodyPr>
            <a:normAutofit fontScale="90000"/>
          </a:bodyPr>
          <a:lstStyle/>
          <a:p>
            <a:r>
              <a:rPr lang="en-US" b="1" dirty="0" smtClean="0"/>
              <a:t>November 2011, Case Study #19: </a:t>
            </a:r>
            <a:br>
              <a:rPr lang="en-US" b="1" dirty="0" smtClean="0"/>
            </a:br>
            <a:r>
              <a:rPr lang="en-US" b="1" dirty="0" smtClean="0"/>
              <a:t>1496 Milan, $41,300 Profit </a:t>
            </a:r>
          </a:p>
        </p:txBody>
      </p:sp>
      <p:pic>
        <p:nvPicPr>
          <p:cNvPr id="5122" name="Picture 2" descr="C:\Users\Josh\Desktop\Houses and Properties\1496 Milan - closed Nov 2011\1496 Milan front After.jpg"/>
          <p:cNvPicPr>
            <a:picLocks noChangeAspect="1" noChangeArrowheads="1"/>
          </p:cNvPicPr>
          <p:nvPr/>
        </p:nvPicPr>
        <p:blipFill>
          <a:blip r:embed="rId3" cstate="print"/>
          <a:srcRect/>
          <a:stretch>
            <a:fillRect/>
          </a:stretch>
        </p:blipFill>
        <p:spPr bwMode="auto">
          <a:xfrm>
            <a:off x="2133600" y="2514600"/>
            <a:ext cx="4860925" cy="3646683"/>
          </a:xfrm>
          <a:prstGeom prst="rect">
            <a:avLst/>
          </a:prstGeom>
          <a:noFill/>
        </p:spPr>
      </p:pic>
    </p:spTree>
  </p:cSld>
  <p:clrMapOvr>
    <a:masterClrMapping/>
  </p:clrMapOvr>
  <p:transition spd="slow">
    <p:rand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Rot="1" noChangeArrowheads="1"/>
          </p:cNvSpPr>
          <p:nvPr>
            <p:ph type="title"/>
          </p:nvPr>
        </p:nvSpPr>
        <p:spPr>
          <a:xfrm>
            <a:off x="500063" y="1614488"/>
            <a:ext cx="8229600" cy="671512"/>
          </a:xfrm>
        </p:spPr>
        <p:txBody>
          <a:bodyPr>
            <a:noAutofit/>
          </a:bodyPr>
          <a:lstStyle/>
          <a:p>
            <a:r>
              <a:rPr lang="en-US" b="1" dirty="0" smtClean="0"/>
              <a:t>Before and After</a:t>
            </a:r>
          </a:p>
        </p:txBody>
      </p:sp>
      <p:pic>
        <p:nvPicPr>
          <p:cNvPr id="670723" name="Picture 3" descr="3136 Sebor 005"/>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176213" y="2754313"/>
            <a:ext cx="4227512" cy="3171825"/>
          </a:xfrm>
          <a:prstGeom prst="rect">
            <a:avLst/>
          </a:prstGeom>
          <a:ln>
            <a:noFill/>
          </a:ln>
          <a:effectLst>
            <a:outerShdw blurRad="292100" dist="139700" dir="2700000" algn="tl" rotWithShape="0">
              <a:srgbClr val="333333">
                <a:alpha val="65000"/>
              </a:srgbClr>
            </a:outerShdw>
          </a:effectLst>
        </p:spPr>
      </p:pic>
      <p:pic>
        <p:nvPicPr>
          <p:cNvPr id="670724" name="Picture 4" descr="3136 Sebor 005a"/>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638675" y="2746375"/>
            <a:ext cx="4262438" cy="31972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70723"/>
                                        </p:tgtEl>
                                        <p:attrNameLst>
                                          <p:attrName>style.visibility</p:attrName>
                                        </p:attrNameLst>
                                      </p:cBhvr>
                                      <p:to>
                                        <p:strVal val="visible"/>
                                      </p:to>
                                    </p:set>
                                    <p:animEffect transition="in" filter="wipe(left)">
                                      <p:cBhvr>
                                        <p:cTn id="7" dur="1000"/>
                                        <p:tgtEl>
                                          <p:spTgt spid="670723"/>
                                        </p:tgtEl>
                                      </p:cBhvr>
                                    </p:animEffect>
                                  </p:childTnLst>
                                </p:cTn>
                              </p:par>
                            </p:childTnLst>
                          </p:cTn>
                        </p:par>
                        <p:par>
                          <p:cTn id="8" fill="hold">
                            <p:stCondLst>
                              <p:cond delay="1000"/>
                            </p:stCondLst>
                            <p:childTnLst>
                              <p:par>
                                <p:cTn id="9" presetID="22" presetClass="entr" presetSubtype="2" fill="hold" nodeType="afterEffect">
                                  <p:stCondLst>
                                    <p:cond delay="0"/>
                                  </p:stCondLst>
                                  <p:childTnLst>
                                    <p:set>
                                      <p:cBhvr>
                                        <p:cTn id="10" dur="1" fill="hold">
                                          <p:stCondLst>
                                            <p:cond delay="0"/>
                                          </p:stCondLst>
                                        </p:cTn>
                                        <p:tgtEl>
                                          <p:spTgt spid="670724"/>
                                        </p:tgtEl>
                                        <p:attrNameLst>
                                          <p:attrName>style.visibility</p:attrName>
                                        </p:attrNameLst>
                                      </p:cBhvr>
                                      <p:to>
                                        <p:strVal val="visible"/>
                                      </p:to>
                                    </p:set>
                                    <p:animEffect transition="in" filter="wipe(right)">
                                      <p:cBhvr>
                                        <p:cTn id="11" dur="1000"/>
                                        <p:tgtEl>
                                          <p:spTgt spid="6707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3010" name="Rectangle 2"/>
          <p:cNvSpPr>
            <a:spLocks noGrp="1" noRot="1" noChangeArrowheads="1"/>
          </p:cNvSpPr>
          <p:nvPr>
            <p:ph type="title"/>
          </p:nvPr>
        </p:nvSpPr>
        <p:spPr>
          <a:xfrm>
            <a:off x="303213" y="1385888"/>
            <a:ext cx="8540750" cy="671512"/>
          </a:xfrm>
        </p:spPr>
        <p:txBody>
          <a:bodyPr rtlCol="0">
            <a:noAutofit/>
          </a:bodyPr>
          <a:lstStyle/>
          <a:p>
            <a:pPr fontAlgn="auto">
              <a:spcAft>
                <a:spcPts val="0"/>
              </a:spcAft>
              <a:defRPr/>
            </a:pPr>
            <a:r>
              <a:rPr lang="en-US" b="1" dirty="0"/>
              <a:t>Invest in </a:t>
            </a:r>
            <a:r>
              <a:rPr lang="en-US" b="1" dirty="0">
                <a:solidFill>
                  <a:schemeClr val="accent1">
                    <a:lumMod val="75000"/>
                  </a:schemeClr>
                </a:solidFill>
              </a:rPr>
              <a:t>Northeast Ohio</a:t>
            </a:r>
            <a:r>
              <a:rPr lang="en-US" dirty="0">
                <a:solidFill>
                  <a:schemeClr val="accent1">
                    <a:lumMod val="75000"/>
                  </a:schemeClr>
                </a:solidFill>
              </a:rPr>
              <a:t> </a:t>
            </a:r>
          </a:p>
        </p:txBody>
      </p:sp>
      <p:sp>
        <p:nvSpPr>
          <p:cNvPr id="683011" name="Rectangle 3"/>
          <p:cNvSpPr>
            <a:spLocks noGrp="1" noRot="1" noChangeArrowheads="1"/>
          </p:cNvSpPr>
          <p:nvPr>
            <p:ph type="body" sz="half" idx="1"/>
          </p:nvPr>
        </p:nvSpPr>
        <p:spPr>
          <a:xfrm>
            <a:off x="319088" y="2362200"/>
            <a:ext cx="4611687" cy="2452687"/>
          </a:xfrm>
        </p:spPr>
        <p:txBody>
          <a:bodyPr>
            <a:noAutofit/>
          </a:bodyPr>
          <a:lstStyle/>
          <a:p>
            <a:pPr marL="0" indent="0">
              <a:spcBef>
                <a:spcPct val="0"/>
              </a:spcBef>
              <a:buFont typeface="Wingdings 2" pitchFamily="18" charset="2"/>
              <a:buNone/>
            </a:pPr>
            <a:r>
              <a:rPr lang="en-US" sz="2000" b="1" dirty="0" smtClean="0">
                <a:solidFill>
                  <a:schemeClr val="accent1">
                    <a:lumMod val="75000"/>
                  </a:schemeClr>
                </a:solidFill>
                <a:latin typeface="+mj-lt"/>
              </a:rPr>
              <a:t>• The Cleveland-Akron area is made up of 8 major counties and is the 15</a:t>
            </a:r>
            <a:r>
              <a:rPr lang="en-US" sz="2000" b="1" baseline="30000" dirty="0" smtClean="0">
                <a:solidFill>
                  <a:schemeClr val="accent1">
                    <a:lumMod val="75000"/>
                  </a:schemeClr>
                </a:solidFill>
                <a:latin typeface="+mj-lt"/>
              </a:rPr>
              <a:t>th</a:t>
            </a:r>
            <a:r>
              <a:rPr lang="en-US" sz="2000" b="1" dirty="0" smtClean="0">
                <a:solidFill>
                  <a:schemeClr val="accent1">
                    <a:lumMod val="75000"/>
                  </a:schemeClr>
                </a:solidFill>
                <a:latin typeface="+mj-lt"/>
              </a:rPr>
              <a:t> largest </a:t>
            </a:r>
            <a:r>
              <a:rPr lang="en-US" sz="2000" b="1" dirty="0">
                <a:solidFill>
                  <a:schemeClr val="accent1">
                    <a:lumMod val="75000"/>
                  </a:schemeClr>
                </a:solidFill>
                <a:latin typeface="+mj-lt"/>
              </a:rPr>
              <a:t>c</a:t>
            </a:r>
            <a:r>
              <a:rPr lang="en-US" sz="2000" b="1" dirty="0" smtClean="0">
                <a:solidFill>
                  <a:schemeClr val="accent1">
                    <a:lumMod val="75000"/>
                  </a:schemeClr>
                </a:solidFill>
                <a:latin typeface="+mj-lt"/>
              </a:rPr>
              <a:t>onsumer market in the U.S. with approximately 2,950,000 residents. </a:t>
            </a:r>
          </a:p>
          <a:p>
            <a:pPr marL="0" indent="0">
              <a:spcBef>
                <a:spcPct val="0"/>
              </a:spcBef>
              <a:buFont typeface="Wingdings 2" pitchFamily="18" charset="2"/>
              <a:buNone/>
            </a:pPr>
            <a:endParaRPr lang="en-US" sz="2000" b="1" dirty="0" smtClean="0">
              <a:solidFill>
                <a:schemeClr val="accent1">
                  <a:lumMod val="75000"/>
                </a:schemeClr>
              </a:solidFill>
              <a:latin typeface="+mj-lt"/>
            </a:endParaRPr>
          </a:p>
          <a:p>
            <a:pPr marL="0" indent="0">
              <a:spcBef>
                <a:spcPct val="0"/>
              </a:spcBef>
              <a:buFont typeface="Wingdings 2" pitchFamily="18" charset="2"/>
              <a:buNone/>
            </a:pPr>
            <a:r>
              <a:rPr lang="en-US" sz="2000" b="1" dirty="0" smtClean="0">
                <a:solidFill>
                  <a:schemeClr val="accent1">
                    <a:lumMod val="75000"/>
                  </a:schemeClr>
                </a:solidFill>
                <a:latin typeface="+mj-lt"/>
              </a:rPr>
              <a:t>• Nearly 35% of Ohio’s population is within Cleveland-Akron’s area of dominant influence. </a:t>
            </a:r>
            <a:br>
              <a:rPr lang="en-US" sz="2000" b="1" dirty="0" smtClean="0">
                <a:solidFill>
                  <a:schemeClr val="accent1">
                    <a:lumMod val="75000"/>
                  </a:schemeClr>
                </a:solidFill>
                <a:latin typeface="+mj-lt"/>
              </a:rPr>
            </a:br>
            <a:endParaRPr lang="en-US" sz="2000" b="1" dirty="0" smtClean="0">
              <a:solidFill>
                <a:schemeClr val="accent1">
                  <a:lumMod val="75000"/>
                </a:schemeClr>
              </a:solidFill>
              <a:latin typeface="+mj-lt"/>
            </a:endParaRPr>
          </a:p>
        </p:txBody>
      </p:sp>
      <p:pic>
        <p:nvPicPr>
          <p:cNvPr id="683012" name="Picture 4" descr="Image">
            <a:hlinkClick r:id="rId3"/>
          </p:cNvPr>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4897438" y="2419350"/>
            <a:ext cx="3733800" cy="2581275"/>
          </a:xfrm>
          <a:prstGeom prst="rect">
            <a:avLst/>
          </a:prstGeom>
          <a:ln>
            <a:noFill/>
          </a:ln>
          <a:effectLst>
            <a:outerShdw blurRad="292100" dist="139700" dir="2700000" algn="tl" rotWithShape="0">
              <a:srgbClr val="333333">
                <a:alpha val="65000"/>
              </a:srgbClr>
            </a:outerShdw>
          </a:effectLst>
        </p:spPr>
      </p:pic>
      <p:sp>
        <p:nvSpPr>
          <p:cNvPr id="683013" name="Text Box 5"/>
          <p:cNvSpPr txBox="1">
            <a:spLocks noChangeArrowheads="1"/>
          </p:cNvSpPr>
          <p:nvPr/>
        </p:nvSpPr>
        <p:spPr bwMode="auto">
          <a:xfrm>
            <a:off x="331788" y="5062538"/>
            <a:ext cx="8401050" cy="1323439"/>
          </a:xfrm>
          <a:prstGeom prst="rect">
            <a:avLst/>
          </a:prstGeom>
          <a:noFill/>
          <a:ln w="9525">
            <a:noFill/>
            <a:miter lim="800000"/>
            <a:headEnd/>
            <a:tailEnd/>
          </a:ln>
        </p:spPr>
        <p:txBody>
          <a:bodyPr>
            <a:spAutoFit/>
          </a:bodyPr>
          <a:lstStyle/>
          <a:p>
            <a:r>
              <a:rPr lang="en-US" sz="2000" b="1" dirty="0">
                <a:solidFill>
                  <a:schemeClr val="accent1">
                    <a:lumMod val="75000"/>
                  </a:schemeClr>
                </a:solidFill>
                <a:latin typeface="+mj-lt"/>
              </a:rPr>
              <a:t>• Over </a:t>
            </a:r>
            <a:r>
              <a:rPr lang="en-US" sz="2000" b="1" dirty="0" smtClean="0">
                <a:solidFill>
                  <a:schemeClr val="accent1">
                    <a:lumMod val="75000"/>
                  </a:schemeClr>
                </a:solidFill>
                <a:latin typeface="+mj-lt"/>
              </a:rPr>
              <a:t>$1 </a:t>
            </a:r>
            <a:r>
              <a:rPr lang="en-US" sz="2000" b="1" dirty="0">
                <a:solidFill>
                  <a:schemeClr val="accent1">
                    <a:lumMod val="75000"/>
                  </a:schemeClr>
                </a:solidFill>
                <a:latin typeface="+mj-lt"/>
              </a:rPr>
              <a:t>Billion </a:t>
            </a:r>
            <a:r>
              <a:rPr lang="en-US" sz="2000" b="1" dirty="0" smtClean="0">
                <a:solidFill>
                  <a:schemeClr val="accent1">
                    <a:lumMod val="75000"/>
                  </a:schemeClr>
                </a:solidFill>
                <a:latin typeface="+mj-lt"/>
              </a:rPr>
              <a:t>in </a:t>
            </a:r>
            <a:r>
              <a:rPr lang="en-US" sz="2000" b="1" dirty="0">
                <a:solidFill>
                  <a:schemeClr val="accent1">
                    <a:lumMod val="75000"/>
                  </a:schemeClr>
                </a:solidFill>
                <a:latin typeface="+mj-lt"/>
              </a:rPr>
              <a:t>r</a:t>
            </a:r>
            <a:r>
              <a:rPr lang="en-US" sz="2000" b="1" dirty="0" smtClean="0">
                <a:solidFill>
                  <a:schemeClr val="accent1">
                    <a:lumMod val="75000"/>
                  </a:schemeClr>
                </a:solidFill>
                <a:latin typeface="+mj-lt"/>
              </a:rPr>
              <a:t>esidential and commercial development is planned for greater </a:t>
            </a:r>
            <a:r>
              <a:rPr lang="en-US" sz="2000" b="1" dirty="0">
                <a:solidFill>
                  <a:schemeClr val="accent1">
                    <a:lumMod val="75000"/>
                  </a:schemeClr>
                </a:solidFill>
                <a:latin typeface="+mj-lt"/>
              </a:rPr>
              <a:t>C</a:t>
            </a:r>
            <a:r>
              <a:rPr lang="en-US" sz="2000" b="1" dirty="0" smtClean="0">
                <a:solidFill>
                  <a:schemeClr val="accent1">
                    <a:lumMod val="75000"/>
                  </a:schemeClr>
                </a:solidFill>
                <a:latin typeface="+mj-lt"/>
              </a:rPr>
              <a:t>leveland over the next 5 years.  “Flats </a:t>
            </a:r>
            <a:r>
              <a:rPr lang="en-US" sz="2000" b="1" dirty="0">
                <a:solidFill>
                  <a:schemeClr val="accent1">
                    <a:lumMod val="75000"/>
                  </a:schemeClr>
                </a:solidFill>
                <a:latin typeface="+mj-lt"/>
              </a:rPr>
              <a:t>renovation, Euclid Corridor Project, Steel Yard Commons, Downtown </a:t>
            </a:r>
            <a:r>
              <a:rPr lang="en-US" sz="2000" b="1" dirty="0" smtClean="0">
                <a:solidFill>
                  <a:schemeClr val="accent1">
                    <a:lumMod val="75000"/>
                  </a:schemeClr>
                </a:solidFill>
                <a:latin typeface="+mj-lt"/>
              </a:rPr>
              <a:t>condo </a:t>
            </a:r>
            <a:r>
              <a:rPr lang="en-US" sz="2000" b="1" dirty="0">
                <a:solidFill>
                  <a:schemeClr val="accent1">
                    <a:lumMod val="75000"/>
                  </a:schemeClr>
                </a:solidFill>
                <a:latin typeface="+mj-lt"/>
              </a:rPr>
              <a:t>development, East 4th Street </a:t>
            </a:r>
            <a:r>
              <a:rPr lang="en-US" sz="2000" b="1" dirty="0" smtClean="0">
                <a:solidFill>
                  <a:schemeClr val="accent1">
                    <a:lumMod val="75000"/>
                  </a:schemeClr>
                </a:solidFill>
                <a:latin typeface="+mj-lt"/>
              </a:rPr>
              <a:t>Project.”</a:t>
            </a:r>
            <a:endParaRPr lang="en-US" sz="2000" b="1" dirty="0">
              <a:solidFill>
                <a:schemeClr val="accent1">
                  <a:lumMod val="75000"/>
                </a:schemeClr>
              </a:solidFill>
              <a:latin typeface="+mj-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83011">
                                            <p:txEl>
                                              <p:pRg st="0" end="0"/>
                                            </p:txEl>
                                          </p:spTgt>
                                        </p:tgtEl>
                                        <p:attrNameLst>
                                          <p:attrName>style.visibility</p:attrName>
                                        </p:attrNameLst>
                                      </p:cBhvr>
                                      <p:to>
                                        <p:strVal val="visible"/>
                                      </p:to>
                                    </p:set>
                                    <p:anim calcmode="lin" valueType="num">
                                      <p:cBhvr additive="base">
                                        <p:cTn id="7" dur="500" fill="hold"/>
                                        <p:tgtEl>
                                          <p:spTgt spid="6830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30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83011">
                                            <p:txEl>
                                              <p:pRg st="2" end="2"/>
                                            </p:txEl>
                                          </p:spTgt>
                                        </p:tgtEl>
                                        <p:attrNameLst>
                                          <p:attrName>style.visibility</p:attrName>
                                        </p:attrNameLst>
                                      </p:cBhvr>
                                      <p:to>
                                        <p:strVal val="visible"/>
                                      </p:to>
                                    </p:set>
                                    <p:anim calcmode="lin" valueType="num">
                                      <p:cBhvr additive="base">
                                        <p:cTn id="13" dur="500" fill="hold"/>
                                        <p:tgtEl>
                                          <p:spTgt spid="68301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30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83013"/>
                                        </p:tgtEl>
                                        <p:attrNameLst>
                                          <p:attrName>style.visibility</p:attrName>
                                        </p:attrNameLst>
                                      </p:cBhvr>
                                      <p:to>
                                        <p:strVal val="visible"/>
                                      </p:to>
                                    </p:set>
                                    <p:anim calcmode="lin" valueType="num">
                                      <p:cBhvr additive="base">
                                        <p:cTn id="19" dur="500" fill="hold"/>
                                        <p:tgtEl>
                                          <p:spTgt spid="683013"/>
                                        </p:tgtEl>
                                        <p:attrNameLst>
                                          <p:attrName>ppt_x</p:attrName>
                                        </p:attrNameLst>
                                      </p:cBhvr>
                                      <p:tavLst>
                                        <p:tav tm="0">
                                          <p:val>
                                            <p:strVal val="#ppt_x"/>
                                          </p:val>
                                        </p:tav>
                                        <p:tav tm="100000">
                                          <p:val>
                                            <p:strVal val="#ppt_x"/>
                                          </p:val>
                                        </p:tav>
                                      </p:tavLst>
                                    </p:anim>
                                    <p:anim calcmode="lin" valueType="num">
                                      <p:cBhvr additive="base">
                                        <p:cTn id="20" dur="500" fill="hold"/>
                                        <p:tgtEl>
                                          <p:spTgt spid="6830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3011" grpId="0" build="p"/>
      <p:bldP spid="6830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rrowheads="1"/>
          </p:cNvSpPr>
          <p:nvPr>
            <p:ph type="title"/>
          </p:nvPr>
        </p:nvSpPr>
        <p:spPr>
          <a:xfrm>
            <a:off x="303213" y="990600"/>
            <a:ext cx="8540750" cy="877888"/>
          </a:xfrm>
        </p:spPr>
        <p:txBody>
          <a:bodyPr>
            <a:normAutofit/>
          </a:bodyPr>
          <a:lstStyle/>
          <a:p>
            <a:r>
              <a:rPr lang="en-US" b="1" dirty="0" smtClean="0"/>
              <a:t>IRA Eligible</a:t>
            </a:r>
          </a:p>
        </p:txBody>
      </p:sp>
      <p:sp>
        <p:nvSpPr>
          <p:cNvPr id="723971" name="Rectangle 3"/>
          <p:cNvSpPr>
            <a:spLocks noGrp="1" noRot="1" noChangeArrowheads="1"/>
          </p:cNvSpPr>
          <p:nvPr>
            <p:ph type="body" sz="half" idx="1"/>
          </p:nvPr>
        </p:nvSpPr>
        <p:spPr>
          <a:xfrm>
            <a:off x="228600" y="1905000"/>
            <a:ext cx="5257800" cy="4876800"/>
          </a:xfrm>
        </p:spPr>
        <p:txBody>
          <a:bodyPr>
            <a:noAutofit/>
          </a:bodyPr>
          <a:lstStyle/>
          <a:p>
            <a:pPr>
              <a:spcBef>
                <a:spcPct val="50000"/>
              </a:spcBef>
            </a:pPr>
            <a:r>
              <a:rPr lang="en-US" sz="2200" dirty="0" smtClean="0">
                <a:latin typeface="+mj-lt"/>
              </a:rPr>
              <a:t>Individual Retirement Accounts qualify, including Roth’s.</a:t>
            </a:r>
          </a:p>
          <a:p>
            <a:pPr>
              <a:spcBef>
                <a:spcPct val="50000"/>
              </a:spcBef>
            </a:pPr>
            <a:r>
              <a:rPr lang="en-US" sz="2200" dirty="0" smtClean="0">
                <a:latin typeface="+mj-lt"/>
              </a:rPr>
              <a:t>Allows you to self-direct your investments.</a:t>
            </a:r>
          </a:p>
          <a:p>
            <a:pPr>
              <a:spcBef>
                <a:spcPct val="50000"/>
              </a:spcBef>
            </a:pPr>
            <a:r>
              <a:rPr lang="en-US" sz="2200" dirty="0" smtClean="0">
                <a:latin typeface="+mj-lt"/>
              </a:rPr>
              <a:t>3</a:t>
            </a:r>
            <a:r>
              <a:rPr lang="en-US" sz="2200" baseline="30000" dirty="0" smtClean="0">
                <a:latin typeface="+mj-lt"/>
              </a:rPr>
              <a:t>rd</a:t>
            </a:r>
            <a:r>
              <a:rPr lang="en-US" sz="2200" dirty="0" smtClean="0">
                <a:latin typeface="+mj-lt"/>
              </a:rPr>
              <a:t> Party Administrator sends money to title agent’s escrow account.</a:t>
            </a:r>
          </a:p>
          <a:p>
            <a:pPr>
              <a:spcBef>
                <a:spcPct val="50000"/>
              </a:spcBef>
            </a:pPr>
            <a:r>
              <a:rPr lang="en-US" sz="2200" dirty="0" smtClean="0">
                <a:latin typeface="+mj-lt"/>
              </a:rPr>
              <a:t>Title agent sends all money back to 3</a:t>
            </a:r>
            <a:r>
              <a:rPr lang="en-US" sz="2200" baseline="30000" dirty="0" smtClean="0">
                <a:latin typeface="+mj-lt"/>
              </a:rPr>
              <a:t>rd</a:t>
            </a:r>
            <a:r>
              <a:rPr lang="en-US" sz="2200" dirty="0" smtClean="0">
                <a:latin typeface="+mj-lt"/>
              </a:rPr>
              <a:t> Party Administrator.</a:t>
            </a:r>
          </a:p>
          <a:p>
            <a:pPr lvl="1">
              <a:spcBef>
                <a:spcPts val="0"/>
              </a:spcBef>
            </a:pPr>
            <a:r>
              <a:rPr lang="en-US" sz="2200" dirty="0" smtClean="0">
                <a:latin typeface="+mj-lt"/>
              </a:rPr>
              <a:t>Equity Trust Company.</a:t>
            </a:r>
          </a:p>
          <a:p>
            <a:pPr lvl="1">
              <a:lnSpc>
                <a:spcPct val="110000"/>
              </a:lnSpc>
              <a:spcBef>
                <a:spcPts val="0"/>
              </a:spcBef>
            </a:pPr>
            <a:r>
              <a:rPr lang="en-US" sz="2200" dirty="0" smtClean="0">
                <a:latin typeface="+mj-lt"/>
              </a:rPr>
              <a:t>Nation’s foremost self-directed custodian.</a:t>
            </a:r>
            <a:endParaRPr lang="en-US" sz="2200" dirty="0">
              <a:latin typeface="+mj-lt"/>
            </a:endParaRPr>
          </a:p>
          <a:p>
            <a:pPr lvl="1">
              <a:lnSpc>
                <a:spcPct val="110000"/>
              </a:lnSpc>
              <a:spcBef>
                <a:spcPts val="0"/>
              </a:spcBef>
            </a:pPr>
            <a:r>
              <a:rPr lang="en-US" sz="2200" dirty="0" smtClean="0">
                <a:latin typeface="+mj-lt"/>
              </a:rPr>
              <a:t>Premier customer service.</a:t>
            </a:r>
          </a:p>
        </p:txBody>
      </p:sp>
      <p:pic>
        <p:nvPicPr>
          <p:cNvPr id="9218" name="Picture 2" descr="C:\Users\Josh\Desktop\Houses and Properties\4259 Tapper Trail\tapper front after pic.jpg"/>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rcRect/>
          <a:stretch>
            <a:fillRect/>
          </a:stretch>
        </p:blipFill>
        <p:spPr bwMode="auto">
          <a:xfrm>
            <a:off x="5334000" y="2514600"/>
            <a:ext cx="3657600" cy="243536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3971">
                                            <p:txEl>
                                              <p:pRg st="0" end="0"/>
                                            </p:txEl>
                                          </p:spTgt>
                                        </p:tgtEl>
                                        <p:attrNameLst>
                                          <p:attrName>style.visibility</p:attrName>
                                        </p:attrNameLst>
                                      </p:cBhvr>
                                      <p:to>
                                        <p:strVal val="visible"/>
                                      </p:to>
                                    </p:set>
                                    <p:animEffect transition="in" filter="fade">
                                      <p:cBhvr>
                                        <p:cTn id="7" dur="500"/>
                                        <p:tgtEl>
                                          <p:spTgt spid="7239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3971">
                                            <p:txEl>
                                              <p:pRg st="1" end="1"/>
                                            </p:txEl>
                                          </p:spTgt>
                                        </p:tgtEl>
                                        <p:attrNameLst>
                                          <p:attrName>style.visibility</p:attrName>
                                        </p:attrNameLst>
                                      </p:cBhvr>
                                      <p:to>
                                        <p:strVal val="visible"/>
                                      </p:to>
                                    </p:set>
                                    <p:animEffect transition="in" filter="fade">
                                      <p:cBhvr>
                                        <p:cTn id="12" dur="500"/>
                                        <p:tgtEl>
                                          <p:spTgt spid="7239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23971">
                                            <p:txEl>
                                              <p:pRg st="2" end="2"/>
                                            </p:txEl>
                                          </p:spTgt>
                                        </p:tgtEl>
                                        <p:attrNameLst>
                                          <p:attrName>style.visibility</p:attrName>
                                        </p:attrNameLst>
                                      </p:cBhvr>
                                      <p:to>
                                        <p:strVal val="visible"/>
                                      </p:to>
                                    </p:set>
                                    <p:animEffect transition="in" filter="fade">
                                      <p:cBhvr>
                                        <p:cTn id="17" dur="500"/>
                                        <p:tgtEl>
                                          <p:spTgt spid="72397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23971">
                                            <p:txEl>
                                              <p:pRg st="3" end="3"/>
                                            </p:txEl>
                                          </p:spTgt>
                                        </p:tgtEl>
                                        <p:attrNameLst>
                                          <p:attrName>style.visibility</p:attrName>
                                        </p:attrNameLst>
                                      </p:cBhvr>
                                      <p:to>
                                        <p:strVal val="visible"/>
                                      </p:to>
                                    </p:set>
                                    <p:animEffect transition="in" filter="fade">
                                      <p:cBhvr>
                                        <p:cTn id="22" dur="500"/>
                                        <p:tgtEl>
                                          <p:spTgt spid="723971">
                                            <p:txEl>
                                              <p:pRg st="3" end="3"/>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23971">
                                            <p:txEl>
                                              <p:pRg st="4" end="4"/>
                                            </p:txEl>
                                          </p:spTgt>
                                        </p:tgtEl>
                                        <p:attrNameLst>
                                          <p:attrName>style.visibility</p:attrName>
                                        </p:attrNameLst>
                                      </p:cBhvr>
                                      <p:to>
                                        <p:strVal val="visible"/>
                                      </p:to>
                                    </p:set>
                                    <p:animEffect transition="in" filter="fade">
                                      <p:cBhvr>
                                        <p:cTn id="25" dur="500"/>
                                        <p:tgtEl>
                                          <p:spTgt spid="723971">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23971">
                                            <p:txEl>
                                              <p:pRg st="5" end="5"/>
                                            </p:txEl>
                                          </p:spTgt>
                                        </p:tgtEl>
                                        <p:attrNameLst>
                                          <p:attrName>style.visibility</p:attrName>
                                        </p:attrNameLst>
                                      </p:cBhvr>
                                      <p:to>
                                        <p:strVal val="visible"/>
                                      </p:to>
                                    </p:set>
                                    <p:animEffect transition="in" filter="fade">
                                      <p:cBhvr>
                                        <p:cTn id="28" dur="500"/>
                                        <p:tgtEl>
                                          <p:spTgt spid="723971">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23971">
                                            <p:txEl>
                                              <p:pRg st="6" end="6"/>
                                            </p:txEl>
                                          </p:spTgt>
                                        </p:tgtEl>
                                        <p:attrNameLst>
                                          <p:attrName>style.visibility</p:attrName>
                                        </p:attrNameLst>
                                      </p:cBhvr>
                                      <p:to>
                                        <p:strVal val="visible"/>
                                      </p:to>
                                    </p:set>
                                    <p:animEffect transition="in" filter="fade">
                                      <p:cBhvr>
                                        <p:cTn id="31" dur="500"/>
                                        <p:tgtEl>
                                          <p:spTgt spid="72397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397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1143000"/>
          </a:xfrm>
        </p:spPr>
        <p:txBody>
          <a:bodyPr>
            <a:normAutofit/>
          </a:bodyPr>
          <a:lstStyle/>
          <a:p>
            <a:r>
              <a:rPr lang="en-US" b="1" i="1" u="sng" dirty="0" smtClean="0"/>
              <a:t>Security </a:t>
            </a:r>
            <a:endParaRPr lang="en-US" b="1" i="1" u="sng" dirty="0"/>
          </a:p>
        </p:txBody>
      </p:sp>
      <p:sp>
        <p:nvSpPr>
          <p:cNvPr id="3" name="Text Placeholder 2"/>
          <p:cNvSpPr>
            <a:spLocks noGrp="1"/>
          </p:cNvSpPr>
          <p:nvPr>
            <p:ph type="body" idx="1"/>
          </p:nvPr>
        </p:nvSpPr>
        <p:spPr>
          <a:xfrm>
            <a:off x="457200" y="1916113"/>
            <a:ext cx="4040188" cy="639762"/>
          </a:xfrm>
        </p:spPr>
        <p:txBody>
          <a:bodyPr/>
          <a:lstStyle/>
          <a:p>
            <a:r>
              <a:rPr lang="en-US" i="1" u="sng" dirty="0" smtClean="0"/>
              <a:t>Mortgage </a:t>
            </a:r>
            <a:endParaRPr lang="en-US" i="1" u="sng" dirty="0"/>
          </a:p>
        </p:txBody>
      </p:sp>
      <p:sp>
        <p:nvSpPr>
          <p:cNvPr id="5" name="Text Placeholder 4"/>
          <p:cNvSpPr>
            <a:spLocks noGrp="1"/>
          </p:cNvSpPr>
          <p:nvPr>
            <p:ph type="body" sz="quarter" idx="3"/>
          </p:nvPr>
        </p:nvSpPr>
        <p:spPr>
          <a:xfrm>
            <a:off x="4645025" y="1916113"/>
            <a:ext cx="4041775" cy="639762"/>
          </a:xfrm>
        </p:spPr>
        <p:txBody>
          <a:bodyPr/>
          <a:lstStyle/>
          <a:p>
            <a:r>
              <a:rPr lang="en-US" i="1" u="sng" dirty="0" smtClean="0"/>
              <a:t>Note  </a:t>
            </a:r>
            <a:endParaRPr lang="en-US" i="1" u="sng" dirty="0"/>
          </a:p>
        </p:txBody>
      </p:sp>
      <p:pic>
        <p:nvPicPr>
          <p:cNvPr id="11268" name="Picture 4" descr="C:\Users\Josh\Desktop\Mortgage for Millennium.png"/>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199" y="2590800"/>
            <a:ext cx="3581401" cy="3810000"/>
          </a:xfrm>
          <a:prstGeom prst="rect">
            <a:avLst/>
          </a:prstGeom>
          <a:noFill/>
        </p:spPr>
      </p:pic>
      <p:pic>
        <p:nvPicPr>
          <p:cNvPr id="11269" name="Picture 5" descr="C:\Users\Josh\Desktop\Note for Millennium.png"/>
          <p:cNvPicPr>
            <a:picLocks noGrp="1" noChangeAspect="1" noChangeArrowheads="1"/>
          </p:cNvPicPr>
          <p:nvPr>
            <p:ph sz="quarter" idx="4"/>
          </p:nvPr>
        </p:nvPicPr>
        <p:blipFill>
          <a:blip r:embed="rId3" cstate="email">
            <a:extLst>
              <a:ext uri="{28A0092B-C50C-407E-A947-70E740481C1C}">
                <a14:useLocalDpi xmlns:a14="http://schemas.microsoft.com/office/drawing/2010/main" xmlns="" val="0"/>
              </a:ext>
            </a:extLst>
          </a:blip>
          <a:srcRect/>
          <a:stretch>
            <a:fillRect/>
          </a:stretch>
        </p:blipFill>
        <p:spPr bwMode="auto">
          <a:xfrm>
            <a:off x="4724401" y="2667000"/>
            <a:ext cx="3714690" cy="3505200"/>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xfrm>
            <a:off x="0" y="1139825"/>
            <a:ext cx="9144000" cy="917575"/>
          </a:xfrm>
        </p:spPr>
        <p:txBody>
          <a:bodyPr>
            <a:normAutofit fontScale="90000"/>
          </a:bodyPr>
          <a:lstStyle/>
          <a:p>
            <a:r>
              <a:rPr lang="en-US" b="1" dirty="0" smtClean="0"/>
              <a:t>November 2011, Case Study #19: </a:t>
            </a:r>
            <a:br>
              <a:rPr lang="en-US" b="1" dirty="0" smtClean="0"/>
            </a:br>
            <a:r>
              <a:rPr lang="en-US" b="1" dirty="0" smtClean="0"/>
              <a:t>1496 Milan, $40,000 Profit </a:t>
            </a:r>
          </a:p>
        </p:txBody>
      </p:sp>
      <p:pic>
        <p:nvPicPr>
          <p:cNvPr id="5122" name="Picture 2" descr="C:\Users\Josh\Desktop\Houses and Properties\1496 Milan - closed Nov 2011\1496 Milan front After.jpg"/>
          <p:cNvPicPr>
            <a:picLocks noChangeAspect="1" noChangeArrowheads="1"/>
          </p:cNvPicPr>
          <p:nvPr/>
        </p:nvPicPr>
        <p:blipFill>
          <a:blip r:embed="rId3" cstate="print"/>
          <a:srcRect/>
          <a:stretch>
            <a:fillRect/>
          </a:stretch>
        </p:blipFill>
        <p:spPr bwMode="auto">
          <a:xfrm>
            <a:off x="2133600" y="2514600"/>
            <a:ext cx="4860925" cy="3646683"/>
          </a:xfrm>
          <a:prstGeom prst="rect">
            <a:avLst/>
          </a:prstGeom>
          <a:noFill/>
        </p:spPr>
      </p:pic>
    </p:spTree>
  </p:cSld>
  <p:clrMapOvr>
    <a:masterClrMapping/>
  </p:clrMapOvr>
  <p:transition spd="slow">
    <p:random/>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3858" name="Rectangle 2"/>
          <p:cNvSpPr>
            <a:spLocks noGrp="1" noRot="1" noChangeArrowheads="1"/>
          </p:cNvSpPr>
          <p:nvPr>
            <p:ph type="title"/>
          </p:nvPr>
        </p:nvSpPr>
        <p:spPr>
          <a:xfrm>
            <a:off x="301625" y="1258888"/>
            <a:ext cx="8540750" cy="798512"/>
          </a:xfrm>
        </p:spPr>
        <p:txBody>
          <a:bodyPr rtlCol="0">
            <a:noAutofit/>
          </a:bodyPr>
          <a:lstStyle/>
          <a:p>
            <a:pPr fontAlgn="auto">
              <a:lnSpc>
                <a:spcPct val="80000"/>
              </a:lnSpc>
              <a:spcAft>
                <a:spcPts val="0"/>
              </a:spcAft>
              <a:defRPr/>
            </a:pPr>
            <a:r>
              <a:rPr lang="en-US" b="1" dirty="0"/>
              <a:t>Private Lender</a:t>
            </a:r>
            <a:br>
              <a:rPr lang="en-US" b="1" dirty="0"/>
            </a:br>
            <a:r>
              <a:rPr lang="en-US" b="1" dirty="0"/>
              <a:t>Program Overview</a:t>
            </a:r>
          </a:p>
        </p:txBody>
      </p:sp>
      <p:sp>
        <p:nvSpPr>
          <p:cNvPr id="633859" name="Rectangle 3"/>
          <p:cNvSpPr>
            <a:spLocks noGrp="1" noRot="1" noChangeArrowheads="1"/>
          </p:cNvSpPr>
          <p:nvPr>
            <p:ph type="body" sz="half" idx="1"/>
          </p:nvPr>
        </p:nvSpPr>
        <p:spPr>
          <a:xfrm>
            <a:off x="436563" y="2217738"/>
            <a:ext cx="4335462" cy="3725862"/>
          </a:xfrm>
        </p:spPr>
        <p:txBody>
          <a:bodyPr>
            <a:noAutofit/>
          </a:bodyPr>
          <a:lstStyle/>
          <a:p>
            <a:pPr>
              <a:lnSpc>
                <a:spcPct val="90000"/>
              </a:lnSpc>
              <a:spcBef>
                <a:spcPct val="50000"/>
              </a:spcBef>
            </a:pPr>
            <a:r>
              <a:rPr lang="en-US" sz="2400" dirty="0" smtClean="0">
                <a:latin typeface="+mj-lt"/>
              </a:rPr>
              <a:t>We buy houses.</a:t>
            </a:r>
          </a:p>
          <a:p>
            <a:pPr>
              <a:lnSpc>
                <a:spcPct val="90000"/>
              </a:lnSpc>
              <a:spcBef>
                <a:spcPct val="50000"/>
              </a:spcBef>
            </a:pPr>
            <a:r>
              <a:rPr lang="en-US" sz="2400" dirty="0" smtClean="0">
                <a:latin typeface="+mj-lt"/>
              </a:rPr>
              <a:t>We borrow money from private lenders to fund our deals.</a:t>
            </a:r>
          </a:p>
          <a:p>
            <a:pPr>
              <a:lnSpc>
                <a:spcPct val="90000"/>
              </a:lnSpc>
              <a:spcBef>
                <a:spcPct val="50000"/>
              </a:spcBef>
            </a:pPr>
            <a:r>
              <a:rPr lang="en-US" sz="2400" dirty="0" smtClean="0">
                <a:latin typeface="+mj-lt"/>
              </a:rPr>
              <a:t>We pay 10% fixed returns ~OR~ 20% of the profit, WHICHEVER IS GREATER.</a:t>
            </a:r>
          </a:p>
          <a:p>
            <a:pPr>
              <a:lnSpc>
                <a:spcPct val="90000"/>
              </a:lnSpc>
              <a:spcBef>
                <a:spcPct val="50000"/>
              </a:spcBef>
            </a:pPr>
            <a:r>
              <a:rPr lang="en-US" sz="2400" dirty="0" smtClean="0">
                <a:latin typeface="+mj-lt"/>
              </a:rPr>
              <a:t>We have a formal closing and you get a mortgage on the home at a reasonable L.T.V.</a:t>
            </a:r>
          </a:p>
        </p:txBody>
      </p:sp>
      <p:sp>
        <p:nvSpPr>
          <p:cNvPr id="633860" name="Text Box 4"/>
          <p:cNvSpPr txBox="1">
            <a:spLocks noChangeArrowheads="1"/>
          </p:cNvSpPr>
          <p:nvPr/>
        </p:nvSpPr>
        <p:spPr bwMode="auto">
          <a:xfrm>
            <a:off x="4791075" y="2209800"/>
            <a:ext cx="3819525" cy="1754326"/>
          </a:xfrm>
          <a:prstGeom prst="rect">
            <a:avLst/>
          </a:prstGeom>
          <a:noFill/>
          <a:ln w="12700" cap="sq">
            <a:noFill/>
            <a:miter lim="800000"/>
            <a:headEnd type="none" w="sm" len="sm"/>
            <a:tailEnd type="none" w="sm" len="sm"/>
          </a:ln>
        </p:spPr>
        <p:txBody>
          <a:bodyPr>
            <a:spAutoFit/>
          </a:bodyPr>
          <a:lstStyle/>
          <a:p>
            <a:pPr marL="342900" indent="-342900">
              <a:spcBef>
                <a:spcPct val="50000"/>
              </a:spcBef>
              <a:buFont typeface="Arial" pitchFamily="34" charset="0"/>
              <a:buChar char="•"/>
            </a:pPr>
            <a:r>
              <a:rPr lang="en-US" sz="2400" dirty="0">
                <a:latin typeface="+mj-lt"/>
              </a:rPr>
              <a:t>Title Insurance and hazard insurance protect </a:t>
            </a:r>
            <a:r>
              <a:rPr lang="en-US" sz="2400" dirty="0" smtClean="0">
                <a:latin typeface="+mj-lt"/>
              </a:rPr>
              <a:t>you.</a:t>
            </a:r>
          </a:p>
          <a:p>
            <a:pPr marL="342900" indent="-342900">
              <a:spcBef>
                <a:spcPct val="50000"/>
              </a:spcBef>
              <a:buFont typeface="Arial" pitchFamily="34" charset="0"/>
              <a:buChar char="•"/>
            </a:pPr>
            <a:r>
              <a:rPr lang="en-US" sz="2400" dirty="0" smtClean="0">
                <a:solidFill>
                  <a:srgbClr val="000000"/>
                </a:solidFill>
                <a:latin typeface="+mj-lt"/>
              </a:rPr>
              <a:t>Private </a:t>
            </a:r>
            <a:r>
              <a:rPr lang="en-US" sz="2400" dirty="0">
                <a:solidFill>
                  <a:srgbClr val="000000"/>
                </a:solidFill>
                <a:latin typeface="+mj-lt"/>
              </a:rPr>
              <a:t>funds allow us to purchase at a </a:t>
            </a:r>
            <a:r>
              <a:rPr lang="en-US" sz="2400" dirty="0" smtClean="0">
                <a:solidFill>
                  <a:srgbClr val="000000"/>
                </a:solidFill>
                <a:latin typeface="+mj-lt"/>
              </a:rPr>
              <a:t>discount.</a:t>
            </a:r>
            <a:endParaRPr lang="en-US" sz="2400" dirty="0">
              <a:solidFill>
                <a:srgbClr val="000000"/>
              </a:solidFill>
              <a:latin typeface="+mj-lt"/>
            </a:endParaRPr>
          </a:p>
        </p:txBody>
      </p:sp>
      <p:pic>
        <p:nvPicPr>
          <p:cNvPr id="7170" name="Picture 2" descr="C:\Users\Josh\Desktop\Houses and Properties\2219 7th St Cuy Falls\2219 7th st cuyahoga falls ohio 44221.jpg"/>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rcRect/>
          <a:stretch>
            <a:fillRect/>
          </a:stretch>
        </p:blipFill>
        <p:spPr bwMode="auto">
          <a:xfrm>
            <a:off x="5198533" y="4070350"/>
            <a:ext cx="3412067" cy="2559050"/>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3859">
                                            <p:txEl>
                                              <p:pRg st="0" end="0"/>
                                            </p:txEl>
                                          </p:spTgt>
                                        </p:tgtEl>
                                        <p:attrNameLst>
                                          <p:attrName>style.visibility</p:attrName>
                                        </p:attrNameLst>
                                      </p:cBhvr>
                                      <p:to>
                                        <p:strVal val="visible"/>
                                      </p:to>
                                    </p:set>
                                    <p:animEffect transition="in" filter="fade">
                                      <p:cBhvr>
                                        <p:cTn id="7" dur="500"/>
                                        <p:tgtEl>
                                          <p:spTgt spid="6338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3859">
                                            <p:txEl>
                                              <p:pRg st="1" end="1"/>
                                            </p:txEl>
                                          </p:spTgt>
                                        </p:tgtEl>
                                        <p:attrNameLst>
                                          <p:attrName>style.visibility</p:attrName>
                                        </p:attrNameLst>
                                      </p:cBhvr>
                                      <p:to>
                                        <p:strVal val="visible"/>
                                      </p:to>
                                    </p:set>
                                    <p:animEffect transition="in" filter="fade">
                                      <p:cBhvr>
                                        <p:cTn id="12" dur="500"/>
                                        <p:tgtEl>
                                          <p:spTgt spid="63385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3859">
                                            <p:txEl>
                                              <p:pRg st="2" end="2"/>
                                            </p:txEl>
                                          </p:spTgt>
                                        </p:tgtEl>
                                        <p:attrNameLst>
                                          <p:attrName>style.visibility</p:attrName>
                                        </p:attrNameLst>
                                      </p:cBhvr>
                                      <p:to>
                                        <p:strVal val="visible"/>
                                      </p:to>
                                    </p:set>
                                    <p:animEffect transition="in" filter="fade">
                                      <p:cBhvr>
                                        <p:cTn id="17" dur="500"/>
                                        <p:tgtEl>
                                          <p:spTgt spid="63385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3859">
                                            <p:txEl>
                                              <p:pRg st="3" end="3"/>
                                            </p:txEl>
                                          </p:spTgt>
                                        </p:tgtEl>
                                        <p:attrNameLst>
                                          <p:attrName>style.visibility</p:attrName>
                                        </p:attrNameLst>
                                      </p:cBhvr>
                                      <p:to>
                                        <p:strVal val="visible"/>
                                      </p:to>
                                    </p:set>
                                    <p:animEffect transition="in" filter="fade">
                                      <p:cBhvr>
                                        <p:cTn id="22" dur="500"/>
                                        <p:tgtEl>
                                          <p:spTgt spid="63385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33860"/>
                                        </p:tgtEl>
                                        <p:attrNameLst>
                                          <p:attrName>style.visibility</p:attrName>
                                        </p:attrNameLst>
                                      </p:cBhvr>
                                      <p:to>
                                        <p:strVal val="visible"/>
                                      </p:to>
                                    </p:set>
                                    <p:anim calcmode="lin" valueType="num">
                                      <p:cBhvr additive="base">
                                        <p:cTn id="27" dur="500" fill="hold"/>
                                        <p:tgtEl>
                                          <p:spTgt spid="633860"/>
                                        </p:tgtEl>
                                        <p:attrNameLst>
                                          <p:attrName>ppt_x</p:attrName>
                                        </p:attrNameLst>
                                      </p:cBhvr>
                                      <p:tavLst>
                                        <p:tav tm="0">
                                          <p:val>
                                            <p:strVal val="#ppt_x"/>
                                          </p:val>
                                        </p:tav>
                                        <p:tav tm="100000">
                                          <p:val>
                                            <p:strVal val="#ppt_x"/>
                                          </p:val>
                                        </p:tav>
                                      </p:tavLst>
                                    </p:anim>
                                    <p:anim calcmode="lin" valueType="num">
                                      <p:cBhvr additive="base">
                                        <p:cTn id="28" dur="500" fill="hold"/>
                                        <p:tgtEl>
                                          <p:spTgt spid="6338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3859" grpId="0" build="p"/>
      <p:bldP spid="633860" grpId="0"/>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Rot="1" noChangeArrowheads="1"/>
          </p:cNvSpPr>
          <p:nvPr>
            <p:ph type="title"/>
          </p:nvPr>
        </p:nvSpPr>
        <p:spPr>
          <a:xfrm>
            <a:off x="303213" y="1216025"/>
            <a:ext cx="8540750" cy="917575"/>
          </a:xfrm>
        </p:spPr>
        <p:txBody>
          <a:bodyPr>
            <a:normAutofit/>
          </a:bodyPr>
          <a:lstStyle/>
          <a:p>
            <a:r>
              <a:rPr lang="en-US" b="1" dirty="0" smtClean="0"/>
              <a:t>$50,000 Investment Example</a:t>
            </a:r>
          </a:p>
        </p:txBody>
      </p:sp>
      <p:graphicFrame>
        <p:nvGraphicFramePr>
          <p:cNvPr id="632057" name="Group 249"/>
          <p:cNvGraphicFramePr>
            <a:graphicFrameLocks noGrp="1"/>
          </p:cNvGraphicFramePr>
          <p:nvPr>
            <p:ph type="tbl" idx="1"/>
            <p:extLst>
              <p:ext uri="{D42A27DB-BD31-4B8C-83A1-F6EECF244321}">
                <p14:modId xmlns:p14="http://schemas.microsoft.com/office/powerpoint/2010/main" xmlns="" val="1634349300"/>
              </p:ext>
            </p:extLst>
          </p:nvPr>
        </p:nvGraphicFramePr>
        <p:xfrm>
          <a:off x="381000" y="2223516"/>
          <a:ext cx="5160963" cy="3720084"/>
        </p:xfrm>
        <a:graphic>
          <a:graphicData uri="http://schemas.openxmlformats.org/drawingml/2006/table">
            <a:tbl>
              <a:tblPr/>
              <a:tblGrid>
                <a:gridCol w="1905000"/>
                <a:gridCol w="1651000"/>
                <a:gridCol w="1604963"/>
              </a:tblGrid>
              <a:tr h="1437894">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sng" strike="noStrike" cap="none" normalizeH="0" baseline="0" dirty="0" smtClean="0">
                          <a:ln>
                            <a:noFill/>
                          </a:ln>
                          <a:solidFill>
                            <a:schemeClr val="tx2">
                              <a:lumMod val="50000"/>
                            </a:schemeClr>
                          </a:solidFill>
                          <a:effectLst/>
                          <a:latin typeface="Tahoma" charset="0"/>
                        </a:rPr>
                        <a:t>Type</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sng" strike="noStrike" cap="none" normalizeH="0" baseline="0" dirty="0" smtClean="0">
                          <a:ln>
                            <a:noFill/>
                          </a:ln>
                          <a:solidFill>
                            <a:schemeClr val="tx2">
                              <a:lumMod val="50000"/>
                            </a:schemeClr>
                          </a:solidFill>
                          <a:effectLst/>
                          <a:latin typeface="Tahoma" charset="0"/>
                        </a:rPr>
                        <a:t>Yield</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sng" strike="noStrike" cap="none" normalizeH="0" baseline="0" dirty="0" smtClean="0">
                          <a:ln>
                            <a:noFill/>
                          </a:ln>
                          <a:solidFill>
                            <a:schemeClr val="tx2">
                              <a:lumMod val="50000"/>
                            </a:schemeClr>
                          </a:solidFill>
                          <a:effectLst/>
                          <a:latin typeface="Tahoma" charset="0"/>
                        </a:rPr>
                        <a:t>12-Month</a:t>
                      </a:r>
                    </a:p>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sng" strike="noStrike" cap="none" normalizeH="0" baseline="0" dirty="0" smtClean="0">
                          <a:ln>
                            <a:noFill/>
                          </a:ln>
                          <a:solidFill>
                            <a:schemeClr val="tx2">
                              <a:lumMod val="50000"/>
                            </a:schemeClr>
                          </a:solidFill>
                          <a:effectLst/>
                          <a:latin typeface="Tahoma" charset="0"/>
                        </a:rPr>
                        <a:t>Return</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r>
              <a:tr h="754380">
                <a:tc>
                  <a:txBody>
                    <a:bodyPr/>
                    <a:lstStyle/>
                    <a:p>
                      <a:pPr marL="0" marR="0" lvl="0" indent="0" algn="l"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Bank CD</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1.5%</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$750</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r>
              <a:tr h="773430">
                <a:tc>
                  <a:txBody>
                    <a:bodyPr/>
                    <a:lstStyle/>
                    <a:p>
                      <a:pPr marL="0" marR="0" lvl="0" indent="0" algn="l"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RE Investor</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10.00%</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$5,000</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r>
              <a:tr h="754380">
                <a:tc>
                  <a:txBody>
                    <a:bodyPr/>
                    <a:lstStyle/>
                    <a:p>
                      <a:pPr marL="0" marR="0" lvl="0" indent="0" algn="l"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smtClean="0">
                          <a:ln>
                            <a:noFill/>
                          </a:ln>
                          <a:solidFill>
                            <a:schemeClr val="tx1"/>
                          </a:solidFill>
                          <a:effectLst/>
                          <a:latin typeface="Tahoma" charset="0"/>
                        </a:rPr>
                        <a:t>Annual</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smtClean="0">
                          <a:ln>
                            <a:noFill/>
                          </a:ln>
                          <a:solidFill>
                            <a:schemeClr val="tx1"/>
                          </a:solidFill>
                          <a:effectLst/>
                          <a:latin typeface="Tahoma" charset="0"/>
                        </a:rPr>
                        <a:t>Increase</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rgbClr val="004A8D"/>
                        </a:buClr>
                        <a:buSzTx/>
                        <a:buFont typeface="Wingdings 2" pitchFamily="18" charset="2"/>
                        <a:buNone/>
                        <a:tabLst/>
                      </a:pPr>
                      <a:r>
                        <a:rPr kumimoji="0" lang="en-US" sz="2200" b="1" i="0" u="none" strike="noStrike" cap="none" normalizeH="0" baseline="0" dirty="0" smtClean="0">
                          <a:ln>
                            <a:noFill/>
                          </a:ln>
                          <a:solidFill>
                            <a:schemeClr val="tx1"/>
                          </a:solidFill>
                          <a:effectLst/>
                          <a:latin typeface="Tahoma" charset="0"/>
                        </a:rPr>
                        <a:t>$4,250</a:t>
                      </a:r>
                    </a:p>
                  </a:txBody>
                  <a:tcPr anchor="ctr" horzOverflow="overflow">
                    <a:lnL w="12700" cap="flat" cmpd="sng" algn="ctr">
                      <a:solidFill>
                        <a:srgbClr val="004A8D"/>
                      </a:solidFill>
                      <a:prstDash val="solid"/>
                      <a:round/>
                      <a:headEnd type="none" w="med" len="med"/>
                      <a:tailEnd type="none" w="med" len="med"/>
                    </a:lnL>
                    <a:lnR w="12700" cap="flat" cmpd="sng" algn="ctr">
                      <a:solidFill>
                        <a:srgbClr val="004A8D"/>
                      </a:solidFill>
                      <a:prstDash val="solid"/>
                      <a:round/>
                      <a:headEnd type="none" w="med" len="med"/>
                      <a:tailEnd type="none" w="med" len="med"/>
                    </a:lnR>
                    <a:lnT w="12700" cap="flat" cmpd="sng" algn="ctr">
                      <a:solidFill>
                        <a:srgbClr val="004A8D"/>
                      </a:solidFill>
                      <a:prstDash val="solid"/>
                      <a:round/>
                      <a:headEnd type="none" w="med" len="med"/>
                      <a:tailEnd type="none" w="med" len="med"/>
                    </a:lnT>
                    <a:lnB w="12700" cap="flat" cmpd="sng" algn="ctr">
                      <a:solidFill>
                        <a:srgbClr val="004A8D"/>
                      </a:solidFill>
                      <a:prstDash val="solid"/>
                      <a:round/>
                      <a:headEnd type="none" w="med" len="med"/>
                      <a:tailEnd type="none" w="med" len="med"/>
                    </a:lnB>
                    <a:lnTlToBr>
                      <a:noFill/>
                    </a:lnTlToBr>
                    <a:lnBlToTr>
                      <a:noFill/>
                    </a:lnBlToTr>
                    <a:noFill/>
                  </a:tcPr>
                </a:tc>
              </a:tr>
            </a:tbl>
          </a:graphicData>
        </a:graphic>
      </p:graphicFrame>
      <p:pic>
        <p:nvPicPr>
          <p:cNvPr id="631833" name="Picture 25" descr="H_HFR002"/>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5713195" y="2342324"/>
            <a:ext cx="3054786" cy="3525076"/>
          </a:xfrm>
          <a:prstGeom prst="rect">
            <a:avLst/>
          </a:prstGeom>
          <a:noFill/>
          <a:ln w="9525">
            <a:noFill/>
            <a:miter lim="800000"/>
            <a:headEnd/>
            <a:tailEnd/>
          </a:ln>
        </p:spPr>
      </p:pic>
      <p:sp>
        <p:nvSpPr>
          <p:cNvPr id="631922" name="Text Box 114"/>
          <p:cNvSpPr txBox="1">
            <a:spLocks noChangeArrowheads="1"/>
          </p:cNvSpPr>
          <p:nvPr/>
        </p:nvSpPr>
        <p:spPr bwMode="auto">
          <a:xfrm>
            <a:off x="0" y="6181725"/>
            <a:ext cx="9144000" cy="523875"/>
          </a:xfrm>
          <a:prstGeom prst="rect">
            <a:avLst/>
          </a:prstGeom>
          <a:solidFill>
            <a:srgbClr val="F7C035"/>
          </a:solidFill>
          <a:ln w="12700" cap="sq">
            <a:noFill/>
            <a:miter lim="800000"/>
            <a:headEnd type="none" w="sm" len="sm"/>
            <a:tailEnd type="none" w="sm" len="sm"/>
          </a:ln>
        </p:spPr>
        <p:txBody>
          <a:bodyPr>
            <a:spAutoFit/>
          </a:bodyPr>
          <a:lstStyle/>
          <a:p>
            <a:pPr algn="ctr">
              <a:spcBef>
                <a:spcPct val="50000"/>
              </a:spcBef>
            </a:pPr>
            <a:r>
              <a:rPr lang="en-US" sz="2800" b="1" dirty="0">
                <a:solidFill>
                  <a:schemeClr val="tx2">
                    <a:lumMod val="50000"/>
                  </a:schemeClr>
                </a:solidFill>
                <a:latin typeface="+mj-lt"/>
              </a:rPr>
              <a:t> </a:t>
            </a:r>
            <a:r>
              <a:rPr lang="en-US" sz="2400" b="1" dirty="0">
                <a:solidFill>
                  <a:schemeClr val="tx2">
                    <a:lumMod val="50000"/>
                  </a:schemeClr>
                </a:solidFill>
                <a:latin typeface="+mj-lt"/>
              </a:rPr>
              <a:t>In 5 years, your investment could grow to $</a:t>
            </a:r>
            <a:r>
              <a:rPr lang="en-US" sz="2400" b="1" dirty="0" smtClean="0">
                <a:solidFill>
                  <a:schemeClr val="tx2">
                    <a:lumMod val="50000"/>
                  </a:schemeClr>
                </a:solidFill>
                <a:latin typeface="+mj-lt"/>
              </a:rPr>
              <a:t>75,000</a:t>
            </a:r>
            <a:r>
              <a:rPr lang="en-US" sz="2400" b="1" dirty="0">
                <a:solidFill>
                  <a:schemeClr val="tx2">
                    <a:lumMod val="50000"/>
                  </a:schemeClr>
                </a:solidFill>
                <a:latin typeface="+mj-lt"/>
              </a:rPr>
              <a:t>!</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32057"/>
                                        </p:tgtEl>
                                        <p:attrNameLst>
                                          <p:attrName>style.visibility</p:attrName>
                                        </p:attrNameLst>
                                      </p:cBhvr>
                                      <p:to>
                                        <p:strVal val="visible"/>
                                      </p:to>
                                    </p:set>
                                    <p:anim calcmode="lin" valueType="num">
                                      <p:cBhvr additive="base">
                                        <p:cTn id="7" dur="500" fill="hold"/>
                                        <p:tgtEl>
                                          <p:spTgt spid="632057"/>
                                        </p:tgtEl>
                                        <p:attrNameLst>
                                          <p:attrName>ppt_x</p:attrName>
                                        </p:attrNameLst>
                                      </p:cBhvr>
                                      <p:tavLst>
                                        <p:tav tm="0">
                                          <p:val>
                                            <p:strVal val="#ppt_x"/>
                                          </p:val>
                                        </p:tav>
                                        <p:tav tm="100000">
                                          <p:val>
                                            <p:strVal val="#ppt_x"/>
                                          </p:val>
                                        </p:tav>
                                      </p:tavLst>
                                    </p:anim>
                                    <p:anim calcmode="lin" valueType="num">
                                      <p:cBhvr additive="base">
                                        <p:cTn id="8" dur="500" fill="hold"/>
                                        <p:tgtEl>
                                          <p:spTgt spid="63205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31922"/>
                                        </p:tgtEl>
                                        <p:attrNameLst>
                                          <p:attrName>style.visibility</p:attrName>
                                        </p:attrNameLst>
                                      </p:cBhvr>
                                      <p:to>
                                        <p:strVal val="visible"/>
                                      </p:to>
                                    </p:set>
                                    <p:anim calcmode="lin" valueType="num">
                                      <p:cBhvr additive="base">
                                        <p:cTn id="13" dur="500" fill="hold"/>
                                        <p:tgtEl>
                                          <p:spTgt spid="631922"/>
                                        </p:tgtEl>
                                        <p:attrNameLst>
                                          <p:attrName>ppt_x</p:attrName>
                                        </p:attrNameLst>
                                      </p:cBhvr>
                                      <p:tavLst>
                                        <p:tav tm="0">
                                          <p:val>
                                            <p:strVal val="#ppt_x"/>
                                          </p:val>
                                        </p:tav>
                                        <p:tav tm="100000">
                                          <p:val>
                                            <p:strVal val="#ppt_x"/>
                                          </p:val>
                                        </p:tav>
                                      </p:tavLst>
                                    </p:anim>
                                    <p:anim calcmode="lin" valueType="num">
                                      <p:cBhvr additive="base">
                                        <p:cTn id="14" dur="500" fill="hold"/>
                                        <p:tgtEl>
                                          <p:spTgt spid="631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1922"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Rot="1" noChangeArrowheads="1"/>
          </p:cNvSpPr>
          <p:nvPr>
            <p:ph type="title"/>
          </p:nvPr>
        </p:nvSpPr>
        <p:spPr>
          <a:xfrm>
            <a:off x="303213" y="1166812"/>
            <a:ext cx="8540750" cy="890588"/>
          </a:xfrm>
        </p:spPr>
        <p:txBody>
          <a:bodyPr>
            <a:normAutofit/>
          </a:bodyPr>
          <a:lstStyle/>
          <a:p>
            <a:r>
              <a:rPr lang="en-US" b="1" dirty="0" smtClean="0"/>
              <a:t>Investment Documents</a:t>
            </a:r>
          </a:p>
        </p:txBody>
      </p:sp>
      <p:sp>
        <p:nvSpPr>
          <p:cNvPr id="637955" name="Rectangle 3"/>
          <p:cNvSpPr>
            <a:spLocks noGrp="1" noRot="1" noChangeArrowheads="1"/>
          </p:cNvSpPr>
          <p:nvPr>
            <p:ph type="body" sz="half" idx="1"/>
          </p:nvPr>
        </p:nvSpPr>
        <p:spPr>
          <a:xfrm>
            <a:off x="276225" y="2057400"/>
            <a:ext cx="4676775" cy="4572000"/>
          </a:xfrm>
        </p:spPr>
        <p:txBody>
          <a:bodyPr>
            <a:noAutofit/>
          </a:bodyPr>
          <a:lstStyle/>
          <a:p>
            <a:pPr>
              <a:spcBef>
                <a:spcPct val="50000"/>
              </a:spcBef>
            </a:pPr>
            <a:r>
              <a:rPr lang="en-US" sz="2600" dirty="0" smtClean="0"/>
              <a:t>Promissory Note for loan amount.</a:t>
            </a:r>
          </a:p>
          <a:p>
            <a:pPr>
              <a:spcBef>
                <a:spcPct val="50000"/>
              </a:spcBef>
            </a:pPr>
            <a:r>
              <a:rPr lang="en-US" sz="2600" dirty="0" smtClean="0"/>
              <a:t>Recorded Mortgage at reasonable 65% L.T.V.</a:t>
            </a:r>
          </a:p>
          <a:p>
            <a:pPr>
              <a:spcBef>
                <a:spcPct val="50000"/>
              </a:spcBef>
            </a:pPr>
            <a:r>
              <a:rPr lang="en-US" sz="2600" dirty="0" smtClean="0"/>
              <a:t>Hazard Insurance Policy, lender named as a loss payee paid for by borrower.</a:t>
            </a:r>
          </a:p>
          <a:p>
            <a:pPr>
              <a:spcBef>
                <a:spcPct val="50000"/>
              </a:spcBef>
            </a:pPr>
            <a:r>
              <a:rPr lang="en-US" sz="2600" dirty="0" smtClean="0"/>
              <a:t>Title Insurance lender’s policy paid for by borrower.</a:t>
            </a:r>
          </a:p>
        </p:txBody>
      </p:sp>
      <p:pic>
        <p:nvPicPr>
          <p:cNvPr id="5122" name="Picture 2" descr="C:\Users\Josh\Desktop\Houses and Properties\9760 Ridge Road\9760 ridge rd front.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76800" y="2667000"/>
            <a:ext cx="3962400" cy="2971800"/>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7955">
                                            <p:txEl>
                                              <p:pRg st="0" end="0"/>
                                            </p:txEl>
                                          </p:spTgt>
                                        </p:tgtEl>
                                        <p:attrNameLst>
                                          <p:attrName>style.visibility</p:attrName>
                                        </p:attrNameLst>
                                      </p:cBhvr>
                                      <p:to>
                                        <p:strVal val="visible"/>
                                      </p:to>
                                    </p:set>
                                    <p:animEffect transition="in" filter="fade">
                                      <p:cBhvr>
                                        <p:cTn id="7" dur="500"/>
                                        <p:tgtEl>
                                          <p:spTgt spid="6379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7955">
                                            <p:txEl>
                                              <p:pRg st="1" end="1"/>
                                            </p:txEl>
                                          </p:spTgt>
                                        </p:tgtEl>
                                        <p:attrNameLst>
                                          <p:attrName>style.visibility</p:attrName>
                                        </p:attrNameLst>
                                      </p:cBhvr>
                                      <p:to>
                                        <p:strVal val="visible"/>
                                      </p:to>
                                    </p:set>
                                    <p:animEffect transition="in" filter="fade">
                                      <p:cBhvr>
                                        <p:cTn id="12" dur="500"/>
                                        <p:tgtEl>
                                          <p:spTgt spid="6379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7955">
                                            <p:txEl>
                                              <p:pRg st="2" end="2"/>
                                            </p:txEl>
                                          </p:spTgt>
                                        </p:tgtEl>
                                        <p:attrNameLst>
                                          <p:attrName>style.visibility</p:attrName>
                                        </p:attrNameLst>
                                      </p:cBhvr>
                                      <p:to>
                                        <p:strVal val="visible"/>
                                      </p:to>
                                    </p:set>
                                    <p:animEffect transition="in" filter="fade">
                                      <p:cBhvr>
                                        <p:cTn id="17" dur="500"/>
                                        <p:tgtEl>
                                          <p:spTgt spid="63795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7955">
                                            <p:txEl>
                                              <p:pRg st="3" end="3"/>
                                            </p:txEl>
                                          </p:spTgt>
                                        </p:tgtEl>
                                        <p:attrNameLst>
                                          <p:attrName>style.visibility</p:attrName>
                                        </p:attrNameLst>
                                      </p:cBhvr>
                                      <p:to>
                                        <p:strVal val="visible"/>
                                      </p:to>
                                    </p:set>
                                    <p:animEffect transition="in" filter="fade">
                                      <p:cBhvr>
                                        <p:cTn id="22" dur="500"/>
                                        <p:tgtEl>
                                          <p:spTgt spid="6379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7955"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304800" y="1157287"/>
            <a:ext cx="8540750" cy="823913"/>
          </a:xfrm>
        </p:spPr>
        <p:txBody>
          <a:bodyPr>
            <a:normAutofit/>
          </a:bodyPr>
          <a:lstStyle/>
          <a:p>
            <a:r>
              <a:rPr lang="en-US" b="1" dirty="0" smtClean="0"/>
              <a:t>Actual Investment Example</a:t>
            </a:r>
          </a:p>
        </p:txBody>
      </p:sp>
      <p:sp>
        <p:nvSpPr>
          <p:cNvPr id="640003" name="Rectangle 3"/>
          <p:cNvSpPr>
            <a:spLocks noGrp="1" noRot="1" noChangeArrowheads="1"/>
          </p:cNvSpPr>
          <p:nvPr>
            <p:ph type="body" sz="half" idx="1"/>
          </p:nvPr>
        </p:nvSpPr>
        <p:spPr>
          <a:xfrm>
            <a:off x="0" y="1981201"/>
            <a:ext cx="5059363" cy="533399"/>
          </a:xfrm>
          <a:solidFill>
            <a:schemeClr val="accent1">
              <a:lumMod val="75000"/>
              <a:alpha val="43000"/>
            </a:schemeClr>
          </a:solidFill>
        </p:spPr>
        <p:txBody>
          <a:bodyPr anchor="ctr"/>
          <a:lstStyle/>
          <a:p>
            <a:pPr algn="ctr">
              <a:lnSpc>
                <a:spcPct val="90000"/>
              </a:lnSpc>
              <a:buFont typeface="Wingdings 2" pitchFamily="18" charset="2"/>
              <a:buNone/>
            </a:pPr>
            <a:r>
              <a:rPr lang="en-US" sz="2600" b="1" dirty="0" smtClean="0"/>
              <a:t>4904 S. </a:t>
            </a:r>
            <a:r>
              <a:rPr lang="en-US" sz="2600" b="1" dirty="0" err="1" smtClean="0"/>
              <a:t>Hametown</a:t>
            </a:r>
            <a:r>
              <a:rPr lang="en-US" sz="2600" b="1" dirty="0" smtClean="0"/>
              <a:t> Road </a:t>
            </a:r>
            <a:endParaRPr lang="en-US" sz="2600" dirty="0" smtClean="0"/>
          </a:p>
        </p:txBody>
      </p:sp>
      <p:sp>
        <p:nvSpPr>
          <p:cNvPr id="640004" name="Rectangle 4"/>
          <p:cNvSpPr>
            <a:spLocks noRot="1" noChangeArrowheads="1"/>
          </p:cNvSpPr>
          <p:nvPr/>
        </p:nvSpPr>
        <p:spPr bwMode="auto">
          <a:xfrm>
            <a:off x="722312" y="2667000"/>
            <a:ext cx="4383088" cy="4038600"/>
          </a:xfrm>
          <a:prstGeom prst="rect">
            <a:avLst/>
          </a:prstGeom>
          <a:noFill/>
          <a:ln w="9525">
            <a:noFill/>
            <a:miter lim="800000"/>
            <a:headEnd/>
            <a:tailEnd/>
          </a:ln>
        </p:spPr>
        <p:txBody>
          <a:bodyPr/>
          <a:lstStyle/>
          <a:p>
            <a:pPr marL="342900" indent="-342900">
              <a:spcBef>
                <a:spcPct val="50000"/>
              </a:spcBef>
              <a:buClr>
                <a:schemeClr val="tx1"/>
              </a:buClr>
              <a:buFont typeface="Wingdings" pitchFamily="2" charset="2"/>
              <a:buChar char="§"/>
            </a:pPr>
            <a:r>
              <a:rPr lang="en-US" b="1" dirty="0">
                <a:latin typeface="+mj-lt"/>
              </a:rPr>
              <a:t>Appraisal Value:  $</a:t>
            </a:r>
            <a:r>
              <a:rPr lang="en-US" b="1" dirty="0" smtClean="0">
                <a:latin typeface="+mj-lt"/>
              </a:rPr>
              <a:t>124,900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Loan/Investment:  </a:t>
            </a:r>
            <a:r>
              <a:rPr lang="en-US" b="1" dirty="0" smtClean="0">
                <a:latin typeface="+mj-lt"/>
              </a:rPr>
              <a:t>$59,500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Purchase Price:  </a:t>
            </a:r>
            <a:r>
              <a:rPr lang="en-US" b="1" dirty="0" smtClean="0">
                <a:latin typeface="+mj-lt"/>
              </a:rPr>
              <a:t>$35,000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Renovation Cost:  </a:t>
            </a:r>
            <a:r>
              <a:rPr lang="en-US" b="1" dirty="0" smtClean="0">
                <a:latin typeface="+mj-lt"/>
              </a:rPr>
              <a:t>$24,500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Resale Price:  </a:t>
            </a:r>
            <a:r>
              <a:rPr lang="en-US" b="1" dirty="0" smtClean="0">
                <a:latin typeface="+mj-lt"/>
              </a:rPr>
              <a:t>$114,900</a:t>
            </a:r>
            <a:endParaRPr lang="en-US" b="1" dirty="0">
              <a:latin typeface="+mj-lt"/>
            </a:endParaRPr>
          </a:p>
          <a:p>
            <a:pPr marL="342900" indent="-342900">
              <a:spcBef>
                <a:spcPct val="50000"/>
              </a:spcBef>
              <a:buClr>
                <a:schemeClr val="tx1"/>
              </a:buClr>
              <a:buFont typeface="Wingdings" pitchFamily="2" charset="2"/>
              <a:buChar char="§"/>
            </a:pPr>
            <a:r>
              <a:rPr lang="en-US" b="1" dirty="0" smtClean="0">
                <a:latin typeface="+mj-lt"/>
              </a:rPr>
              <a:t>Gross Profit</a:t>
            </a:r>
            <a:r>
              <a:rPr lang="en-US" b="1" dirty="0">
                <a:latin typeface="+mj-lt"/>
              </a:rPr>
              <a:t>: </a:t>
            </a:r>
            <a:r>
              <a:rPr lang="en-US" b="1" dirty="0" smtClean="0">
                <a:latin typeface="+mj-lt"/>
              </a:rPr>
              <a:t>$55,400 minus closing costs </a:t>
            </a:r>
          </a:p>
          <a:p>
            <a:pPr marL="342900" indent="-342900">
              <a:spcBef>
                <a:spcPct val="50000"/>
              </a:spcBef>
              <a:buClr>
                <a:schemeClr val="tx1"/>
              </a:buClr>
              <a:buFont typeface="Wingdings" pitchFamily="2" charset="2"/>
              <a:buChar char="§"/>
            </a:pPr>
            <a:r>
              <a:rPr lang="en-US" b="1" dirty="0" smtClean="0">
                <a:latin typeface="+mj-lt"/>
              </a:rPr>
              <a:t>Net Profit: $45,000</a:t>
            </a:r>
          </a:p>
          <a:p>
            <a:pPr marL="342900" indent="-342900">
              <a:spcBef>
                <a:spcPct val="50000"/>
              </a:spcBef>
              <a:buClr>
                <a:schemeClr val="tx1"/>
              </a:buClr>
              <a:buFont typeface="Wingdings" pitchFamily="2" charset="2"/>
              <a:buChar char="§"/>
            </a:pPr>
            <a:r>
              <a:rPr lang="en-US" b="1" dirty="0" smtClean="0">
                <a:latin typeface="+mj-lt"/>
              </a:rPr>
              <a:t>Interest </a:t>
            </a:r>
            <a:r>
              <a:rPr lang="en-US" b="1" dirty="0">
                <a:latin typeface="+mj-lt"/>
              </a:rPr>
              <a:t>to </a:t>
            </a:r>
            <a:r>
              <a:rPr lang="en-US" b="1" dirty="0" smtClean="0">
                <a:latin typeface="+mj-lt"/>
              </a:rPr>
              <a:t>Private Lender: $9,000</a:t>
            </a:r>
          </a:p>
          <a:p>
            <a:pPr marL="800100" lvl="1" indent="-342900">
              <a:spcBef>
                <a:spcPct val="50000"/>
              </a:spcBef>
              <a:buClr>
                <a:schemeClr val="tx1"/>
              </a:buClr>
              <a:buFont typeface="Wingdings" pitchFamily="2" charset="2"/>
              <a:buChar char="§"/>
            </a:pPr>
            <a:r>
              <a:rPr lang="en-US" b="1" dirty="0" smtClean="0">
                <a:latin typeface="+mj-lt"/>
              </a:rPr>
              <a:t>20% of the profits </a:t>
            </a:r>
          </a:p>
          <a:p>
            <a:pPr marL="342900" indent="-342900">
              <a:spcBef>
                <a:spcPct val="50000"/>
              </a:spcBef>
              <a:buClr>
                <a:schemeClr val="tx1"/>
              </a:buClr>
              <a:buFont typeface="Wingdings" pitchFamily="2" charset="2"/>
              <a:buChar char="§"/>
            </a:pPr>
            <a:r>
              <a:rPr lang="en-US" b="1" dirty="0" smtClean="0">
                <a:latin typeface="+mj-lt"/>
              </a:rPr>
              <a:t>Return of Investment: 30.5%  </a:t>
            </a:r>
            <a:endParaRPr lang="en-US" b="1" dirty="0">
              <a:latin typeface="+mj-lt"/>
            </a:endParaRPr>
          </a:p>
          <a:p>
            <a:pPr marL="342900" indent="-342900">
              <a:spcBef>
                <a:spcPct val="50000"/>
              </a:spcBef>
              <a:buClr>
                <a:srgbClr val="004A8D"/>
              </a:buClr>
              <a:buFont typeface="Wingdings" pitchFamily="2" charset="2"/>
              <a:buChar char="§"/>
            </a:pPr>
            <a:endParaRPr lang="en-US" sz="2400" dirty="0">
              <a:solidFill>
                <a:srgbClr val="004A8D"/>
              </a:solidFill>
              <a:latin typeface="+mj-lt"/>
            </a:endParaRPr>
          </a:p>
        </p:txBody>
      </p:sp>
      <p:sp>
        <p:nvSpPr>
          <p:cNvPr id="640005" name="Text Box 5"/>
          <p:cNvSpPr txBox="1">
            <a:spLocks noChangeArrowheads="1"/>
          </p:cNvSpPr>
          <p:nvPr/>
        </p:nvSpPr>
        <p:spPr bwMode="auto">
          <a:xfrm>
            <a:off x="5203825" y="5181149"/>
            <a:ext cx="3025775" cy="1477328"/>
          </a:xfrm>
          <a:prstGeom prst="rect">
            <a:avLst/>
          </a:prstGeom>
          <a:solidFill>
            <a:schemeClr val="tx2">
              <a:alpha val="43137"/>
            </a:schemeClr>
          </a:solidFill>
          <a:ln w="9525">
            <a:noFill/>
            <a:miter lim="800000"/>
            <a:headEnd/>
            <a:tailEnd/>
          </a:ln>
        </p:spPr>
        <p:txBody>
          <a:bodyPr>
            <a:spAutoFit/>
          </a:bodyPr>
          <a:lstStyle/>
          <a:p>
            <a:pPr algn="ctr"/>
            <a:r>
              <a:rPr lang="en-US" b="1" u="sng" dirty="0">
                <a:solidFill>
                  <a:srgbClr val="000000"/>
                </a:solidFill>
                <a:latin typeface="+mj-lt"/>
              </a:rPr>
              <a:t>Investor</a:t>
            </a:r>
            <a:r>
              <a:rPr lang="en-US" b="1" u="sng" dirty="0" smtClean="0">
                <a:solidFill>
                  <a:srgbClr val="000000"/>
                </a:solidFill>
                <a:latin typeface="+mj-lt"/>
              </a:rPr>
              <a:t>: 30.5% </a:t>
            </a:r>
            <a:r>
              <a:rPr lang="en-US" b="1" u="sng" dirty="0">
                <a:solidFill>
                  <a:srgbClr val="000000"/>
                </a:solidFill>
                <a:latin typeface="+mj-lt"/>
              </a:rPr>
              <a:t>Return on </a:t>
            </a:r>
            <a:r>
              <a:rPr lang="en-US" b="1" u="sng" dirty="0" smtClean="0">
                <a:solidFill>
                  <a:srgbClr val="000000"/>
                </a:solidFill>
                <a:latin typeface="+mj-lt"/>
              </a:rPr>
              <a:t>Investment;</a:t>
            </a:r>
            <a:endParaRPr lang="en-US" b="1" u="sng" dirty="0">
              <a:solidFill>
                <a:srgbClr val="000000"/>
              </a:solidFill>
              <a:latin typeface="+mj-lt"/>
            </a:endParaRPr>
          </a:p>
          <a:p>
            <a:pPr algn="ctr"/>
            <a:r>
              <a:rPr lang="en-US" b="1" u="sng" dirty="0">
                <a:solidFill>
                  <a:srgbClr val="000000"/>
                </a:solidFill>
                <a:latin typeface="+mj-lt"/>
              </a:rPr>
              <a:t>Principal and Interest returned to Investor in </a:t>
            </a:r>
            <a:r>
              <a:rPr lang="en-US" b="1" u="sng" dirty="0" smtClean="0">
                <a:solidFill>
                  <a:srgbClr val="000000"/>
                </a:solidFill>
                <a:latin typeface="+mj-lt"/>
              </a:rPr>
              <a:t>6 months</a:t>
            </a:r>
            <a:endParaRPr lang="en-US" b="1" u="sng" dirty="0">
              <a:solidFill>
                <a:srgbClr val="000000"/>
              </a:solidFill>
              <a:latin typeface="+mj-lt"/>
            </a:endParaRPr>
          </a:p>
        </p:txBody>
      </p:sp>
      <p:pic>
        <p:nvPicPr>
          <p:cNvPr id="1026" name="Picture 2" descr="C:\Users\Josh\Desktop\Houses and Properties\4904 S Hametown\4904 S HAMETOWN FRONT PITCURE 10.6.2011_crop.jpg"/>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4876800" y="1971280"/>
            <a:ext cx="3578268" cy="2800154"/>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0003">
                                            <p:bg/>
                                          </p:spTgt>
                                        </p:tgtEl>
                                        <p:attrNameLst>
                                          <p:attrName>style.visibility</p:attrName>
                                        </p:attrNameLst>
                                      </p:cBhvr>
                                      <p:to>
                                        <p:strVal val="visible"/>
                                      </p:to>
                                    </p:set>
                                    <p:animEffect transition="in" filter="fade">
                                      <p:cBhvr>
                                        <p:cTn id="7" dur="500"/>
                                        <p:tgtEl>
                                          <p:spTgt spid="64000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0003">
                                            <p:txEl>
                                              <p:pRg st="0" end="0"/>
                                            </p:txEl>
                                          </p:spTgt>
                                        </p:tgtEl>
                                        <p:attrNameLst>
                                          <p:attrName>style.visibility</p:attrName>
                                        </p:attrNameLst>
                                      </p:cBhvr>
                                      <p:to>
                                        <p:strVal val="visible"/>
                                      </p:to>
                                    </p:set>
                                    <p:animEffect transition="in" filter="fade">
                                      <p:cBhvr>
                                        <p:cTn id="10" dur="500"/>
                                        <p:tgtEl>
                                          <p:spTgt spid="64000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40004"/>
                                        </p:tgtEl>
                                        <p:attrNameLst>
                                          <p:attrName>style.visibility</p:attrName>
                                        </p:attrNameLst>
                                      </p:cBhvr>
                                      <p:to>
                                        <p:strVal val="visible"/>
                                      </p:to>
                                    </p:set>
                                    <p:anim calcmode="lin" valueType="num">
                                      <p:cBhvr additive="base">
                                        <p:cTn id="15" dur="500" fill="hold"/>
                                        <p:tgtEl>
                                          <p:spTgt spid="640004"/>
                                        </p:tgtEl>
                                        <p:attrNameLst>
                                          <p:attrName>ppt_x</p:attrName>
                                        </p:attrNameLst>
                                      </p:cBhvr>
                                      <p:tavLst>
                                        <p:tav tm="0">
                                          <p:val>
                                            <p:strVal val="#ppt_x"/>
                                          </p:val>
                                        </p:tav>
                                        <p:tav tm="100000">
                                          <p:val>
                                            <p:strVal val="#ppt_x"/>
                                          </p:val>
                                        </p:tav>
                                      </p:tavLst>
                                    </p:anim>
                                    <p:anim calcmode="lin" valueType="num">
                                      <p:cBhvr additive="base">
                                        <p:cTn id="16" dur="500" fill="hold"/>
                                        <p:tgtEl>
                                          <p:spTgt spid="64000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0005"/>
                                        </p:tgtEl>
                                        <p:attrNameLst>
                                          <p:attrName>style.visibility</p:attrName>
                                        </p:attrNameLst>
                                      </p:cBhvr>
                                      <p:to>
                                        <p:strVal val="visible"/>
                                      </p:to>
                                    </p:set>
                                    <p:anim calcmode="lin" valueType="num">
                                      <p:cBhvr additive="base">
                                        <p:cTn id="21" dur="500" fill="hold"/>
                                        <p:tgtEl>
                                          <p:spTgt spid="640005"/>
                                        </p:tgtEl>
                                        <p:attrNameLst>
                                          <p:attrName>ppt_x</p:attrName>
                                        </p:attrNameLst>
                                      </p:cBhvr>
                                      <p:tavLst>
                                        <p:tav tm="0">
                                          <p:val>
                                            <p:strVal val="#ppt_x"/>
                                          </p:val>
                                        </p:tav>
                                        <p:tav tm="100000">
                                          <p:val>
                                            <p:strVal val="#ppt_x"/>
                                          </p:val>
                                        </p:tav>
                                      </p:tavLst>
                                    </p:anim>
                                    <p:anim calcmode="lin" valueType="num">
                                      <p:cBhvr additive="base">
                                        <p:cTn id="22" dur="500" fill="hold"/>
                                        <p:tgtEl>
                                          <p:spTgt spid="6400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3" grpId="0" build="p" animBg="1"/>
      <p:bldP spid="640004" grpId="0"/>
      <p:bldP spid="64000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rmAutofit/>
          </a:bodyPr>
          <a:lstStyle/>
          <a:p>
            <a:r>
              <a:rPr lang="en-US" b="1" i="1" u="sng" dirty="0" smtClean="0">
                <a:cs typeface="Times New Roman" pitchFamily="18" charset="0"/>
              </a:rPr>
              <a:t>Bank Of America: CD Rates:</a:t>
            </a:r>
            <a:endParaRPr lang="en-US" b="1" i="1" u="sng" dirty="0">
              <a:cs typeface="Times New Roman" pitchFamily="18" charset="0"/>
            </a:endParaRPr>
          </a:p>
        </p:txBody>
      </p:sp>
      <p:pic>
        <p:nvPicPr>
          <p:cNvPr id="13314" name="Picture 2" descr="C:\Users\Josh\Desktop\Bank of America Cd rates Millennium.pn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676400" y="2379038"/>
            <a:ext cx="5754846" cy="4326562"/>
          </a:xfrm>
          <a:prstGeom prst="rect">
            <a:avLst/>
          </a:prstGeom>
          <a:noFill/>
          <a:ln>
            <a:solidFill>
              <a:schemeClr val="tx2"/>
            </a:solidFill>
          </a:ln>
        </p:spPr>
      </p:pic>
    </p:spTree>
  </p:cSld>
  <p:clrMapOvr>
    <a:masterClrMapping/>
  </p:clrMapOvr>
  <p:transition spd="slow">
    <p:pull/>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303213" y="1143000"/>
            <a:ext cx="8540750" cy="850900"/>
          </a:xfrm>
        </p:spPr>
        <p:txBody>
          <a:bodyPr>
            <a:normAutofit/>
          </a:bodyPr>
          <a:lstStyle/>
          <a:p>
            <a:r>
              <a:rPr lang="en-US" b="1" dirty="0" smtClean="0"/>
              <a:t>Investor Benefits</a:t>
            </a:r>
          </a:p>
        </p:txBody>
      </p:sp>
      <p:sp>
        <p:nvSpPr>
          <p:cNvPr id="642051" name="Rectangle 3"/>
          <p:cNvSpPr>
            <a:spLocks noGrp="1" noRot="1" noChangeArrowheads="1"/>
          </p:cNvSpPr>
          <p:nvPr>
            <p:ph idx="1"/>
          </p:nvPr>
        </p:nvSpPr>
        <p:spPr>
          <a:xfrm>
            <a:off x="319088" y="2057400"/>
            <a:ext cx="8555037" cy="4679950"/>
          </a:xfrm>
        </p:spPr>
        <p:txBody>
          <a:bodyPr>
            <a:noAutofit/>
          </a:bodyPr>
          <a:lstStyle/>
          <a:p>
            <a:pPr>
              <a:spcBef>
                <a:spcPct val="50000"/>
              </a:spcBef>
            </a:pPr>
            <a:r>
              <a:rPr lang="en-US" sz="2800" b="1" dirty="0" smtClean="0">
                <a:latin typeface="+mj-lt"/>
              </a:rPr>
              <a:t>Investor income:</a:t>
            </a:r>
          </a:p>
          <a:p>
            <a:pPr lvl="1">
              <a:spcBef>
                <a:spcPct val="50000"/>
              </a:spcBef>
            </a:pPr>
            <a:r>
              <a:rPr lang="en-US" sz="2400" dirty="0" smtClean="0">
                <a:latin typeface="+mj-lt"/>
              </a:rPr>
              <a:t>$59,500 (loan) x 30.5% = $18,147 annually. </a:t>
            </a:r>
          </a:p>
          <a:p>
            <a:pPr lvl="1">
              <a:spcBef>
                <a:spcPct val="50000"/>
              </a:spcBef>
            </a:pPr>
            <a:r>
              <a:rPr lang="en-US" sz="2400" dirty="0" smtClean="0">
                <a:latin typeface="+mj-lt"/>
              </a:rPr>
              <a:t>Monthly interest = $1,512.29.</a:t>
            </a:r>
          </a:p>
          <a:p>
            <a:pPr>
              <a:spcBef>
                <a:spcPct val="50000"/>
              </a:spcBef>
            </a:pPr>
            <a:r>
              <a:rPr lang="en-US" sz="2800" b="1" dirty="0" smtClean="0">
                <a:latin typeface="+mj-lt"/>
              </a:rPr>
              <a:t>Investor is “THE BANK”</a:t>
            </a:r>
          </a:p>
          <a:p>
            <a:pPr lvl="1">
              <a:spcBef>
                <a:spcPct val="50000"/>
              </a:spcBef>
            </a:pPr>
            <a:r>
              <a:rPr lang="en-US" sz="2400" dirty="0" smtClean="0">
                <a:latin typeface="+mj-lt"/>
              </a:rPr>
              <a:t>First lien-holder.</a:t>
            </a:r>
          </a:p>
          <a:p>
            <a:pPr lvl="1">
              <a:spcBef>
                <a:spcPct val="50000"/>
              </a:spcBef>
            </a:pPr>
            <a:r>
              <a:rPr lang="en-US" sz="2400" dirty="0" smtClean="0">
                <a:latin typeface="+mj-lt"/>
              </a:rPr>
              <a:t>DUE ON SALE of the asset providing protection of principal.</a:t>
            </a:r>
          </a:p>
          <a:p>
            <a:pPr lvl="1">
              <a:spcBef>
                <a:spcPct val="50000"/>
              </a:spcBef>
            </a:pPr>
            <a:r>
              <a:rPr lang="en-US" sz="2400" dirty="0" smtClean="0">
                <a:latin typeface="+mj-lt"/>
              </a:rPr>
              <a:t>No personal or property liability.</a:t>
            </a:r>
          </a:p>
          <a:p>
            <a:pPr lvl="1">
              <a:spcBef>
                <a:spcPct val="50000"/>
              </a:spcBef>
            </a:pPr>
            <a:r>
              <a:rPr lang="en-US" sz="2400" dirty="0" smtClean="0">
                <a:latin typeface="+mj-lt"/>
              </a:rPr>
              <a:t>No property management.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2051">
                                            <p:txEl>
                                              <p:pRg st="0" end="0"/>
                                            </p:txEl>
                                          </p:spTgt>
                                        </p:tgtEl>
                                        <p:attrNameLst>
                                          <p:attrName>style.visibility</p:attrName>
                                        </p:attrNameLst>
                                      </p:cBhvr>
                                      <p:to>
                                        <p:strVal val="visible"/>
                                      </p:to>
                                    </p:set>
                                    <p:anim calcmode="lin" valueType="num">
                                      <p:cBhvr additive="base">
                                        <p:cTn id="7" dur="500" fill="hold"/>
                                        <p:tgtEl>
                                          <p:spTgt spid="64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20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2051">
                                            <p:txEl>
                                              <p:pRg st="1" end="1"/>
                                            </p:txEl>
                                          </p:spTgt>
                                        </p:tgtEl>
                                        <p:attrNameLst>
                                          <p:attrName>style.visibility</p:attrName>
                                        </p:attrNameLst>
                                      </p:cBhvr>
                                      <p:to>
                                        <p:strVal val="visible"/>
                                      </p:to>
                                    </p:set>
                                    <p:anim calcmode="lin" valueType="num">
                                      <p:cBhvr additive="base">
                                        <p:cTn id="11" dur="500" fill="hold"/>
                                        <p:tgtEl>
                                          <p:spTgt spid="6420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205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42051">
                                            <p:txEl>
                                              <p:pRg st="2" end="2"/>
                                            </p:txEl>
                                          </p:spTgt>
                                        </p:tgtEl>
                                        <p:attrNameLst>
                                          <p:attrName>style.visibility</p:attrName>
                                        </p:attrNameLst>
                                      </p:cBhvr>
                                      <p:to>
                                        <p:strVal val="visible"/>
                                      </p:to>
                                    </p:set>
                                    <p:anim calcmode="lin" valueType="num">
                                      <p:cBhvr additive="base">
                                        <p:cTn id="15" dur="500" fill="hold"/>
                                        <p:tgtEl>
                                          <p:spTgt spid="64205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420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2051">
                                            <p:txEl>
                                              <p:pRg st="3" end="3"/>
                                            </p:txEl>
                                          </p:spTgt>
                                        </p:tgtEl>
                                        <p:attrNameLst>
                                          <p:attrName>style.visibility</p:attrName>
                                        </p:attrNameLst>
                                      </p:cBhvr>
                                      <p:to>
                                        <p:strVal val="visible"/>
                                      </p:to>
                                    </p:set>
                                    <p:anim calcmode="lin" valueType="num">
                                      <p:cBhvr additive="base">
                                        <p:cTn id="21" dur="500" fill="hold"/>
                                        <p:tgtEl>
                                          <p:spTgt spid="64205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4205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642051">
                                            <p:txEl>
                                              <p:pRg st="4" end="4"/>
                                            </p:txEl>
                                          </p:spTgt>
                                        </p:tgtEl>
                                        <p:attrNameLst>
                                          <p:attrName>style.visibility</p:attrName>
                                        </p:attrNameLst>
                                      </p:cBhvr>
                                      <p:to>
                                        <p:strVal val="visible"/>
                                      </p:to>
                                    </p:set>
                                    <p:anim calcmode="lin" valueType="num">
                                      <p:cBhvr additive="base">
                                        <p:cTn id="25" dur="500" fill="hold"/>
                                        <p:tgtEl>
                                          <p:spTgt spid="64205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205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42051">
                                            <p:txEl>
                                              <p:pRg st="5" end="5"/>
                                            </p:txEl>
                                          </p:spTgt>
                                        </p:tgtEl>
                                        <p:attrNameLst>
                                          <p:attrName>style.visibility</p:attrName>
                                        </p:attrNameLst>
                                      </p:cBhvr>
                                      <p:to>
                                        <p:strVal val="visible"/>
                                      </p:to>
                                    </p:set>
                                    <p:anim calcmode="lin" valueType="num">
                                      <p:cBhvr additive="base">
                                        <p:cTn id="29" dur="500" fill="hold"/>
                                        <p:tgtEl>
                                          <p:spTgt spid="64205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42051">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42051">
                                            <p:txEl>
                                              <p:pRg st="6" end="6"/>
                                            </p:txEl>
                                          </p:spTgt>
                                        </p:tgtEl>
                                        <p:attrNameLst>
                                          <p:attrName>style.visibility</p:attrName>
                                        </p:attrNameLst>
                                      </p:cBhvr>
                                      <p:to>
                                        <p:strVal val="visible"/>
                                      </p:to>
                                    </p:set>
                                    <p:anim calcmode="lin" valueType="num">
                                      <p:cBhvr additive="base">
                                        <p:cTn id="33" dur="500" fill="hold"/>
                                        <p:tgtEl>
                                          <p:spTgt spid="642051">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42051">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42051">
                                            <p:txEl>
                                              <p:pRg st="7" end="7"/>
                                            </p:txEl>
                                          </p:spTgt>
                                        </p:tgtEl>
                                        <p:attrNameLst>
                                          <p:attrName>style.visibility</p:attrName>
                                        </p:attrNameLst>
                                      </p:cBhvr>
                                      <p:to>
                                        <p:strVal val="visible"/>
                                      </p:to>
                                    </p:set>
                                    <p:anim calcmode="lin" valueType="num">
                                      <p:cBhvr additive="base">
                                        <p:cTn id="37" dur="500" fill="hold"/>
                                        <p:tgtEl>
                                          <p:spTgt spid="64205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4205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1" grpId="0" build="p"/>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304800" y="1157287"/>
            <a:ext cx="8540750" cy="823913"/>
          </a:xfrm>
        </p:spPr>
        <p:txBody>
          <a:bodyPr>
            <a:normAutofit/>
          </a:bodyPr>
          <a:lstStyle/>
          <a:p>
            <a:r>
              <a:rPr lang="en-US" b="1" dirty="0" smtClean="0"/>
              <a:t>Actual Investment Example</a:t>
            </a:r>
          </a:p>
        </p:txBody>
      </p:sp>
      <p:sp>
        <p:nvSpPr>
          <p:cNvPr id="640003" name="Rectangle 3"/>
          <p:cNvSpPr>
            <a:spLocks noGrp="1" noRot="1" noChangeArrowheads="1"/>
          </p:cNvSpPr>
          <p:nvPr>
            <p:ph type="body" sz="half" idx="1"/>
          </p:nvPr>
        </p:nvSpPr>
        <p:spPr>
          <a:xfrm>
            <a:off x="0" y="1905001"/>
            <a:ext cx="5181600" cy="533399"/>
          </a:xfrm>
          <a:solidFill>
            <a:schemeClr val="accent1">
              <a:lumMod val="75000"/>
              <a:alpha val="43000"/>
            </a:schemeClr>
          </a:solidFill>
        </p:spPr>
        <p:txBody>
          <a:bodyPr anchor="ctr"/>
          <a:lstStyle/>
          <a:p>
            <a:pPr algn="ctr">
              <a:lnSpc>
                <a:spcPct val="90000"/>
              </a:lnSpc>
              <a:buFont typeface="Wingdings 2" pitchFamily="18" charset="2"/>
              <a:buNone/>
            </a:pPr>
            <a:r>
              <a:rPr lang="en-US" sz="2600" b="1" dirty="0" smtClean="0">
                <a:latin typeface="+mj-lt"/>
              </a:rPr>
              <a:t>1496 Milan Road </a:t>
            </a:r>
            <a:endParaRPr lang="en-US" sz="2600" dirty="0" smtClean="0">
              <a:latin typeface="+mj-lt"/>
            </a:endParaRPr>
          </a:p>
        </p:txBody>
      </p:sp>
      <p:sp>
        <p:nvSpPr>
          <p:cNvPr id="640004" name="Rectangle 4"/>
          <p:cNvSpPr>
            <a:spLocks noRot="1" noChangeArrowheads="1"/>
          </p:cNvSpPr>
          <p:nvPr/>
        </p:nvSpPr>
        <p:spPr bwMode="auto">
          <a:xfrm>
            <a:off x="950912" y="2438401"/>
            <a:ext cx="4383088" cy="4038600"/>
          </a:xfrm>
          <a:prstGeom prst="rect">
            <a:avLst/>
          </a:prstGeom>
          <a:noFill/>
          <a:ln w="9525">
            <a:noFill/>
            <a:miter lim="800000"/>
            <a:headEnd/>
            <a:tailEnd/>
          </a:ln>
        </p:spPr>
        <p:txBody>
          <a:bodyPr/>
          <a:lstStyle/>
          <a:p>
            <a:pPr marL="342900" indent="-342900">
              <a:spcBef>
                <a:spcPct val="50000"/>
              </a:spcBef>
              <a:buClr>
                <a:schemeClr val="tx1"/>
              </a:buClr>
              <a:buFont typeface="Wingdings" pitchFamily="2" charset="2"/>
              <a:buChar char="§"/>
            </a:pPr>
            <a:r>
              <a:rPr lang="en-US" b="1" dirty="0">
                <a:latin typeface="+mj-lt"/>
              </a:rPr>
              <a:t>Appraisal Value:  $</a:t>
            </a:r>
            <a:r>
              <a:rPr lang="en-US" b="1" dirty="0" smtClean="0">
                <a:latin typeface="+mj-lt"/>
              </a:rPr>
              <a:t>139,900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Loan/Investment:  </a:t>
            </a:r>
            <a:r>
              <a:rPr lang="en-US" b="1" dirty="0" smtClean="0">
                <a:latin typeface="+mj-lt"/>
              </a:rPr>
              <a:t>$80,000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Purchase Price:  </a:t>
            </a:r>
            <a:r>
              <a:rPr lang="en-US" b="1" dirty="0" smtClean="0">
                <a:latin typeface="+mj-lt"/>
              </a:rPr>
              <a:t>$46,000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Renovation Cost:  </a:t>
            </a:r>
            <a:r>
              <a:rPr lang="en-US" b="1" dirty="0" smtClean="0">
                <a:latin typeface="+mj-lt"/>
              </a:rPr>
              <a:t>$34,000</a:t>
            </a:r>
            <a:endParaRPr lang="en-US" b="1" dirty="0">
              <a:latin typeface="+mj-lt"/>
            </a:endParaRPr>
          </a:p>
          <a:p>
            <a:pPr marL="342900" indent="-342900">
              <a:spcBef>
                <a:spcPct val="50000"/>
              </a:spcBef>
              <a:buClr>
                <a:schemeClr val="tx1"/>
              </a:buClr>
              <a:buFont typeface="Wingdings" pitchFamily="2" charset="2"/>
              <a:buChar char="§"/>
            </a:pPr>
            <a:r>
              <a:rPr lang="en-US" b="1" dirty="0">
                <a:latin typeface="+mj-lt"/>
              </a:rPr>
              <a:t>Resale Price:  </a:t>
            </a:r>
            <a:r>
              <a:rPr lang="en-US" b="1" dirty="0" smtClean="0">
                <a:latin typeface="+mj-lt"/>
              </a:rPr>
              <a:t>$129,900</a:t>
            </a:r>
            <a:endParaRPr lang="en-US" b="1" dirty="0">
              <a:latin typeface="+mj-lt"/>
            </a:endParaRPr>
          </a:p>
          <a:p>
            <a:pPr marL="342900" indent="-342900">
              <a:spcBef>
                <a:spcPct val="50000"/>
              </a:spcBef>
              <a:buClr>
                <a:schemeClr val="tx1"/>
              </a:buClr>
              <a:buFont typeface="Wingdings" pitchFamily="2" charset="2"/>
              <a:buChar char="§"/>
            </a:pPr>
            <a:r>
              <a:rPr lang="en-US" b="1" dirty="0" smtClean="0">
                <a:latin typeface="+mj-lt"/>
              </a:rPr>
              <a:t>Gross Profit</a:t>
            </a:r>
            <a:r>
              <a:rPr lang="en-US" b="1" dirty="0">
                <a:latin typeface="+mj-lt"/>
              </a:rPr>
              <a:t>: </a:t>
            </a:r>
            <a:r>
              <a:rPr lang="en-US" b="1" dirty="0" smtClean="0">
                <a:latin typeface="+mj-lt"/>
              </a:rPr>
              <a:t>$49,400 minus closing costs </a:t>
            </a:r>
          </a:p>
          <a:p>
            <a:pPr marL="342900" indent="-342900">
              <a:spcBef>
                <a:spcPct val="50000"/>
              </a:spcBef>
              <a:buClr>
                <a:schemeClr val="tx1"/>
              </a:buClr>
              <a:buFont typeface="Wingdings" pitchFamily="2" charset="2"/>
              <a:buChar char="§"/>
            </a:pPr>
            <a:r>
              <a:rPr lang="en-US" b="1" dirty="0" smtClean="0">
                <a:latin typeface="+mj-lt"/>
              </a:rPr>
              <a:t>Net Profit: $40,000</a:t>
            </a:r>
          </a:p>
          <a:p>
            <a:pPr marL="342900" indent="-342900">
              <a:spcBef>
                <a:spcPct val="50000"/>
              </a:spcBef>
              <a:buClr>
                <a:schemeClr val="tx1"/>
              </a:buClr>
              <a:buFont typeface="Wingdings" pitchFamily="2" charset="2"/>
              <a:buChar char="§"/>
            </a:pPr>
            <a:r>
              <a:rPr lang="en-US" b="1" dirty="0" smtClean="0">
                <a:latin typeface="+mj-lt"/>
              </a:rPr>
              <a:t>Interest </a:t>
            </a:r>
            <a:r>
              <a:rPr lang="en-US" b="1" dirty="0">
                <a:latin typeface="+mj-lt"/>
              </a:rPr>
              <a:t>to </a:t>
            </a:r>
            <a:r>
              <a:rPr lang="en-US" b="1" dirty="0" smtClean="0">
                <a:latin typeface="+mj-lt"/>
              </a:rPr>
              <a:t>Private Lender: $8,000</a:t>
            </a:r>
          </a:p>
          <a:p>
            <a:pPr marL="800100" lvl="1" indent="-342900">
              <a:spcBef>
                <a:spcPct val="50000"/>
              </a:spcBef>
              <a:buClr>
                <a:schemeClr val="tx1"/>
              </a:buClr>
              <a:buFont typeface="Wingdings" pitchFamily="2" charset="2"/>
              <a:buChar char="§"/>
            </a:pPr>
            <a:r>
              <a:rPr lang="en-US" b="1" dirty="0" smtClean="0">
                <a:latin typeface="+mj-lt"/>
              </a:rPr>
              <a:t>20% of the profits </a:t>
            </a:r>
          </a:p>
          <a:p>
            <a:pPr marL="342900" indent="-342900">
              <a:spcBef>
                <a:spcPct val="50000"/>
              </a:spcBef>
              <a:buClr>
                <a:schemeClr val="tx1"/>
              </a:buClr>
              <a:buFont typeface="Wingdings" pitchFamily="2" charset="2"/>
              <a:buChar char="§"/>
            </a:pPr>
            <a:r>
              <a:rPr lang="en-US" b="1" dirty="0" smtClean="0">
                <a:latin typeface="+mj-lt"/>
              </a:rPr>
              <a:t>Return of Investment: 16%  </a:t>
            </a:r>
            <a:endParaRPr lang="en-US" b="1" dirty="0">
              <a:latin typeface="+mj-lt"/>
            </a:endParaRPr>
          </a:p>
          <a:p>
            <a:pPr marL="342900" indent="-342900">
              <a:spcBef>
                <a:spcPct val="50000"/>
              </a:spcBef>
              <a:buClr>
                <a:srgbClr val="004A8D"/>
              </a:buClr>
              <a:buFont typeface="Wingdings" pitchFamily="2" charset="2"/>
              <a:buChar char="§"/>
            </a:pPr>
            <a:endParaRPr lang="en-US" sz="2400" dirty="0">
              <a:solidFill>
                <a:srgbClr val="004A8D"/>
              </a:solidFill>
              <a:latin typeface="+mj-lt"/>
            </a:endParaRPr>
          </a:p>
        </p:txBody>
      </p:sp>
      <p:sp>
        <p:nvSpPr>
          <p:cNvPr id="640005" name="Text Box 5"/>
          <p:cNvSpPr txBox="1">
            <a:spLocks noChangeArrowheads="1"/>
          </p:cNvSpPr>
          <p:nvPr/>
        </p:nvSpPr>
        <p:spPr bwMode="auto">
          <a:xfrm>
            <a:off x="5257800" y="4953000"/>
            <a:ext cx="3025775" cy="1477328"/>
          </a:xfrm>
          <a:prstGeom prst="rect">
            <a:avLst/>
          </a:prstGeom>
          <a:solidFill>
            <a:schemeClr val="tx2">
              <a:alpha val="43137"/>
            </a:schemeClr>
          </a:solidFill>
          <a:ln w="9525">
            <a:noFill/>
            <a:miter lim="800000"/>
            <a:headEnd/>
            <a:tailEnd/>
          </a:ln>
        </p:spPr>
        <p:txBody>
          <a:bodyPr>
            <a:spAutoFit/>
          </a:bodyPr>
          <a:lstStyle/>
          <a:p>
            <a:pPr algn="ctr"/>
            <a:r>
              <a:rPr lang="en-US" b="1" u="sng" dirty="0">
                <a:solidFill>
                  <a:srgbClr val="000000"/>
                </a:solidFill>
                <a:latin typeface="+mj-lt"/>
              </a:rPr>
              <a:t>Investor</a:t>
            </a:r>
            <a:r>
              <a:rPr lang="en-US" b="1" u="sng" dirty="0" smtClean="0">
                <a:solidFill>
                  <a:srgbClr val="000000"/>
                </a:solidFill>
                <a:latin typeface="+mj-lt"/>
              </a:rPr>
              <a:t>: 16% </a:t>
            </a:r>
            <a:r>
              <a:rPr lang="en-US" b="1" u="sng" dirty="0">
                <a:solidFill>
                  <a:srgbClr val="000000"/>
                </a:solidFill>
                <a:latin typeface="+mj-lt"/>
              </a:rPr>
              <a:t>Return on </a:t>
            </a:r>
            <a:r>
              <a:rPr lang="en-US" b="1" u="sng" dirty="0" smtClean="0">
                <a:solidFill>
                  <a:srgbClr val="000000"/>
                </a:solidFill>
                <a:latin typeface="+mj-lt"/>
              </a:rPr>
              <a:t>Investment;</a:t>
            </a:r>
            <a:endParaRPr lang="en-US" b="1" u="sng" dirty="0">
              <a:solidFill>
                <a:srgbClr val="000000"/>
              </a:solidFill>
              <a:latin typeface="+mj-lt"/>
            </a:endParaRPr>
          </a:p>
          <a:p>
            <a:pPr algn="ctr"/>
            <a:r>
              <a:rPr lang="en-US" b="1" u="sng" dirty="0">
                <a:solidFill>
                  <a:srgbClr val="000000"/>
                </a:solidFill>
                <a:latin typeface="+mj-lt"/>
              </a:rPr>
              <a:t>Principal and Interest returned to Investor in </a:t>
            </a:r>
            <a:r>
              <a:rPr lang="en-US" b="1" u="sng" dirty="0" smtClean="0">
                <a:solidFill>
                  <a:srgbClr val="000000"/>
                </a:solidFill>
                <a:latin typeface="+mj-lt"/>
              </a:rPr>
              <a:t>8 months</a:t>
            </a:r>
            <a:endParaRPr lang="en-US" b="1" u="sng" dirty="0">
              <a:solidFill>
                <a:srgbClr val="000000"/>
              </a:solidFill>
              <a:latin typeface="+mj-lt"/>
            </a:endParaRPr>
          </a:p>
        </p:txBody>
      </p:sp>
      <p:pic>
        <p:nvPicPr>
          <p:cNvPr id="3074" name="Picture 2" descr="C:\Users\Josh\Desktop\Houses and Properties\1496 Milan\1496 Milan front Afte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05400" y="1981200"/>
            <a:ext cx="3351890" cy="2514600"/>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0003">
                                            <p:bg/>
                                          </p:spTgt>
                                        </p:tgtEl>
                                        <p:attrNameLst>
                                          <p:attrName>style.visibility</p:attrName>
                                        </p:attrNameLst>
                                      </p:cBhvr>
                                      <p:to>
                                        <p:strVal val="visible"/>
                                      </p:to>
                                    </p:set>
                                    <p:animEffect transition="in" filter="fade">
                                      <p:cBhvr>
                                        <p:cTn id="7" dur="500"/>
                                        <p:tgtEl>
                                          <p:spTgt spid="64000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0003">
                                            <p:txEl>
                                              <p:pRg st="0" end="0"/>
                                            </p:txEl>
                                          </p:spTgt>
                                        </p:tgtEl>
                                        <p:attrNameLst>
                                          <p:attrName>style.visibility</p:attrName>
                                        </p:attrNameLst>
                                      </p:cBhvr>
                                      <p:to>
                                        <p:strVal val="visible"/>
                                      </p:to>
                                    </p:set>
                                    <p:animEffect transition="in" filter="fade">
                                      <p:cBhvr>
                                        <p:cTn id="10" dur="500"/>
                                        <p:tgtEl>
                                          <p:spTgt spid="64000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40004"/>
                                        </p:tgtEl>
                                        <p:attrNameLst>
                                          <p:attrName>style.visibility</p:attrName>
                                        </p:attrNameLst>
                                      </p:cBhvr>
                                      <p:to>
                                        <p:strVal val="visible"/>
                                      </p:to>
                                    </p:set>
                                    <p:anim calcmode="lin" valueType="num">
                                      <p:cBhvr additive="base">
                                        <p:cTn id="15" dur="500" fill="hold"/>
                                        <p:tgtEl>
                                          <p:spTgt spid="640004"/>
                                        </p:tgtEl>
                                        <p:attrNameLst>
                                          <p:attrName>ppt_x</p:attrName>
                                        </p:attrNameLst>
                                      </p:cBhvr>
                                      <p:tavLst>
                                        <p:tav tm="0">
                                          <p:val>
                                            <p:strVal val="#ppt_x"/>
                                          </p:val>
                                        </p:tav>
                                        <p:tav tm="100000">
                                          <p:val>
                                            <p:strVal val="#ppt_x"/>
                                          </p:val>
                                        </p:tav>
                                      </p:tavLst>
                                    </p:anim>
                                    <p:anim calcmode="lin" valueType="num">
                                      <p:cBhvr additive="base">
                                        <p:cTn id="16" dur="500" fill="hold"/>
                                        <p:tgtEl>
                                          <p:spTgt spid="64000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0005"/>
                                        </p:tgtEl>
                                        <p:attrNameLst>
                                          <p:attrName>style.visibility</p:attrName>
                                        </p:attrNameLst>
                                      </p:cBhvr>
                                      <p:to>
                                        <p:strVal val="visible"/>
                                      </p:to>
                                    </p:set>
                                    <p:anim calcmode="lin" valueType="num">
                                      <p:cBhvr additive="base">
                                        <p:cTn id="21" dur="500" fill="hold"/>
                                        <p:tgtEl>
                                          <p:spTgt spid="640005"/>
                                        </p:tgtEl>
                                        <p:attrNameLst>
                                          <p:attrName>ppt_x</p:attrName>
                                        </p:attrNameLst>
                                      </p:cBhvr>
                                      <p:tavLst>
                                        <p:tav tm="0">
                                          <p:val>
                                            <p:strVal val="#ppt_x"/>
                                          </p:val>
                                        </p:tav>
                                        <p:tav tm="100000">
                                          <p:val>
                                            <p:strVal val="#ppt_x"/>
                                          </p:val>
                                        </p:tav>
                                      </p:tavLst>
                                    </p:anim>
                                    <p:anim calcmode="lin" valueType="num">
                                      <p:cBhvr additive="base">
                                        <p:cTn id="22" dur="500" fill="hold"/>
                                        <p:tgtEl>
                                          <p:spTgt spid="6400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3" grpId="0" build="p" animBg="1"/>
      <p:bldP spid="640004" grpId="0"/>
      <p:bldP spid="64000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2567" y="1295400"/>
            <a:ext cx="4040188" cy="533400"/>
          </a:xfrm>
        </p:spPr>
        <p:txBody>
          <a:bodyPr/>
          <a:lstStyle/>
          <a:p>
            <a:pPr algn="ctr"/>
            <a:r>
              <a:rPr lang="en-US" i="1" u="sng" dirty="0" smtClean="0"/>
              <a:t>BEFORE</a:t>
            </a:r>
            <a:r>
              <a:rPr lang="en-US" dirty="0" smtClean="0"/>
              <a:t> </a:t>
            </a:r>
            <a:endParaRPr lang="en-US" dirty="0"/>
          </a:p>
        </p:txBody>
      </p:sp>
      <p:sp>
        <p:nvSpPr>
          <p:cNvPr id="5" name="Text Placeholder 4"/>
          <p:cNvSpPr>
            <a:spLocks noGrp="1"/>
          </p:cNvSpPr>
          <p:nvPr>
            <p:ph type="body" sz="quarter" idx="3"/>
          </p:nvPr>
        </p:nvSpPr>
        <p:spPr>
          <a:xfrm>
            <a:off x="4797425" y="990600"/>
            <a:ext cx="4041775" cy="533400"/>
          </a:xfrm>
        </p:spPr>
        <p:txBody>
          <a:bodyPr/>
          <a:lstStyle/>
          <a:p>
            <a:r>
              <a:rPr lang="en-US" i="1" u="sng" dirty="0" smtClean="0"/>
              <a:t>AFTER </a:t>
            </a:r>
            <a:endParaRPr lang="en-US" i="1" u="sng" dirty="0"/>
          </a:p>
        </p:txBody>
      </p:sp>
      <p:pic>
        <p:nvPicPr>
          <p:cNvPr id="4098" name="Picture 2" descr="C:\Users\Josh\Desktop\Houses and Properties\1496 Milan\1496 Milan bathroom After.jpg"/>
          <p:cNvPicPr>
            <a:picLocks noGrp="1" noChangeAspect="1" noChangeArrowheads="1"/>
          </p:cNvPicPr>
          <p:nvPr>
            <p:ph sz="quarter" idx="4"/>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64163" y="1646237"/>
            <a:ext cx="1950720" cy="1828800"/>
          </a:xfrm>
          <a:prstGeom prst="rect">
            <a:avLst/>
          </a:prstGeom>
          <a:noFill/>
          <a:ln>
            <a:solidFill>
              <a:schemeClr val="tx2"/>
            </a:solidFill>
          </a:ln>
        </p:spPr>
      </p:pic>
      <p:pic>
        <p:nvPicPr>
          <p:cNvPr id="4099" name="Picture 3" descr="C:\Users\Josh\Desktop\Houses and Properties\1496 Milan\1496 Milan kitchen pocket  After.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54763" y="3246437"/>
            <a:ext cx="1951037" cy="2057400"/>
          </a:xfrm>
          <a:prstGeom prst="rect">
            <a:avLst/>
          </a:prstGeom>
          <a:noFill/>
          <a:ln>
            <a:solidFill>
              <a:schemeClr val="tx2"/>
            </a:solidFill>
          </a:ln>
        </p:spPr>
      </p:pic>
      <p:pic>
        <p:nvPicPr>
          <p:cNvPr id="4100" name="Picture 4" descr="C:\Users\Josh\Desktop\Houses and Properties\1496 Milan\1496 Milan living room After.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440363" y="4922837"/>
            <a:ext cx="1951037" cy="1858963"/>
          </a:xfrm>
          <a:prstGeom prst="rect">
            <a:avLst/>
          </a:prstGeom>
          <a:noFill/>
          <a:ln>
            <a:solidFill>
              <a:schemeClr val="tx2"/>
            </a:solidFill>
          </a:ln>
        </p:spPr>
      </p:pic>
      <p:pic>
        <p:nvPicPr>
          <p:cNvPr id="4101" name="Picture 5" descr="C:\Users\Josh\Desktop\Houses and Properties\1496 Milan\1496 Milan kitchen After.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059363" y="3703637"/>
            <a:ext cx="1951037" cy="1463675"/>
          </a:xfrm>
          <a:prstGeom prst="rect">
            <a:avLst/>
          </a:prstGeom>
          <a:noFill/>
          <a:ln>
            <a:solidFill>
              <a:schemeClr val="tx2"/>
            </a:solidFill>
          </a:ln>
        </p:spPr>
      </p:pic>
      <p:pic>
        <p:nvPicPr>
          <p:cNvPr id="4102" name="Picture 6" descr="C:\Users\Josh\Desktop\Houses and Properties\1496 Milan\1496 Milan Before front.jpg"/>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1600200" y="2019245"/>
            <a:ext cx="1828800" cy="1371600"/>
          </a:xfrm>
          <a:prstGeom prst="rect">
            <a:avLst/>
          </a:prstGeom>
          <a:noFill/>
          <a:ln>
            <a:solidFill>
              <a:schemeClr val="tx2"/>
            </a:solidFill>
          </a:ln>
        </p:spPr>
      </p:pic>
      <p:pic>
        <p:nvPicPr>
          <p:cNvPr id="4103" name="Picture 7" descr="C:\Users\Josh\Desktop\Houses and Properties\1496 Milan\milan pics 005.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04800" y="3162245"/>
            <a:ext cx="1528300" cy="1447800"/>
          </a:xfrm>
          <a:prstGeom prst="rect">
            <a:avLst/>
          </a:prstGeom>
          <a:noFill/>
          <a:ln>
            <a:solidFill>
              <a:schemeClr val="tx2"/>
            </a:solidFill>
          </a:ln>
        </p:spPr>
      </p:pic>
      <p:pic>
        <p:nvPicPr>
          <p:cNvPr id="4104" name="Picture 8" descr="C:\Users\Josh\Desktop\Houses and Properties\1496 Milan\milan pics 006.jp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81000" y="4991045"/>
            <a:ext cx="2286000" cy="1714555"/>
          </a:xfrm>
          <a:prstGeom prst="rect">
            <a:avLst/>
          </a:prstGeom>
          <a:noFill/>
          <a:ln>
            <a:solidFill>
              <a:schemeClr val="tx2"/>
            </a:solidFill>
          </a:ln>
        </p:spPr>
      </p:pic>
      <p:pic>
        <p:nvPicPr>
          <p:cNvPr id="4105" name="Picture 9" descr="C:\Users\Josh\Desktop\Houses and Properties\1496 Milan\milan pics 003.jpg"/>
          <p:cNvPicPr>
            <a:picLocks noChangeAspect="1" noChangeArrowheads="1"/>
          </p:cNvPicPr>
          <p:nvPr/>
        </p:nvPicPr>
        <p:blipFill>
          <a:blip r:embed="rId9" cstate="print">
            <a:extLst>
              <a:ext uri="{28A0092B-C50C-407E-A947-70E740481C1C}">
                <a14:useLocalDpi xmlns:a14="http://schemas.microsoft.com/office/drawing/2010/main" xmlns="" val="0"/>
              </a:ext>
            </a:extLst>
          </a:blip>
          <a:srcRect/>
          <a:stretch>
            <a:fillRect/>
          </a:stretch>
        </p:blipFill>
        <p:spPr bwMode="auto">
          <a:xfrm>
            <a:off x="1905000" y="3390845"/>
            <a:ext cx="2667000" cy="2000314"/>
          </a:xfrm>
          <a:prstGeom prst="rect">
            <a:avLst/>
          </a:prstGeom>
          <a:noFill/>
          <a:ln>
            <a:solidFill>
              <a:schemeClr val="tx2"/>
            </a:solidFill>
          </a:ln>
        </p:spPr>
      </p:pic>
      <p:pic>
        <p:nvPicPr>
          <p:cNvPr id="4106" name="Picture 10" descr="C:\Users\Josh\Desktop\Houses and Properties\1496 Milan\1496 Milan front After.jpg"/>
          <p:cNvPicPr>
            <a:picLocks noChangeAspect="1" noChangeArrowheads="1"/>
          </p:cNvPicPr>
          <p:nvPr/>
        </p:nvPicPr>
        <p:blipFill>
          <a:blip r:embed="rId10" cstate="print">
            <a:extLst>
              <a:ext uri="{28A0092B-C50C-407E-A947-70E740481C1C}">
                <a14:useLocalDpi xmlns:a14="http://schemas.microsoft.com/office/drawing/2010/main" xmlns="" val="0"/>
              </a:ext>
            </a:extLst>
          </a:blip>
          <a:srcRect/>
          <a:stretch>
            <a:fillRect/>
          </a:stretch>
        </p:blipFill>
        <p:spPr bwMode="auto">
          <a:xfrm>
            <a:off x="7040563" y="960437"/>
            <a:ext cx="1951037" cy="1463675"/>
          </a:xfrm>
          <a:prstGeom prst="rect">
            <a:avLst/>
          </a:prstGeom>
          <a:noFill/>
          <a:ln>
            <a:solidFill>
              <a:schemeClr val="tx2"/>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102"/>
                                        </p:tgtEl>
                                        <p:attrNameLst>
                                          <p:attrName>style.visibility</p:attrName>
                                        </p:attrNameLst>
                                      </p:cBhvr>
                                      <p:to>
                                        <p:strVal val="visible"/>
                                      </p:to>
                                    </p:set>
                                    <p:anim calcmode="lin" valueType="num">
                                      <p:cBhvr additive="base">
                                        <p:cTn id="11" dur="500" fill="hold"/>
                                        <p:tgtEl>
                                          <p:spTgt spid="4102"/>
                                        </p:tgtEl>
                                        <p:attrNameLst>
                                          <p:attrName>ppt_x</p:attrName>
                                        </p:attrNameLst>
                                      </p:cBhvr>
                                      <p:tavLst>
                                        <p:tav tm="0">
                                          <p:val>
                                            <p:strVal val="#ppt_x"/>
                                          </p:val>
                                        </p:tav>
                                        <p:tav tm="100000">
                                          <p:val>
                                            <p:strVal val="#ppt_x"/>
                                          </p:val>
                                        </p:tav>
                                      </p:tavLst>
                                    </p:anim>
                                    <p:anim calcmode="lin" valueType="num">
                                      <p:cBhvr additive="base">
                                        <p:cTn id="12" dur="500" fill="hold"/>
                                        <p:tgtEl>
                                          <p:spTgt spid="410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103"/>
                                        </p:tgtEl>
                                        <p:attrNameLst>
                                          <p:attrName>style.visibility</p:attrName>
                                        </p:attrNameLst>
                                      </p:cBhvr>
                                      <p:to>
                                        <p:strVal val="visible"/>
                                      </p:to>
                                    </p:set>
                                    <p:anim calcmode="lin" valueType="num">
                                      <p:cBhvr additive="base">
                                        <p:cTn id="15" dur="500" fill="hold"/>
                                        <p:tgtEl>
                                          <p:spTgt spid="4103"/>
                                        </p:tgtEl>
                                        <p:attrNameLst>
                                          <p:attrName>ppt_x</p:attrName>
                                        </p:attrNameLst>
                                      </p:cBhvr>
                                      <p:tavLst>
                                        <p:tav tm="0">
                                          <p:val>
                                            <p:strVal val="#ppt_x"/>
                                          </p:val>
                                        </p:tav>
                                        <p:tav tm="100000">
                                          <p:val>
                                            <p:strVal val="#ppt_x"/>
                                          </p:val>
                                        </p:tav>
                                      </p:tavLst>
                                    </p:anim>
                                    <p:anim calcmode="lin" valueType="num">
                                      <p:cBhvr additive="base">
                                        <p:cTn id="16" dur="500" fill="hold"/>
                                        <p:tgtEl>
                                          <p:spTgt spid="410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105"/>
                                        </p:tgtEl>
                                        <p:attrNameLst>
                                          <p:attrName>style.visibility</p:attrName>
                                        </p:attrNameLst>
                                      </p:cBhvr>
                                      <p:to>
                                        <p:strVal val="visible"/>
                                      </p:to>
                                    </p:set>
                                    <p:anim calcmode="lin" valueType="num">
                                      <p:cBhvr additive="base">
                                        <p:cTn id="19" dur="500" fill="hold"/>
                                        <p:tgtEl>
                                          <p:spTgt spid="4105"/>
                                        </p:tgtEl>
                                        <p:attrNameLst>
                                          <p:attrName>ppt_x</p:attrName>
                                        </p:attrNameLst>
                                      </p:cBhvr>
                                      <p:tavLst>
                                        <p:tav tm="0">
                                          <p:val>
                                            <p:strVal val="#ppt_x"/>
                                          </p:val>
                                        </p:tav>
                                        <p:tav tm="100000">
                                          <p:val>
                                            <p:strVal val="#ppt_x"/>
                                          </p:val>
                                        </p:tav>
                                      </p:tavLst>
                                    </p:anim>
                                    <p:anim calcmode="lin" valueType="num">
                                      <p:cBhvr additive="base">
                                        <p:cTn id="20" dur="500" fill="hold"/>
                                        <p:tgtEl>
                                          <p:spTgt spid="410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104"/>
                                        </p:tgtEl>
                                        <p:attrNameLst>
                                          <p:attrName>style.visibility</p:attrName>
                                        </p:attrNameLst>
                                      </p:cBhvr>
                                      <p:to>
                                        <p:strVal val="visible"/>
                                      </p:to>
                                    </p:set>
                                    <p:anim calcmode="lin" valueType="num">
                                      <p:cBhvr additive="base">
                                        <p:cTn id="23" dur="500" fill="hold"/>
                                        <p:tgtEl>
                                          <p:spTgt spid="4104"/>
                                        </p:tgtEl>
                                        <p:attrNameLst>
                                          <p:attrName>ppt_x</p:attrName>
                                        </p:attrNameLst>
                                      </p:cBhvr>
                                      <p:tavLst>
                                        <p:tav tm="0">
                                          <p:val>
                                            <p:strVal val="#ppt_x"/>
                                          </p:val>
                                        </p:tav>
                                        <p:tav tm="100000">
                                          <p:val>
                                            <p:strVal val="#ppt_x"/>
                                          </p:val>
                                        </p:tav>
                                      </p:tavLst>
                                    </p:anim>
                                    <p:anim calcmode="lin" valueType="num">
                                      <p:cBhvr additive="base">
                                        <p:cTn id="24"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 calcmode="lin" valueType="num">
                                      <p:cBhvr additive="base">
                                        <p:cTn id="2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0" end="0"/>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106"/>
                                        </p:tgtEl>
                                        <p:attrNameLst>
                                          <p:attrName>style.visibility</p:attrName>
                                        </p:attrNameLst>
                                      </p:cBhvr>
                                      <p:to>
                                        <p:strVal val="visible"/>
                                      </p:to>
                                    </p:set>
                                    <p:anim calcmode="lin" valueType="num">
                                      <p:cBhvr additive="base">
                                        <p:cTn id="33" dur="500" fill="hold"/>
                                        <p:tgtEl>
                                          <p:spTgt spid="4106"/>
                                        </p:tgtEl>
                                        <p:attrNameLst>
                                          <p:attrName>ppt_x</p:attrName>
                                        </p:attrNameLst>
                                      </p:cBhvr>
                                      <p:tavLst>
                                        <p:tav tm="0">
                                          <p:val>
                                            <p:strVal val="#ppt_x"/>
                                          </p:val>
                                        </p:tav>
                                        <p:tav tm="100000">
                                          <p:val>
                                            <p:strVal val="#ppt_x"/>
                                          </p:val>
                                        </p:tav>
                                      </p:tavLst>
                                    </p:anim>
                                    <p:anim calcmode="lin" valueType="num">
                                      <p:cBhvr additive="base">
                                        <p:cTn id="34" dur="500" fill="hold"/>
                                        <p:tgtEl>
                                          <p:spTgt spid="4106"/>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098"/>
                                        </p:tgtEl>
                                        <p:attrNameLst>
                                          <p:attrName>style.visibility</p:attrName>
                                        </p:attrNameLst>
                                      </p:cBhvr>
                                      <p:to>
                                        <p:strVal val="visible"/>
                                      </p:to>
                                    </p:set>
                                    <p:anim calcmode="lin" valueType="num">
                                      <p:cBhvr additive="base">
                                        <p:cTn id="37" dur="500" fill="hold"/>
                                        <p:tgtEl>
                                          <p:spTgt spid="4098"/>
                                        </p:tgtEl>
                                        <p:attrNameLst>
                                          <p:attrName>ppt_x</p:attrName>
                                        </p:attrNameLst>
                                      </p:cBhvr>
                                      <p:tavLst>
                                        <p:tav tm="0">
                                          <p:val>
                                            <p:strVal val="#ppt_x"/>
                                          </p:val>
                                        </p:tav>
                                        <p:tav tm="100000">
                                          <p:val>
                                            <p:strVal val="#ppt_x"/>
                                          </p:val>
                                        </p:tav>
                                      </p:tavLst>
                                    </p:anim>
                                    <p:anim calcmode="lin" valueType="num">
                                      <p:cBhvr additive="base">
                                        <p:cTn id="38" dur="500" fill="hold"/>
                                        <p:tgtEl>
                                          <p:spTgt spid="4098"/>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099"/>
                                        </p:tgtEl>
                                        <p:attrNameLst>
                                          <p:attrName>style.visibility</p:attrName>
                                        </p:attrNameLst>
                                      </p:cBhvr>
                                      <p:to>
                                        <p:strVal val="visible"/>
                                      </p:to>
                                    </p:set>
                                    <p:anim calcmode="lin" valueType="num">
                                      <p:cBhvr additive="base">
                                        <p:cTn id="41" dur="500" fill="hold"/>
                                        <p:tgtEl>
                                          <p:spTgt spid="4099"/>
                                        </p:tgtEl>
                                        <p:attrNameLst>
                                          <p:attrName>ppt_x</p:attrName>
                                        </p:attrNameLst>
                                      </p:cBhvr>
                                      <p:tavLst>
                                        <p:tav tm="0">
                                          <p:val>
                                            <p:strVal val="#ppt_x"/>
                                          </p:val>
                                        </p:tav>
                                        <p:tav tm="100000">
                                          <p:val>
                                            <p:strVal val="#ppt_x"/>
                                          </p:val>
                                        </p:tav>
                                      </p:tavLst>
                                    </p:anim>
                                    <p:anim calcmode="lin" valueType="num">
                                      <p:cBhvr additive="base">
                                        <p:cTn id="42" dur="500" fill="hold"/>
                                        <p:tgtEl>
                                          <p:spTgt spid="4099"/>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101"/>
                                        </p:tgtEl>
                                        <p:attrNameLst>
                                          <p:attrName>style.visibility</p:attrName>
                                        </p:attrNameLst>
                                      </p:cBhvr>
                                      <p:to>
                                        <p:strVal val="visible"/>
                                      </p:to>
                                    </p:set>
                                    <p:anim calcmode="lin" valueType="num">
                                      <p:cBhvr additive="base">
                                        <p:cTn id="45" dur="500" fill="hold"/>
                                        <p:tgtEl>
                                          <p:spTgt spid="4101"/>
                                        </p:tgtEl>
                                        <p:attrNameLst>
                                          <p:attrName>ppt_x</p:attrName>
                                        </p:attrNameLst>
                                      </p:cBhvr>
                                      <p:tavLst>
                                        <p:tav tm="0">
                                          <p:val>
                                            <p:strVal val="#ppt_x"/>
                                          </p:val>
                                        </p:tav>
                                        <p:tav tm="100000">
                                          <p:val>
                                            <p:strVal val="#ppt_x"/>
                                          </p:val>
                                        </p:tav>
                                      </p:tavLst>
                                    </p:anim>
                                    <p:anim calcmode="lin" valueType="num">
                                      <p:cBhvr additive="base">
                                        <p:cTn id="46" dur="500" fill="hold"/>
                                        <p:tgtEl>
                                          <p:spTgt spid="410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4100"/>
                                        </p:tgtEl>
                                        <p:attrNameLst>
                                          <p:attrName>style.visibility</p:attrName>
                                        </p:attrNameLst>
                                      </p:cBhvr>
                                      <p:to>
                                        <p:strVal val="visible"/>
                                      </p:to>
                                    </p:set>
                                    <p:anim calcmode="lin" valueType="num">
                                      <p:cBhvr additive="base">
                                        <p:cTn id="49" dur="500" fill="hold"/>
                                        <p:tgtEl>
                                          <p:spTgt spid="4100"/>
                                        </p:tgtEl>
                                        <p:attrNameLst>
                                          <p:attrName>ppt_x</p:attrName>
                                        </p:attrNameLst>
                                      </p:cBhvr>
                                      <p:tavLst>
                                        <p:tav tm="0">
                                          <p:val>
                                            <p:strVal val="#ppt_x"/>
                                          </p:val>
                                        </p:tav>
                                        <p:tav tm="100000">
                                          <p:val>
                                            <p:strVal val="#ppt_x"/>
                                          </p:val>
                                        </p:tav>
                                      </p:tavLst>
                                    </p:anim>
                                    <p:anim calcmode="lin" valueType="num">
                                      <p:cBhvr additive="base">
                                        <p:cTn id="50"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a:bodyPr>
          <a:lstStyle/>
          <a:p>
            <a:r>
              <a:rPr lang="en-US" b="1" i="1" u="sng" dirty="0" smtClean="0"/>
              <a:t>Security </a:t>
            </a:r>
            <a:endParaRPr lang="en-US" b="1" i="1" u="sng" dirty="0"/>
          </a:p>
        </p:txBody>
      </p:sp>
      <p:sp>
        <p:nvSpPr>
          <p:cNvPr id="3" name="Text Placeholder 2"/>
          <p:cNvSpPr>
            <a:spLocks noGrp="1"/>
          </p:cNvSpPr>
          <p:nvPr>
            <p:ph type="body" idx="1"/>
          </p:nvPr>
        </p:nvSpPr>
        <p:spPr>
          <a:xfrm>
            <a:off x="457200" y="2068513"/>
            <a:ext cx="4040188" cy="639762"/>
          </a:xfrm>
        </p:spPr>
        <p:txBody>
          <a:bodyPr/>
          <a:lstStyle/>
          <a:p>
            <a:r>
              <a:rPr lang="en-US" i="1" u="sng" dirty="0" smtClean="0"/>
              <a:t>Mortgage </a:t>
            </a:r>
            <a:endParaRPr lang="en-US" i="1" u="sng" dirty="0"/>
          </a:p>
        </p:txBody>
      </p:sp>
      <p:sp>
        <p:nvSpPr>
          <p:cNvPr id="5" name="Text Placeholder 4"/>
          <p:cNvSpPr>
            <a:spLocks noGrp="1"/>
          </p:cNvSpPr>
          <p:nvPr>
            <p:ph type="body" sz="quarter" idx="3"/>
          </p:nvPr>
        </p:nvSpPr>
        <p:spPr>
          <a:xfrm>
            <a:off x="4645025" y="2068513"/>
            <a:ext cx="4041775" cy="639762"/>
          </a:xfrm>
        </p:spPr>
        <p:txBody>
          <a:bodyPr/>
          <a:lstStyle/>
          <a:p>
            <a:r>
              <a:rPr lang="en-US" i="1" u="sng" dirty="0" smtClean="0"/>
              <a:t>Note  </a:t>
            </a:r>
            <a:endParaRPr lang="en-US" i="1" u="sng" dirty="0"/>
          </a:p>
        </p:txBody>
      </p:sp>
      <p:pic>
        <p:nvPicPr>
          <p:cNvPr id="11268" name="Picture 4" descr="C:\Users\Josh\Desktop\Mortgage for Millennium.png"/>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7199" y="2743200"/>
            <a:ext cx="3581401" cy="3810000"/>
          </a:xfrm>
          <a:prstGeom prst="rect">
            <a:avLst/>
          </a:prstGeom>
          <a:noFill/>
        </p:spPr>
      </p:pic>
      <p:pic>
        <p:nvPicPr>
          <p:cNvPr id="11269" name="Picture 5" descr="C:\Users\Josh\Desktop\Note for Millennium.png"/>
          <p:cNvPicPr>
            <a:picLocks noGrp="1" noChangeAspect="1" noChangeArrowheads="1"/>
          </p:cNvPicPr>
          <p:nvPr>
            <p:ph sz="quarter" idx="4"/>
          </p:nvPr>
        </p:nvPicPr>
        <p:blipFill>
          <a:blip r:embed="rId3" cstate="email">
            <a:extLst>
              <a:ext uri="{28A0092B-C50C-407E-A947-70E740481C1C}">
                <a14:useLocalDpi xmlns:a14="http://schemas.microsoft.com/office/drawing/2010/main" xmlns="" val="0"/>
              </a:ext>
            </a:extLst>
          </a:blip>
          <a:srcRect/>
          <a:stretch>
            <a:fillRect/>
          </a:stretch>
        </p:blipFill>
        <p:spPr bwMode="auto">
          <a:xfrm>
            <a:off x="4724401" y="2819400"/>
            <a:ext cx="3714690" cy="35052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rrowheads="1"/>
          </p:cNvSpPr>
          <p:nvPr>
            <p:ph type="title"/>
          </p:nvPr>
        </p:nvSpPr>
        <p:spPr>
          <a:xfrm>
            <a:off x="303213" y="1066800"/>
            <a:ext cx="8540750" cy="685800"/>
          </a:xfrm>
        </p:spPr>
        <p:txBody>
          <a:bodyPr>
            <a:noAutofit/>
          </a:bodyPr>
          <a:lstStyle/>
          <a:p>
            <a:r>
              <a:rPr lang="en-US" b="1" dirty="0" smtClean="0"/>
              <a:t>Investor Benefits</a:t>
            </a:r>
          </a:p>
        </p:txBody>
      </p:sp>
      <p:sp>
        <p:nvSpPr>
          <p:cNvPr id="642051" name="Rectangle 3"/>
          <p:cNvSpPr>
            <a:spLocks noGrp="1" noRot="1" noChangeArrowheads="1"/>
          </p:cNvSpPr>
          <p:nvPr>
            <p:ph idx="1"/>
          </p:nvPr>
        </p:nvSpPr>
        <p:spPr>
          <a:xfrm>
            <a:off x="319088" y="1797050"/>
            <a:ext cx="8555037" cy="5060950"/>
          </a:xfrm>
        </p:spPr>
        <p:txBody>
          <a:bodyPr>
            <a:noAutofit/>
          </a:bodyPr>
          <a:lstStyle/>
          <a:p>
            <a:pPr>
              <a:spcBef>
                <a:spcPct val="50000"/>
              </a:spcBef>
            </a:pPr>
            <a:r>
              <a:rPr lang="en-US" sz="2800" b="1" dirty="0" smtClean="0">
                <a:latin typeface="+mj-lt"/>
              </a:rPr>
              <a:t>Investor interest and profits:</a:t>
            </a:r>
          </a:p>
          <a:p>
            <a:pPr lvl="1">
              <a:spcBef>
                <a:spcPct val="50000"/>
              </a:spcBef>
            </a:pPr>
            <a:r>
              <a:rPr lang="en-US" sz="2400" dirty="0" smtClean="0">
                <a:latin typeface="+mj-lt"/>
              </a:rPr>
              <a:t>$80,000 loan: $8,000 in interest in 8 months = %16 ROI. </a:t>
            </a:r>
          </a:p>
          <a:p>
            <a:pPr lvl="1">
              <a:spcBef>
                <a:spcPct val="50000"/>
              </a:spcBef>
            </a:pPr>
            <a:r>
              <a:rPr lang="en-US" sz="2400" dirty="0" smtClean="0">
                <a:latin typeface="+mj-lt"/>
              </a:rPr>
              <a:t>$80,000 (loan) x 16% = $12,800 annually. </a:t>
            </a:r>
          </a:p>
          <a:p>
            <a:pPr lvl="1">
              <a:spcBef>
                <a:spcPct val="50000"/>
              </a:spcBef>
            </a:pPr>
            <a:r>
              <a:rPr lang="en-US" sz="2400" dirty="0" smtClean="0">
                <a:latin typeface="+mj-lt"/>
              </a:rPr>
              <a:t>Monthly interest = $1,066.</a:t>
            </a:r>
          </a:p>
          <a:p>
            <a:pPr>
              <a:spcBef>
                <a:spcPct val="50000"/>
              </a:spcBef>
            </a:pPr>
            <a:r>
              <a:rPr lang="en-US" sz="2800" b="1" dirty="0" smtClean="0">
                <a:latin typeface="+mj-lt"/>
              </a:rPr>
              <a:t>Investor is “THE BANK”</a:t>
            </a:r>
          </a:p>
          <a:p>
            <a:pPr lvl="1">
              <a:spcBef>
                <a:spcPct val="50000"/>
              </a:spcBef>
            </a:pPr>
            <a:r>
              <a:rPr lang="en-US" sz="2400" dirty="0" smtClean="0">
                <a:latin typeface="+mj-lt"/>
              </a:rPr>
              <a:t>First lien-holder.</a:t>
            </a:r>
          </a:p>
          <a:p>
            <a:pPr lvl="1">
              <a:spcBef>
                <a:spcPct val="50000"/>
              </a:spcBef>
            </a:pPr>
            <a:r>
              <a:rPr lang="en-US" sz="2400" dirty="0" smtClean="0">
                <a:latin typeface="+mj-lt"/>
              </a:rPr>
              <a:t>DUE ON SALE of the asset providing protection of principal.</a:t>
            </a:r>
          </a:p>
          <a:p>
            <a:pPr lvl="1">
              <a:spcBef>
                <a:spcPct val="50000"/>
              </a:spcBef>
            </a:pPr>
            <a:r>
              <a:rPr lang="en-US" sz="2400" dirty="0" smtClean="0">
                <a:latin typeface="+mj-lt"/>
              </a:rPr>
              <a:t>No personal or property liability.</a:t>
            </a:r>
          </a:p>
          <a:p>
            <a:pPr lvl="1">
              <a:spcBef>
                <a:spcPct val="50000"/>
              </a:spcBef>
            </a:pPr>
            <a:r>
              <a:rPr lang="en-US" sz="2400" dirty="0" smtClean="0">
                <a:latin typeface="+mj-lt"/>
              </a:rPr>
              <a:t>No property management.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2051">
                                            <p:txEl>
                                              <p:pRg st="0" end="0"/>
                                            </p:txEl>
                                          </p:spTgt>
                                        </p:tgtEl>
                                        <p:attrNameLst>
                                          <p:attrName>style.visibility</p:attrName>
                                        </p:attrNameLst>
                                      </p:cBhvr>
                                      <p:to>
                                        <p:strVal val="visible"/>
                                      </p:to>
                                    </p:set>
                                    <p:anim calcmode="lin" valueType="num">
                                      <p:cBhvr additive="base">
                                        <p:cTn id="7" dur="500" fill="hold"/>
                                        <p:tgtEl>
                                          <p:spTgt spid="6420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205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42051">
                                            <p:txEl>
                                              <p:pRg st="1" end="1"/>
                                            </p:txEl>
                                          </p:spTgt>
                                        </p:tgtEl>
                                        <p:attrNameLst>
                                          <p:attrName>style.visibility</p:attrName>
                                        </p:attrNameLst>
                                      </p:cBhvr>
                                      <p:to>
                                        <p:strVal val="visible"/>
                                      </p:to>
                                    </p:set>
                                    <p:anim calcmode="lin" valueType="num">
                                      <p:cBhvr additive="base">
                                        <p:cTn id="11" dur="500" fill="hold"/>
                                        <p:tgtEl>
                                          <p:spTgt spid="642051">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42051">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42051">
                                            <p:txEl>
                                              <p:pRg st="2" end="2"/>
                                            </p:txEl>
                                          </p:spTgt>
                                        </p:tgtEl>
                                        <p:attrNameLst>
                                          <p:attrName>style.visibility</p:attrName>
                                        </p:attrNameLst>
                                      </p:cBhvr>
                                      <p:to>
                                        <p:strVal val="visible"/>
                                      </p:to>
                                    </p:set>
                                    <p:anim calcmode="lin" valueType="num">
                                      <p:cBhvr additive="base">
                                        <p:cTn id="15" dur="500" fill="hold"/>
                                        <p:tgtEl>
                                          <p:spTgt spid="642051">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42051">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42051">
                                            <p:txEl>
                                              <p:pRg st="3" end="3"/>
                                            </p:txEl>
                                          </p:spTgt>
                                        </p:tgtEl>
                                        <p:attrNameLst>
                                          <p:attrName>style.visibility</p:attrName>
                                        </p:attrNameLst>
                                      </p:cBhvr>
                                      <p:to>
                                        <p:strVal val="visible"/>
                                      </p:to>
                                    </p:set>
                                    <p:anim calcmode="lin" valueType="num">
                                      <p:cBhvr additive="base">
                                        <p:cTn id="19" dur="500" fill="hold"/>
                                        <p:tgtEl>
                                          <p:spTgt spid="642051">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205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2051">
                                            <p:txEl>
                                              <p:pRg st="4" end="4"/>
                                            </p:txEl>
                                          </p:spTgt>
                                        </p:tgtEl>
                                        <p:attrNameLst>
                                          <p:attrName>style.visibility</p:attrName>
                                        </p:attrNameLst>
                                      </p:cBhvr>
                                      <p:to>
                                        <p:strVal val="visible"/>
                                      </p:to>
                                    </p:set>
                                    <p:anim calcmode="lin" valueType="num">
                                      <p:cBhvr additive="base">
                                        <p:cTn id="25" dur="500" fill="hold"/>
                                        <p:tgtEl>
                                          <p:spTgt spid="64205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205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42051">
                                            <p:txEl>
                                              <p:pRg st="5" end="5"/>
                                            </p:txEl>
                                          </p:spTgt>
                                        </p:tgtEl>
                                        <p:attrNameLst>
                                          <p:attrName>style.visibility</p:attrName>
                                        </p:attrNameLst>
                                      </p:cBhvr>
                                      <p:to>
                                        <p:strVal val="visible"/>
                                      </p:to>
                                    </p:set>
                                    <p:anim calcmode="lin" valueType="num">
                                      <p:cBhvr additive="base">
                                        <p:cTn id="29" dur="500" fill="hold"/>
                                        <p:tgtEl>
                                          <p:spTgt spid="64205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42051">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642051">
                                            <p:txEl>
                                              <p:pRg st="6" end="6"/>
                                            </p:txEl>
                                          </p:spTgt>
                                        </p:tgtEl>
                                        <p:attrNameLst>
                                          <p:attrName>style.visibility</p:attrName>
                                        </p:attrNameLst>
                                      </p:cBhvr>
                                      <p:to>
                                        <p:strVal val="visible"/>
                                      </p:to>
                                    </p:set>
                                    <p:anim calcmode="lin" valueType="num">
                                      <p:cBhvr additive="base">
                                        <p:cTn id="33" dur="500" fill="hold"/>
                                        <p:tgtEl>
                                          <p:spTgt spid="642051">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42051">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642051">
                                            <p:txEl>
                                              <p:pRg st="7" end="7"/>
                                            </p:txEl>
                                          </p:spTgt>
                                        </p:tgtEl>
                                        <p:attrNameLst>
                                          <p:attrName>style.visibility</p:attrName>
                                        </p:attrNameLst>
                                      </p:cBhvr>
                                      <p:to>
                                        <p:strVal val="visible"/>
                                      </p:to>
                                    </p:set>
                                    <p:anim calcmode="lin" valueType="num">
                                      <p:cBhvr additive="base">
                                        <p:cTn id="37" dur="500" fill="hold"/>
                                        <p:tgtEl>
                                          <p:spTgt spid="642051">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42051">
                                            <p:txEl>
                                              <p:pRg st="7" end="7"/>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642051">
                                            <p:txEl>
                                              <p:pRg st="8" end="8"/>
                                            </p:txEl>
                                          </p:spTgt>
                                        </p:tgtEl>
                                        <p:attrNameLst>
                                          <p:attrName>style.visibility</p:attrName>
                                        </p:attrNameLst>
                                      </p:cBhvr>
                                      <p:to>
                                        <p:strVal val="visible"/>
                                      </p:to>
                                    </p:set>
                                    <p:anim calcmode="lin" valueType="num">
                                      <p:cBhvr additive="base">
                                        <p:cTn id="41" dur="500" fill="hold"/>
                                        <p:tgtEl>
                                          <p:spTgt spid="642051">
                                            <p:txEl>
                                              <p:pRg st="8" end="8"/>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42051">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2051" grpId="0" build="p"/>
    </p:bld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Rot="1" noChangeArrowheads="1"/>
          </p:cNvSpPr>
          <p:nvPr>
            <p:ph type="title"/>
          </p:nvPr>
        </p:nvSpPr>
        <p:spPr>
          <a:xfrm>
            <a:off x="304800" y="1157287"/>
            <a:ext cx="8540750" cy="823913"/>
          </a:xfrm>
        </p:spPr>
        <p:txBody>
          <a:bodyPr>
            <a:normAutofit/>
          </a:bodyPr>
          <a:lstStyle/>
          <a:p>
            <a:r>
              <a:rPr lang="en-US" sz="4200" b="1" i="1" u="sng" dirty="0" smtClean="0">
                <a:solidFill>
                  <a:srgbClr val="FF0000"/>
                </a:solidFill>
              </a:rPr>
              <a:t>*Current Investment Opportunity*</a:t>
            </a:r>
          </a:p>
        </p:txBody>
      </p:sp>
      <p:sp>
        <p:nvSpPr>
          <p:cNvPr id="640003" name="Rectangle 3"/>
          <p:cNvSpPr>
            <a:spLocks noGrp="1" noRot="1" noChangeArrowheads="1"/>
          </p:cNvSpPr>
          <p:nvPr>
            <p:ph type="body" sz="half" idx="1"/>
          </p:nvPr>
        </p:nvSpPr>
        <p:spPr>
          <a:xfrm>
            <a:off x="0" y="1905001"/>
            <a:ext cx="5059363" cy="533399"/>
          </a:xfrm>
          <a:solidFill>
            <a:schemeClr val="accent1">
              <a:lumMod val="75000"/>
              <a:alpha val="43000"/>
            </a:schemeClr>
          </a:solidFill>
        </p:spPr>
        <p:txBody>
          <a:bodyPr anchor="ctr"/>
          <a:lstStyle/>
          <a:p>
            <a:pPr algn="ctr">
              <a:lnSpc>
                <a:spcPct val="90000"/>
              </a:lnSpc>
              <a:buFont typeface="Wingdings 2" pitchFamily="18" charset="2"/>
              <a:buNone/>
            </a:pPr>
            <a:r>
              <a:rPr lang="en-US" sz="2600" b="1" dirty="0" smtClean="0">
                <a:latin typeface="+mj-lt"/>
              </a:rPr>
              <a:t>1467 Sunny Acres Copley Ohio </a:t>
            </a:r>
            <a:endParaRPr lang="en-US" sz="2600" dirty="0" smtClean="0">
              <a:latin typeface="+mj-lt"/>
            </a:endParaRPr>
          </a:p>
        </p:txBody>
      </p:sp>
      <p:sp>
        <p:nvSpPr>
          <p:cNvPr id="640004" name="Rectangle 4"/>
          <p:cNvSpPr>
            <a:spLocks noRot="1" noChangeArrowheads="1"/>
          </p:cNvSpPr>
          <p:nvPr/>
        </p:nvSpPr>
        <p:spPr bwMode="auto">
          <a:xfrm>
            <a:off x="493712" y="2438401"/>
            <a:ext cx="4383088" cy="4038600"/>
          </a:xfrm>
          <a:prstGeom prst="rect">
            <a:avLst/>
          </a:prstGeom>
          <a:noFill/>
          <a:ln w="9525">
            <a:noFill/>
            <a:miter lim="800000"/>
            <a:headEnd/>
            <a:tailEnd/>
          </a:ln>
        </p:spPr>
        <p:txBody>
          <a:bodyPr/>
          <a:lstStyle/>
          <a:p>
            <a:pPr marL="342900" indent="-342900">
              <a:spcBef>
                <a:spcPct val="50000"/>
              </a:spcBef>
              <a:buClr>
                <a:schemeClr val="tx1"/>
              </a:buClr>
              <a:buFont typeface="Wingdings" pitchFamily="2" charset="2"/>
              <a:buChar char="§"/>
            </a:pPr>
            <a:r>
              <a:rPr lang="en-US" sz="1400" b="1" dirty="0">
                <a:latin typeface="+mj-lt"/>
              </a:rPr>
              <a:t>Appraisal Value:  $</a:t>
            </a:r>
            <a:r>
              <a:rPr lang="en-US" sz="1400" b="1" dirty="0" smtClean="0">
                <a:latin typeface="+mj-lt"/>
              </a:rPr>
              <a:t>139,900</a:t>
            </a:r>
            <a:endParaRPr lang="en-US" sz="1400" b="1" dirty="0">
              <a:latin typeface="+mj-lt"/>
            </a:endParaRPr>
          </a:p>
          <a:p>
            <a:pPr marL="342900" indent="-342900">
              <a:spcBef>
                <a:spcPct val="50000"/>
              </a:spcBef>
              <a:buClr>
                <a:schemeClr val="tx1"/>
              </a:buClr>
              <a:buFont typeface="Wingdings" pitchFamily="2" charset="2"/>
              <a:buChar char="§"/>
            </a:pPr>
            <a:r>
              <a:rPr lang="en-US" sz="1400" b="1" dirty="0">
                <a:latin typeface="+mj-lt"/>
              </a:rPr>
              <a:t>Loan/Investment:  </a:t>
            </a:r>
            <a:r>
              <a:rPr lang="en-US" sz="1400" b="1" dirty="0" smtClean="0">
                <a:latin typeface="+mj-lt"/>
              </a:rPr>
              <a:t>$80,000</a:t>
            </a:r>
            <a:endParaRPr lang="en-US" sz="1400" b="1" dirty="0">
              <a:latin typeface="+mj-lt"/>
            </a:endParaRPr>
          </a:p>
          <a:p>
            <a:pPr marL="342900" indent="-342900">
              <a:spcBef>
                <a:spcPct val="50000"/>
              </a:spcBef>
              <a:buClr>
                <a:schemeClr val="tx1"/>
              </a:buClr>
              <a:buFont typeface="Wingdings" pitchFamily="2" charset="2"/>
              <a:buChar char="§"/>
            </a:pPr>
            <a:r>
              <a:rPr lang="en-US" sz="1400" b="1" dirty="0">
                <a:latin typeface="+mj-lt"/>
              </a:rPr>
              <a:t>Purchase Price:  </a:t>
            </a:r>
            <a:r>
              <a:rPr lang="en-US" sz="1400" b="1" dirty="0" smtClean="0">
                <a:latin typeface="+mj-lt"/>
              </a:rPr>
              <a:t>$53,000</a:t>
            </a:r>
            <a:endParaRPr lang="en-US" sz="1400" b="1" dirty="0">
              <a:latin typeface="+mj-lt"/>
            </a:endParaRPr>
          </a:p>
          <a:p>
            <a:pPr marL="342900" indent="-342900">
              <a:spcBef>
                <a:spcPct val="50000"/>
              </a:spcBef>
              <a:buClr>
                <a:schemeClr val="tx1"/>
              </a:buClr>
              <a:buFont typeface="Wingdings" pitchFamily="2" charset="2"/>
              <a:buChar char="§"/>
            </a:pPr>
            <a:r>
              <a:rPr lang="en-US" sz="1400" b="1" dirty="0">
                <a:latin typeface="+mj-lt"/>
              </a:rPr>
              <a:t>Renovation Cost:  </a:t>
            </a:r>
            <a:r>
              <a:rPr lang="en-US" sz="1400" b="1" dirty="0" smtClean="0">
                <a:latin typeface="+mj-lt"/>
              </a:rPr>
              <a:t>$27,000</a:t>
            </a:r>
            <a:endParaRPr lang="en-US" sz="1400" b="1" dirty="0">
              <a:latin typeface="+mj-lt"/>
            </a:endParaRPr>
          </a:p>
          <a:p>
            <a:pPr marL="342900" indent="-342900">
              <a:spcBef>
                <a:spcPct val="50000"/>
              </a:spcBef>
              <a:buClr>
                <a:schemeClr val="tx1"/>
              </a:buClr>
              <a:buFont typeface="Wingdings" pitchFamily="2" charset="2"/>
              <a:buChar char="§"/>
            </a:pPr>
            <a:r>
              <a:rPr lang="en-US" sz="1400" b="1" dirty="0">
                <a:latin typeface="+mj-lt"/>
              </a:rPr>
              <a:t>Resale Price:  </a:t>
            </a:r>
            <a:r>
              <a:rPr lang="en-US" sz="1400" b="1" dirty="0" smtClean="0">
                <a:latin typeface="+mj-lt"/>
              </a:rPr>
              <a:t>$139,900</a:t>
            </a:r>
          </a:p>
          <a:p>
            <a:pPr marL="342900" indent="-342900">
              <a:spcBef>
                <a:spcPct val="50000"/>
              </a:spcBef>
              <a:buClr>
                <a:schemeClr val="tx1"/>
              </a:buClr>
              <a:buFont typeface="Wingdings" pitchFamily="2" charset="2"/>
              <a:buChar char="§"/>
            </a:pPr>
            <a:r>
              <a:rPr lang="en-US" sz="1400" b="1" dirty="0" smtClean="0">
                <a:latin typeface="+mj-lt"/>
              </a:rPr>
              <a:t>Sold for $125,000</a:t>
            </a:r>
            <a:endParaRPr lang="en-US" sz="1400" b="1" dirty="0">
              <a:latin typeface="+mj-lt"/>
            </a:endParaRPr>
          </a:p>
          <a:p>
            <a:pPr marL="342900" indent="-342900">
              <a:spcBef>
                <a:spcPct val="50000"/>
              </a:spcBef>
              <a:buClr>
                <a:schemeClr val="tx1"/>
              </a:buClr>
              <a:buFont typeface="Wingdings" pitchFamily="2" charset="2"/>
              <a:buChar char="§"/>
            </a:pPr>
            <a:r>
              <a:rPr lang="en-US" sz="1400" b="1" dirty="0" smtClean="0">
                <a:latin typeface="+mj-lt"/>
              </a:rPr>
              <a:t>Gross Profit</a:t>
            </a:r>
            <a:r>
              <a:rPr lang="en-US" sz="1400" b="1" dirty="0">
                <a:latin typeface="+mj-lt"/>
              </a:rPr>
              <a:t>: </a:t>
            </a:r>
            <a:r>
              <a:rPr lang="en-US" sz="1400" b="1" dirty="0" smtClean="0">
                <a:latin typeface="+mj-lt"/>
              </a:rPr>
              <a:t>$59,900 minus closing costs </a:t>
            </a:r>
          </a:p>
          <a:p>
            <a:pPr marL="342900" indent="-342900">
              <a:spcBef>
                <a:spcPct val="50000"/>
              </a:spcBef>
              <a:buClr>
                <a:schemeClr val="tx1"/>
              </a:buClr>
              <a:buFont typeface="Wingdings" pitchFamily="2" charset="2"/>
              <a:buChar char="§"/>
            </a:pPr>
            <a:r>
              <a:rPr lang="en-US" sz="1400" b="1" dirty="0" smtClean="0">
                <a:latin typeface="+mj-lt"/>
              </a:rPr>
              <a:t>Net Profit: $40,000 Sold May 20</a:t>
            </a:r>
            <a:r>
              <a:rPr lang="en-US" sz="1400" b="1" baseline="30000" dirty="0" smtClean="0">
                <a:latin typeface="+mj-lt"/>
              </a:rPr>
              <a:t>th</a:t>
            </a:r>
            <a:r>
              <a:rPr lang="en-US" sz="1400" b="1" dirty="0" smtClean="0">
                <a:latin typeface="+mj-lt"/>
              </a:rPr>
              <a:t> 2012 </a:t>
            </a:r>
          </a:p>
          <a:p>
            <a:pPr marL="342900" indent="-342900">
              <a:spcBef>
                <a:spcPct val="50000"/>
              </a:spcBef>
              <a:buClr>
                <a:schemeClr val="tx1"/>
              </a:buClr>
              <a:buFont typeface="Wingdings" pitchFamily="2" charset="2"/>
              <a:buChar char="§"/>
            </a:pPr>
            <a:r>
              <a:rPr lang="en-US" sz="1400" b="1" dirty="0" smtClean="0">
                <a:latin typeface="+mj-lt"/>
              </a:rPr>
              <a:t>Interest </a:t>
            </a:r>
            <a:r>
              <a:rPr lang="en-US" sz="1400" b="1" dirty="0">
                <a:latin typeface="+mj-lt"/>
              </a:rPr>
              <a:t>to </a:t>
            </a:r>
            <a:r>
              <a:rPr lang="en-US" sz="1400" b="1" dirty="0" smtClean="0">
                <a:latin typeface="+mj-lt"/>
              </a:rPr>
              <a:t>Private Lender = 10% fixed OR 20% of profits </a:t>
            </a:r>
          </a:p>
          <a:p>
            <a:pPr marL="800100" lvl="1" indent="-342900">
              <a:spcBef>
                <a:spcPct val="50000"/>
              </a:spcBef>
              <a:buClr>
                <a:schemeClr val="tx1"/>
              </a:buClr>
              <a:buFont typeface="Wingdings" pitchFamily="2" charset="2"/>
              <a:buChar char="§"/>
            </a:pPr>
            <a:r>
              <a:rPr lang="en-US" sz="1400" b="1" dirty="0" smtClean="0">
                <a:latin typeface="+mj-lt"/>
              </a:rPr>
              <a:t>20% of the profits = $8,000 </a:t>
            </a:r>
          </a:p>
          <a:p>
            <a:pPr marL="342900" indent="-342900">
              <a:spcBef>
                <a:spcPct val="50000"/>
              </a:spcBef>
              <a:buClr>
                <a:schemeClr val="tx1"/>
              </a:buClr>
              <a:buFont typeface="Wingdings" pitchFamily="2" charset="2"/>
              <a:buChar char="§"/>
            </a:pPr>
            <a:r>
              <a:rPr lang="en-US" sz="1400" b="1" dirty="0" smtClean="0">
                <a:latin typeface="+mj-lt"/>
              </a:rPr>
              <a:t>Return of Investment: 20%*   </a:t>
            </a:r>
            <a:endParaRPr lang="en-US" b="1" dirty="0">
              <a:latin typeface="+mj-lt"/>
            </a:endParaRPr>
          </a:p>
          <a:p>
            <a:pPr marL="342900" indent="-342900">
              <a:spcBef>
                <a:spcPct val="50000"/>
              </a:spcBef>
              <a:buClr>
                <a:srgbClr val="004A8D"/>
              </a:buClr>
              <a:buFont typeface="Wingdings" pitchFamily="2" charset="2"/>
              <a:buChar char="§"/>
            </a:pPr>
            <a:endParaRPr lang="en-US" sz="2400" dirty="0">
              <a:solidFill>
                <a:srgbClr val="004A8D"/>
              </a:solidFill>
              <a:latin typeface="+mj-lt"/>
            </a:endParaRPr>
          </a:p>
        </p:txBody>
      </p:sp>
      <p:sp>
        <p:nvSpPr>
          <p:cNvPr id="640005" name="Text Box 5"/>
          <p:cNvSpPr txBox="1">
            <a:spLocks noChangeArrowheads="1"/>
          </p:cNvSpPr>
          <p:nvPr/>
        </p:nvSpPr>
        <p:spPr bwMode="auto">
          <a:xfrm>
            <a:off x="5447838" y="4572000"/>
            <a:ext cx="3025775" cy="1477328"/>
          </a:xfrm>
          <a:prstGeom prst="rect">
            <a:avLst/>
          </a:prstGeom>
          <a:solidFill>
            <a:schemeClr val="tx2">
              <a:alpha val="43137"/>
            </a:schemeClr>
          </a:solidFill>
          <a:ln w="9525">
            <a:noFill/>
            <a:miter lim="800000"/>
            <a:headEnd/>
            <a:tailEnd/>
          </a:ln>
        </p:spPr>
        <p:txBody>
          <a:bodyPr>
            <a:spAutoFit/>
          </a:bodyPr>
          <a:lstStyle/>
          <a:p>
            <a:pPr algn="ctr"/>
            <a:r>
              <a:rPr lang="en-US" b="1" u="sng" dirty="0">
                <a:solidFill>
                  <a:srgbClr val="000000"/>
                </a:solidFill>
                <a:latin typeface="+mj-lt"/>
              </a:rPr>
              <a:t>Investor</a:t>
            </a:r>
            <a:r>
              <a:rPr lang="en-US" b="1" u="sng" dirty="0" smtClean="0">
                <a:solidFill>
                  <a:srgbClr val="000000"/>
                </a:solidFill>
                <a:latin typeface="+mj-lt"/>
              </a:rPr>
              <a:t>: 20% </a:t>
            </a:r>
            <a:r>
              <a:rPr lang="en-US" b="1" u="sng" dirty="0">
                <a:solidFill>
                  <a:srgbClr val="000000"/>
                </a:solidFill>
                <a:latin typeface="+mj-lt"/>
              </a:rPr>
              <a:t>Return on </a:t>
            </a:r>
            <a:r>
              <a:rPr lang="en-US" b="1" u="sng" dirty="0" smtClean="0">
                <a:solidFill>
                  <a:srgbClr val="000000"/>
                </a:solidFill>
                <a:latin typeface="+mj-lt"/>
              </a:rPr>
              <a:t>Investment;</a:t>
            </a:r>
            <a:endParaRPr lang="en-US" b="1" u="sng" dirty="0">
              <a:solidFill>
                <a:srgbClr val="000000"/>
              </a:solidFill>
              <a:latin typeface="+mj-lt"/>
            </a:endParaRPr>
          </a:p>
          <a:p>
            <a:pPr algn="ctr"/>
            <a:r>
              <a:rPr lang="en-US" b="1" u="sng" dirty="0">
                <a:solidFill>
                  <a:srgbClr val="000000"/>
                </a:solidFill>
                <a:latin typeface="+mj-lt"/>
              </a:rPr>
              <a:t>Principal and Interest returned to Investor in </a:t>
            </a:r>
            <a:r>
              <a:rPr lang="en-US" b="1" u="sng" dirty="0" smtClean="0">
                <a:solidFill>
                  <a:srgbClr val="000000"/>
                </a:solidFill>
                <a:latin typeface="+mj-lt"/>
              </a:rPr>
              <a:t>6 months</a:t>
            </a:r>
            <a:endParaRPr lang="en-US" b="1" u="sng" dirty="0">
              <a:solidFill>
                <a:srgbClr val="000000"/>
              </a:solidFill>
              <a:latin typeface="+mj-lt"/>
            </a:endParaRPr>
          </a:p>
        </p:txBody>
      </p:sp>
      <p:pic>
        <p:nvPicPr>
          <p:cNvPr id="6146" name="Picture 2" descr="C:\Users\Josh\Desktop\Houses and Properties\1467 Sunny Acres\1467 Sunny Acres Front Before Pic Copley Ohio 4432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20468" y="1905000"/>
            <a:ext cx="3810000" cy="2285752"/>
          </a:xfrm>
          <a:prstGeom prst="rect">
            <a:avLst/>
          </a:prstGeom>
          <a:ln>
            <a:solidFill>
              <a:schemeClr val="tx2"/>
            </a:solid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40003">
                                            <p:bg/>
                                          </p:spTgt>
                                        </p:tgtEl>
                                        <p:attrNameLst>
                                          <p:attrName>style.visibility</p:attrName>
                                        </p:attrNameLst>
                                      </p:cBhvr>
                                      <p:to>
                                        <p:strVal val="visible"/>
                                      </p:to>
                                    </p:set>
                                    <p:animEffect transition="in" filter="fade">
                                      <p:cBhvr>
                                        <p:cTn id="7" dur="500"/>
                                        <p:tgtEl>
                                          <p:spTgt spid="64000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40003">
                                            <p:txEl>
                                              <p:pRg st="0" end="0"/>
                                            </p:txEl>
                                          </p:spTgt>
                                        </p:tgtEl>
                                        <p:attrNameLst>
                                          <p:attrName>style.visibility</p:attrName>
                                        </p:attrNameLst>
                                      </p:cBhvr>
                                      <p:to>
                                        <p:strVal val="visible"/>
                                      </p:to>
                                    </p:set>
                                    <p:animEffect transition="in" filter="fade">
                                      <p:cBhvr>
                                        <p:cTn id="10" dur="500"/>
                                        <p:tgtEl>
                                          <p:spTgt spid="64000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640004"/>
                                        </p:tgtEl>
                                        <p:attrNameLst>
                                          <p:attrName>style.visibility</p:attrName>
                                        </p:attrNameLst>
                                      </p:cBhvr>
                                      <p:to>
                                        <p:strVal val="visible"/>
                                      </p:to>
                                    </p:set>
                                    <p:anim calcmode="lin" valueType="num">
                                      <p:cBhvr additive="base">
                                        <p:cTn id="15" dur="500" fill="hold"/>
                                        <p:tgtEl>
                                          <p:spTgt spid="640004"/>
                                        </p:tgtEl>
                                        <p:attrNameLst>
                                          <p:attrName>ppt_x</p:attrName>
                                        </p:attrNameLst>
                                      </p:cBhvr>
                                      <p:tavLst>
                                        <p:tav tm="0">
                                          <p:val>
                                            <p:strVal val="#ppt_x"/>
                                          </p:val>
                                        </p:tav>
                                        <p:tav tm="100000">
                                          <p:val>
                                            <p:strVal val="#ppt_x"/>
                                          </p:val>
                                        </p:tav>
                                      </p:tavLst>
                                    </p:anim>
                                    <p:anim calcmode="lin" valueType="num">
                                      <p:cBhvr additive="base">
                                        <p:cTn id="16" dur="500" fill="hold"/>
                                        <p:tgtEl>
                                          <p:spTgt spid="64000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640005"/>
                                        </p:tgtEl>
                                        <p:attrNameLst>
                                          <p:attrName>style.visibility</p:attrName>
                                        </p:attrNameLst>
                                      </p:cBhvr>
                                      <p:to>
                                        <p:strVal val="visible"/>
                                      </p:to>
                                    </p:set>
                                    <p:anim calcmode="lin" valueType="num">
                                      <p:cBhvr additive="base">
                                        <p:cTn id="21" dur="500" fill="hold"/>
                                        <p:tgtEl>
                                          <p:spTgt spid="640005"/>
                                        </p:tgtEl>
                                        <p:attrNameLst>
                                          <p:attrName>ppt_x</p:attrName>
                                        </p:attrNameLst>
                                      </p:cBhvr>
                                      <p:tavLst>
                                        <p:tav tm="0">
                                          <p:val>
                                            <p:strVal val="#ppt_x"/>
                                          </p:val>
                                        </p:tav>
                                        <p:tav tm="100000">
                                          <p:val>
                                            <p:strVal val="#ppt_x"/>
                                          </p:val>
                                        </p:tav>
                                      </p:tavLst>
                                    </p:anim>
                                    <p:anim calcmode="lin" valueType="num">
                                      <p:cBhvr additive="base">
                                        <p:cTn id="22" dur="500" fill="hold"/>
                                        <p:tgtEl>
                                          <p:spTgt spid="6400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0003" grpId="0" build="p" animBg="1"/>
      <p:bldP spid="640004" grpId="0"/>
      <p:bldP spid="64000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rrowheads="1"/>
          </p:cNvSpPr>
          <p:nvPr>
            <p:ph type="title"/>
          </p:nvPr>
        </p:nvSpPr>
        <p:spPr>
          <a:xfrm>
            <a:off x="457200" y="1176338"/>
            <a:ext cx="8229600" cy="881062"/>
          </a:xfrm>
        </p:spPr>
        <p:txBody>
          <a:bodyPr>
            <a:normAutofit/>
          </a:bodyPr>
          <a:lstStyle/>
          <a:p>
            <a:r>
              <a:rPr lang="en-US" b="1" i="1" u="sng" dirty="0" smtClean="0"/>
              <a:t>*Bonus*</a:t>
            </a:r>
          </a:p>
        </p:txBody>
      </p:sp>
      <p:sp>
        <p:nvSpPr>
          <p:cNvPr id="644099" name="Rectangle 3"/>
          <p:cNvSpPr>
            <a:spLocks noGrp="1" noRot="1" noChangeArrowheads="1"/>
          </p:cNvSpPr>
          <p:nvPr>
            <p:ph idx="1"/>
          </p:nvPr>
        </p:nvSpPr>
        <p:spPr>
          <a:xfrm>
            <a:off x="341313" y="2232025"/>
            <a:ext cx="8435975" cy="2263775"/>
          </a:xfrm>
        </p:spPr>
        <p:txBody>
          <a:bodyPr/>
          <a:lstStyle/>
          <a:p>
            <a:pPr>
              <a:lnSpc>
                <a:spcPct val="125000"/>
              </a:lnSpc>
              <a:spcBef>
                <a:spcPct val="50000"/>
              </a:spcBef>
            </a:pPr>
            <a:r>
              <a:rPr lang="en-US" sz="2400" b="1" dirty="0" smtClean="0">
                <a:latin typeface="+mj-lt"/>
              </a:rPr>
              <a:t>Millennium Private Lenders receive 12% fixed interest ~OR~ 15% of the net profits on the resale whichever is greater. </a:t>
            </a:r>
          </a:p>
        </p:txBody>
      </p:sp>
      <p:pic>
        <p:nvPicPr>
          <p:cNvPr id="2050" name="Picture 2" descr="C:\Users\Josh\Desktop\Houses and Properties\4259 Tapper Trail\tapper front after pic.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286000" y="3429000"/>
            <a:ext cx="4572000" cy="3044537"/>
          </a:xfrm>
          <a:prstGeom prst="rect">
            <a:avLst/>
          </a:prstGeom>
          <a:noFill/>
          <a:ln>
            <a:solidFill>
              <a:schemeClr val="tx2"/>
            </a:solidFill>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Rot="1" noChangeArrowheads="1"/>
          </p:cNvSpPr>
          <p:nvPr>
            <p:ph type="title"/>
          </p:nvPr>
        </p:nvSpPr>
        <p:spPr>
          <a:xfrm>
            <a:off x="303213" y="1023938"/>
            <a:ext cx="8540750" cy="957262"/>
          </a:xfrm>
        </p:spPr>
        <p:txBody>
          <a:bodyPr>
            <a:normAutofit/>
          </a:bodyPr>
          <a:lstStyle/>
          <a:p>
            <a:r>
              <a:rPr lang="en-US" b="1" i="1" u="sng" dirty="0" smtClean="0"/>
              <a:t>Rent To Own Homes</a:t>
            </a:r>
          </a:p>
        </p:txBody>
      </p:sp>
      <p:sp>
        <p:nvSpPr>
          <p:cNvPr id="646147" name="Rectangle 3"/>
          <p:cNvSpPr>
            <a:spLocks noGrp="1" noRot="1" noChangeArrowheads="1"/>
          </p:cNvSpPr>
          <p:nvPr>
            <p:ph type="body" sz="half" idx="1"/>
          </p:nvPr>
        </p:nvSpPr>
        <p:spPr>
          <a:xfrm>
            <a:off x="531813" y="2057400"/>
            <a:ext cx="8080375" cy="1881187"/>
          </a:xfrm>
        </p:spPr>
        <p:txBody>
          <a:bodyPr>
            <a:noAutofit/>
          </a:bodyPr>
          <a:lstStyle/>
          <a:p>
            <a:pPr>
              <a:spcBef>
                <a:spcPts val="600"/>
              </a:spcBef>
            </a:pPr>
            <a:r>
              <a:rPr lang="en-US" sz="2200" dirty="0" smtClean="0">
                <a:latin typeface="+mj-lt"/>
              </a:rPr>
              <a:t>Growing demand due to foreclosure crisis &amp; credit crunch.</a:t>
            </a:r>
          </a:p>
          <a:p>
            <a:pPr>
              <a:spcBef>
                <a:spcPts val="600"/>
              </a:spcBef>
            </a:pPr>
            <a:r>
              <a:rPr lang="en-US" sz="2200" dirty="0" smtClean="0">
                <a:latin typeface="+mj-lt"/>
              </a:rPr>
              <a:t>We help families go from renters to owners. </a:t>
            </a:r>
          </a:p>
          <a:p>
            <a:pPr>
              <a:spcBef>
                <a:spcPts val="600"/>
              </a:spcBef>
            </a:pPr>
            <a:r>
              <a:rPr lang="en-US" sz="2200" dirty="0" smtClean="0">
                <a:latin typeface="+mj-lt"/>
              </a:rPr>
              <a:t>They can achieve the American dream of homeownership.</a:t>
            </a:r>
          </a:p>
          <a:p>
            <a:pPr>
              <a:spcBef>
                <a:spcPts val="600"/>
              </a:spcBef>
            </a:pPr>
            <a:r>
              <a:rPr lang="en-US" sz="2200" dirty="0" smtClean="0">
                <a:latin typeface="+mj-lt"/>
              </a:rPr>
              <a:t>They treat the house like it is theirs because of large down payments. </a:t>
            </a:r>
          </a:p>
        </p:txBody>
      </p:sp>
      <p:pic>
        <p:nvPicPr>
          <p:cNvPr id="646148" name="Picture 4" descr="M_FFL001"/>
          <p:cNvPicPr>
            <a:picLocks noChangeAspect="1" noChangeArrowheads="1"/>
          </p:cNvPicPr>
          <p:nvPr/>
        </p:nvPicPr>
        <p:blipFill>
          <a:blip r:embed="rId3" cstate="email">
            <a:lum contrast="6000"/>
            <a:extLst>
              <a:ext uri="{28A0092B-C50C-407E-A947-70E740481C1C}">
                <a14:useLocalDpi xmlns:a14="http://schemas.microsoft.com/office/drawing/2010/main" xmlns="" val="0"/>
              </a:ext>
            </a:extLst>
          </a:blip>
          <a:srcRect/>
          <a:stretch>
            <a:fillRect/>
          </a:stretch>
        </p:blipFill>
        <p:spPr bwMode="auto">
          <a:xfrm>
            <a:off x="6850063" y="4572000"/>
            <a:ext cx="1941512" cy="1981200"/>
          </a:xfrm>
          <a:prstGeom prst="rect">
            <a:avLst/>
          </a:prstGeom>
          <a:ln>
            <a:noFill/>
          </a:ln>
          <a:effectLst>
            <a:outerShdw blurRad="292100" dist="139700" dir="2700000" algn="tl" rotWithShape="0">
              <a:srgbClr val="333333">
                <a:alpha val="65000"/>
              </a:srgbClr>
            </a:outerShdw>
          </a:effectLst>
        </p:spPr>
      </p:pic>
      <p:pic>
        <p:nvPicPr>
          <p:cNvPr id="646149" name="Picture 5" descr="PPLGL010"/>
          <p:cNvPicPr>
            <a:picLocks noChangeAspect="1" noChangeArrowheads="1"/>
          </p:cNvPicPr>
          <p:nvPr/>
        </p:nvPicPr>
        <p:blipFill>
          <a:blip r:embed="rId4" cstate="email">
            <a:lum contrast="12000"/>
            <a:extLst>
              <a:ext uri="{28A0092B-C50C-407E-A947-70E740481C1C}">
                <a14:useLocalDpi xmlns:a14="http://schemas.microsoft.com/office/drawing/2010/main" xmlns="" val="0"/>
              </a:ext>
            </a:extLst>
          </a:blip>
          <a:srcRect/>
          <a:stretch>
            <a:fillRect/>
          </a:stretch>
        </p:blipFill>
        <p:spPr bwMode="auto">
          <a:xfrm>
            <a:off x="395288" y="4540250"/>
            <a:ext cx="2014537" cy="2011362"/>
          </a:xfrm>
          <a:prstGeom prst="rect">
            <a:avLst/>
          </a:prstGeom>
          <a:ln>
            <a:noFill/>
          </a:ln>
          <a:effectLst>
            <a:outerShdw blurRad="292100" dist="139700" dir="2700000" algn="tl" rotWithShape="0">
              <a:srgbClr val="333333">
                <a:alpha val="65000"/>
              </a:srgbClr>
            </a:outerShdw>
          </a:effectLst>
        </p:spPr>
      </p:pic>
      <p:pic>
        <p:nvPicPr>
          <p:cNvPr id="646151" name="Picture 7" descr="DSC00087"/>
          <p:cNvPicPr>
            <a:picLocks noChangeAspect="1" noChangeArrowheads="1"/>
          </p:cNvPicPr>
          <p:nvPr/>
        </p:nvPicPr>
        <p:blipFill>
          <a:blip r:embed="rId5" cstate="email">
            <a:extLst>
              <a:ext uri="{28A0092B-C50C-407E-A947-70E740481C1C}">
                <a14:useLocalDpi xmlns:a14="http://schemas.microsoft.com/office/drawing/2010/main" xmlns="" val="0"/>
              </a:ext>
            </a:extLst>
          </a:blip>
          <a:srcRect/>
          <a:stretch>
            <a:fillRect/>
          </a:stretch>
        </p:blipFill>
        <p:spPr bwMode="auto">
          <a:xfrm>
            <a:off x="2593975" y="3925887"/>
            <a:ext cx="4098925" cy="261937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6147">
                                            <p:txEl>
                                              <p:pRg st="0" end="0"/>
                                            </p:txEl>
                                          </p:spTgt>
                                        </p:tgtEl>
                                        <p:attrNameLst>
                                          <p:attrName>style.visibility</p:attrName>
                                        </p:attrNameLst>
                                      </p:cBhvr>
                                      <p:to>
                                        <p:strVal val="visible"/>
                                      </p:to>
                                    </p:set>
                                    <p:anim calcmode="lin" valueType="num">
                                      <p:cBhvr additive="base">
                                        <p:cTn id="7" dur="500" fill="hold"/>
                                        <p:tgtEl>
                                          <p:spTgt spid="6461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61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6147">
                                            <p:txEl>
                                              <p:pRg st="1" end="1"/>
                                            </p:txEl>
                                          </p:spTgt>
                                        </p:tgtEl>
                                        <p:attrNameLst>
                                          <p:attrName>style.visibility</p:attrName>
                                        </p:attrNameLst>
                                      </p:cBhvr>
                                      <p:to>
                                        <p:strVal val="visible"/>
                                      </p:to>
                                    </p:set>
                                    <p:anim calcmode="lin" valueType="num">
                                      <p:cBhvr additive="base">
                                        <p:cTn id="13" dur="500" fill="hold"/>
                                        <p:tgtEl>
                                          <p:spTgt spid="6461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61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6147">
                                            <p:txEl>
                                              <p:pRg st="2" end="2"/>
                                            </p:txEl>
                                          </p:spTgt>
                                        </p:tgtEl>
                                        <p:attrNameLst>
                                          <p:attrName>style.visibility</p:attrName>
                                        </p:attrNameLst>
                                      </p:cBhvr>
                                      <p:to>
                                        <p:strVal val="visible"/>
                                      </p:to>
                                    </p:set>
                                    <p:anim calcmode="lin" valueType="num">
                                      <p:cBhvr additive="base">
                                        <p:cTn id="19" dur="500" fill="hold"/>
                                        <p:tgtEl>
                                          <p:spTgt spid="64614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614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6147">
                                            <p:txEl>
                                              <p:pRg st="3" end="3"/>
                                            </p:txEl>
                                          </p:spTgt>
                                        </p:tgtEl>
                                        <p:attrNameLst>
                                          <p:attrName>style.visibility</p:attrName>
                                        </p:attrNameLst>
                                      </p:cBhvr>
                                      <p:to>
                                        <p:strVal val="visible"/>
                                      </p:to>
                                    </p:set>
                                    <p:anim calcmode="lin" valueType="num">
                                      <p:cBhvr additive="base">
                                        <p:cTn id="25" dur="500" fill="hold"/>
                                        <p:tgtEl>
                                          <p:spTgt spid="64614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4614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6147" grpId="0" build="p"/>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304800" y="1103312"/>
            <a:ext cx="8540750" cy="877888"/>
          </a:xfrm>
        </p:spPr>
        <p:txBody>
          <a:bodyPr>
            <a:normAutofit/>
          </a:bodyPr>
          <a:lstStyle/>
          <a:p>
            <a:r>
              <a:rPr lang="en-US" b="1" i="1" u="sng" dirty="0" smtClean="0"/>
              <a:t>Actual Investment 2011</a:t>
            </a:r>
          </a:p>
        </p:txBody>
      </p:sp>
      <p:sp>
        <p:nvSpPr>
          <p:cNvPr id="699395" name="Rectangle 3"/>
          <p:cNvSpPr>
            <a:spLocks noGrp="1" noRot="1" noChangeArrowheads="1"/>
          </p:cNvSpPr>
          <p:nvPr>
            <p:ph type="body" sz="half" idx="1"/>
          </p:nvPr>
        </p:nvSpPr>
        <p:spPr>
          <a:xfrm>
            <a:off x="0" y="2132013"/>
            <a:ext cx="4900613" cy="536575"/>
          </a:xfrm>
          <a:solidFill>
            <a:schemeClr val="accent1">
              <a:lumMod val="75000"/>
              <a:alpha val="43000"/>
            </a:schemeClr>
          </a:solidFill>
        </p:spPr>
        <p:txBody>
          <a:bodyPr anchor="ctr"/>
          <a:lstStyle/>
          <a:p>
            <a:pPr algn="ctr">
              <a:lnSpc>
                <a:spcPct val="90000"/>
              </a:lnSpc>
              <a:buFont typeface="Wingdings 2" pitchFamily="18" charset="2"/>
              <a:buNone/>
            </a:pPr>
            <a:r>
              <a:rPr lang="en-US" sz="2600" b="1" dirty="0" smtClean="0">
                <a:latin typeface="+mj-lt"/>
              </a:rPr>
              <a:t>4259 Tapper Road Norton, Ohio</a:t>
            </a:r>
          </a:p>
        </p:txBody>
      </p:sp>
      <p:sp>
        <p:nvSpPr>
          <p:cNvPr id="699396" name="Rectangle 4"/>
          <p:cNvSpPr>
            <a:spLocks noRot="1" noChangeArrowheads="1"/>
          </p:cNvSpPr>
          <p:nvPr/>
        </p:nvSpPr>
        <p:spPr bwMode="auto">
          <a:xfrm>
            <a:off x="228600" y="2700338"/>
            <a:ext cx="4648200" cy="3776662"/>
          </a:xfrm>
          <a:prstGeom prst="rect">
            <a:avLst/>
          </a:prstGeom>
          <a:noFill/>
          <a:ln w="9525">
            <a:noFill/>
            <a:miter lim="800000"/>
            <a:headEnd/>
            <a:tailEnd/>
          </a:ln>
        </p:spPr>
        <p:txBody>
          <a:bodyPr/>
          <a:lstStyle/>
          <a:p>
            <a:pPr marL="342900" indent="-342900">
              <a:spcBef>
                <a:spcPct val="50000"/>
              </a:spcBef>
              <a:buClr>
                <a:schemeClr val="tx1"/>
              </a:buClr>
              <a:buFont typeface="Wingdings" pitchFamily="2" charset="2"/>
              <a:buChar char="§"/>
            </a:pPr>
            <a:r>
              <a:rPr lang="en-US" sz="2400" dirty="0">
                <a:latin typeface="+mj-lt"/>
              </a:rPr>
              <a:t>Appraisal Value:  </a:t>
            </a:r>
            <a:r>
              <a:rPr lang="en-US" sz="2400" dirty="0" smtClean="0">
                <a:latin typeface="+mj-lt"/>
              </a:rPr>
              <a:t>$119,000</a:t>
            </a:r>
            <a:endParaRPr lang="en-US" sz="2400" dirty="0">
              <a:latin typeface="+mj-lt"/>
            </a:endParaRPr>
          </a:p>
          <a:p>
            <a:pPr marL="342900" indent="-342900">
              <a:spcBef>
                <a:spcPct val="50000"/>
              </a:spcBef>
              <a:buClr>
                <a:schemeClr val="tx1"/>
              </a:buClr>
              <a:buFont typeface="Wingdings" pitchFamily="2" charset="2"/>
              <a:buChar char="§"/>
            </a:pPr>
            <a:r>
              <a:rPr lang="en-US" sz="2400" dirty="0">
                <a:latin typeface="+mj-lt"/>
              </a:rPr>
              <a:t>Loan/Investment:  </a:t>
            </a:r>
            <a:r>
              <a:rPr lang="en-US" sz="2400" dirty="0" smtClean="0">
                <a:latin typeface="+mj-lt"/>
              </a:rPr>
              <a:t>$50,500</a:t>
            </a:r>
            <a:endParaRPr lang="en-US" sz="2400" dirty="0">
              <a:latin typeface="+mj-lt"/>
            </a:endParaRPr>
          </a:p>
          <a:p>
            <a:pPr marL="342900" indent="-342900">
              <a:spcBef>
                <a:spcPct val="50000"/>
              </a:spcBef>
              <a:buClr>
                <a:schemeClr val="tx1"/>
              </a:buClr>
              <a:buFont typeface="Wingdings" pitchFamily="2" charset="2"/>
              <a:buChar char="§"/>
            </a:pPr>
            <a:r>
              <a:rPr lang="en-US" sz="2400" dirty="0">
                <a:latin typeface="+mj-lt"/>
              </a:rPr>
              <a:t>Purchase Price:  </a:t>
            </a:r>
            <a:r>
              <a:rPr lang="en-US" sz="2400" dirty="0" smtClean="0">
                <a:latin typeface="+mj-lt"/>
              </a:rPr>
              <a:t>$33,500</a:t>
            </a:r>
            <a:endParaRPr lang="en-US" sz="2400" dirty="0">
              <a:latin typeface="+mj-lt"/>
            </a:endParaRPr>
          </a:p>
          <a:p>
            <a:pPr marL="342900" indent="-342900">
              <a:spcBef>
                <a:spcPct val="50000"/>
              </a:spcBef>
              <a:buClr>
                <a:schemeClr val="tx1"/>
              </a:buClr>
              <a:buFont typeface="Wingdings" pitchFamily="2" charset="2"/>
              <a:buChar char="§"/>
            </a:pPr>
            <a:r>
              <a:rPr lang="en-US" sz="2400" dirty="0">
                <a:latin typeface="+mj-lt"/>
              </a:rPr>
              <a:t>Renovation Cost:  </a:t>
            </a:r>
            <a:r>
              <a:rPr lang="en-US" sz="2400" dirty="0" smtClean="0">
                <a:latin typeface="+mj-lt"/>
              </a:rPr>
              <a:t>$17,000</a:t>
            </a:r>
          </a:p>
          <a:p>
            <a:pPr marL="342900" indent="-342900">
              <a:spcBef>
                <a:spcPct val="50000"/>
              </a:spcBef>
              <a:buClr>
                <a:schemeClr val="tx1"/>
              </a:buClr>
              <a:buFont typeface="Wingdings" pitchFamily="2" charset="2"/>
              <a:buChar char="§"/>
            </a:pPr>
            <a:r>
              <a:rPr lang="en-US" sz="2400" dirty="0" smtClean="0">
                <a:latin typeface="+mj-lt"/>
              </a:rPr>
              <a:t>Resale Price: $95,000 </a:t>
            </a:r>
            <a:endParaRPr lang="en-US" sz="2400" dirty="0">
              <a:latin typeface="+mj-lt"/>
            </a:endParaRPr>
          </a:p>
          <a:p>
            <a:pPr marL="342900" indent="-342900">
              <a:spcBef>
                <a:spcPct val="50000"/>
              </a:spcBef>
              <a:buClr>
                <a:schemeClr val="tx1"/>
              </a:buClr>
              <a:buFont typeface="Wingdings" pitchFamily="2" charset="2"/>
              <a:buChar char="§"/>
            </a:pPr>
            <a:r>
              <a:rPr lang="en-US" sz="2400" dirty="0" smtClean="0">
                <a:latin typeface="+mj-lt"/>
              </a:rPr>
              <a:t>Tenant: Down Payment = $7,000</a:t>
            </a:r>
            <a:endParaRPr lang="en-US" sz="2400" dirty="0">
              <a:latin typeface="+mj-lt"/>
            </a:endParaRPr>
          </a:p>
        </p:txBody>
      </p:sp>
      <p:sp>
        <p:nvSpPr>
          <p:cNvPr id="699397" name="Text Box 5"/>
          <p:cNvSpPr txBox="1">
            <a:spLocks noChangeArrowheads="1"/>
          </p:cNvSpPr>
          <p:nvPr/>
        </p:nvSpPr>
        <p:spPr bwMode="auto">
          <a:xfrm>
            <a:off x="5213350" y="5000175"/>
            <a:ext cx="3025775" cy="1477962"/>
          </a:xfrm>
          <a:prstGeom prst="rect">
            <a:avLst/>
          </a:prstGeom>
          <a:solidFill>
            <a:schemeClr val="accent1">
              <a:lumMod val="75000"/>
              <a:alpha val="43000"/>
            </a:schemeClr>
          </a:solidFill>
          <a:ln w="9525">
            <a:noFill/>
            <a:miter lim="800000"/>
            <a:headEnd/>
            <a:tailEnd/>
          </a:ln>
        </p:spPr>
        <p:txBody>
          <a:bodyPr>
            <a:spAutoFit/>
          </a:bodyPr>
          <a:lstStyle/>
          <a:p>
            <a:r>
              <a:rPr lang="en-US" b="1" u="sng" dirty="0">
                <a:solidFill>
                  <a:srgbClr val="000000"/>
                </a:solidFill>
                <a:latin typeface="+mj-lt"/>
              </a:rPr>
              <a:t>Monthly Payments</a:t>
            </a:r>
          </a:p>
          <a:p>
            <a:r>
              <a:rPr lang="en-US" b="1" dirty="0">
                <a:solidFill>
                  <a:srgbClr val="000000"/>
                </a:solidFill>
                <a:latin typeface="+mj-lt"/>
              </a:rPr>
              <a:t>Investor:  </a:t>
            </a:r>
            <a:r>
              <a:rPr lang="en-US" b="1" dirty="0" smtClean="0">
                <a:solidFill>
                  <a:srgbClr val="000000"/>
                </a:solidFill>
                <a:latin typeface="+mj-lt"/>
              </a:rPr>
              <a:t>$420</a:t>
            </a:r>
            <a:endParaRPr lang="en-US" b="1" dirty="0">
              <a:solidFill>
                <a:srgbClr val="000000"/>
              </a:solidFill>
              <a:latin typeface="+mj-lt"/>
            </a:endParaRPr>
          </a:p>
          <a:p>
            <a:r>
              <a:rPr lang="en-US" b="1" dirty="0">
                <a:solidFill>
                  <a:srgbClr val="000000"/>
                </a:solidFill>
                <a:latin typeface="+mj-lt"/>
              </a:rPr>
              <a:t>Taxes &amp; Insurance:  </a:t>
            </a:r>
            <a:r>
              <a:rPr lang="en-US" b="1" dirty="0" smtClean="0">
                <a:solidFill>
                  <a:srgbClr val="000000"/>
                </a:solidFill>
                <a:latin typeface="+mj-lt"/>
              </a:rPr>
              <a:t>$185</a:t>
            </a:r>
            <a:endParaRPr lang="en-US" b="1" dirty="0">
              <a:solidFill>
                <a:srgbClr val="000000"/>
              </a:solidFill>
              <a:latin typeface="+mj-lt"/>
            </a:endParaRPr>
          </a:p>
          <a:p>
            <a:r>
              <a:rPr lang="en-US" b="1" dirty="0">
                <a:solidFill>
                  <a:srgbClr val="000000"/>
                </a:solidFill>
                <a:latin typeface="+mj-lt"/>
              </a:rPr>
              <a:t>Tenant Rent:  </a:t>
            </a:r>
            <a:r>
              <a:rPr lang="en-US" b="1" dirty="0" smtClean="0">
                <a:solidFill>
                  <a:srgbClr val="000000"/>
                </a:solidFill>
                <a:latin typeface="+mj-lt"/>
              </a:rPr>
              <a:t>$800</a:t>
            </a:r>
            <a:endParaRPr lang="en-US" b="1" dirty="0">
              <a:solidFill>
                <a:srgbClr val="000000"/>
              </a:solidFill>
              <a:latin typeface="+mj-lt"/>
            </a:endParaRPr>
          </a:p>
          <a:p>
            <a:r>
              <a:rPr lang="en-US" b="1" dirty="0">
                <a:solidFill>
                  <a:srgbClr val="000000"/>
                </a:solidFill>
                <a:latin typeface="+mj-lt"/>
              </a:rPr>
              <a:t>Net Income:  $</a:t>
            </a:r>
            <a:r>
              <a:rPr lang="en-US" b="1" dirty="0" smtClean="0">
                <a:solidFill>
                  <a:srgbClr val="000000"/>
                </a:solidFill>
                <a:latin typeface="+mj-lt"/>
              </a:rPr>
              <a:t>195</a:t>
            </a:r>
            <a:endParaRPr lang="en-US" b="1" dirty="0">
              <a:solidFill>
                <a:srgbClr val="000000"/>
              </a:solidFill>
              <a:latin typeface="+mj-lt"/>
            </a:endParaRPr>
          </a:p>
        </p:txBody>
      </p:sp>
      <p:pic>
        <p:nvPicPr>
          <p:cNvPr id="12290" name="Picture 2" descr="C:\Users\Josh\Desktop\Houses and Properties\4259 Tapper Trail\tapper front after pic.jpg"/>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rcRect/>
          <a:stretch>
            <a:fillRect/>
          </a:stretch>
        </p:blipFill>
        <p:spPr bwMode="auto">
          <a:xfrm>
            <a:off x="4897438" y="2287520"/>
            <a:ext cx="3657600" cy="243536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99395">
                                            <p:bg/>
                                          </p:spTgt>
                                        </p:tgtEl>
                                        <p:attrNameLst>
                                          <p:attrName>style.visibility</p:attrName>
                                        </p:attrNameLst>
                                      </p:cBhvr>
                                      <p:to>
                                        <p:strVal val="visible"/>
                                      </p:to>
                                    </p:set>
                                    <p:anim calcmode="lin" valueType="num">
                                      <p:cBhvr additive="base">
                                        <p:cTn id="7" dur="500" fill="hold"/>
                                        <p:tgtEl>
                                          <p:spTgt spid="69939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69939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99395">
                                            <p:txEl>
                                              <p:pRg st="0" end="0"/>
                                            </p:txEl>
                                          </p:spTgt>
                                        </p:tgtEl>
                                        <p:attrNameLst>
                                          <p:attrName>style.visibility</p:attrName>
                                        </p:attrNameLst>
                                      </p:cBhvr>
                                      <p:to>
                                        <p:strVal val="visible"/>
                                      </p:to>
                                    </p:set>
                                    <p:anim calcmode="lin" valueType="num">
                                      <p:cBhvr additive="base">
                                        <p:cTn id="11" dur="500" fill="hold"/>
                                        <p:tgtEl>
                                          <p:spTgt spid="69939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993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99396"/>
                                        </p:tgtEl>
                                        <p:attrNameLst>
                                          <p:attrName>style.visibility</p:attrName>
                                        </p:attrNameLst>
                                      </p:cBhvr>
                                      <p:to>
                                        <p:strVal val="visible"/>
                                      </p:to>
                                    </p:set>
                                    <p:anim calcmode="lin" valueType="num">
                                      <p:cBhvr additive="base">
                                        <p:cTn id="17" dur="500" fill="hold"/>
                                        <p:tgtEl>
                                          <p:spTgt spid="699396"/>
                                        </p:tgtEl>
                                        <p:attrNameLst>
                                          <p:attrName>ppt_x</p:attrName>
                                        </p:attrNameLst>
                                      </p:cBhvr>
                                      <p:tavLst>
                                        <p:tav tm="0">
                                          <p:val>
                                            <p:strVal val="#ppt_x"/>
                                          </p:val>
                                        </p:tav>
                                        <p:tav tm="100000">
                                          <p:val>
                                            <p:strVal val="#ppt_x"/>
                                          </p:val>
                                        </p:tav>
                                      </p:tavLst>
                                    </p:anim>
                                    <p:anim calcmode="lin" valueType="num">
                                      <p:cBhvr additive="base">
                                        <p:cTn id="18" dur="500" fill="hold"/>
                                        <p:tgtEl>
                                          <p:spTgt spid="69939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99397"/>
                                        </p:tgtEl>
                                        <p:attrNameLst>
                                          <p:attrName>style.visibility</p:attrName>
                                        </p:attrNameLst>
                                      </p:cBhvr>
                                      <p:to>
                                        <p:strVal val="visible"/>
                                      </p:to>
                                    </p:set>
                                    <p:anim calcmode="lin" valueType="num">
                                      <p:cBhvr additive="base">
                                        <p:cTn id="23" dur="500" fill="hold"/>
                                        <p:tgtEl>
                                          <p:spTgt spid="699397"/>
                                        </p:tgtEl>
                                        <p:attrNameLst>
                                          <p:attrName>ppt_x</p:attrName>
                                        </p:attrNameLst>
                                      </p:cBhvr>
                                      <p:tavLst>
                                        <p:tav tm="0">
                                          <p:val>
                                            <p:strVal val="#ppt_x"/>
                                          </p:val>
                                        </p:tav>
                                        <p:tav tm="100000">
                                          <p:val>
                                            <p:strVal val="#ppt_x"/>
                                          </p:val>
                                        </p:tav>
                                      </p:tavLst>
                                    </p:anim>
                                    <p:anim calcmode="lin" valueType="num">
                                      <p:cBhvr additive="base">
                                        <p:cTn id="24" dur="500" fill="hold"/>
                                        <p:tgtEl>
                                          <p:spTgt spid="6993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9395" grpId="0" build="p" animBg="1"/>
      <p:bldP spid="699396" grpId="0"/>
      <p:bldP spid="69939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Step Process 	</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Set Up A IRA Acct = Equity Trust </a:t>
            </a:r>
          </a:p>
          <a:p>
            <a:pPr marL="514350" indent="-514350">
              <a:buFont typeface="+mj-lt"/>
              <a:buAutoNum type="arabicPeriod"/>
            </a:pPr>
            <a:r>
              <a:rPr lang="en-US" dirty="0" smtClean="0"/>
              <a:t>Fund The Acct = </a:t>
            </a:r>
          </a:p>
          <a:p>
            <a:pPr marL="914400" lvl="1" indent="-514350">
              <a:buFont typeface="+mj-lt"/>
              <a:buAutoNum type="arabicPeriod"/>
            </a:pPr>
            <a:r>
              <a:rPr lang="en-US" dirty="0" smtClean="0"/>
              <a:t>Rollover = from 401k or 203b </a:t>
            </a:r>
          </a:p>
          <a:p>
            <a:pPr marL="914400" lvl="1" indent="-514350">
              <a:buFont typeface="+mj-lt"/>
              <a:buAutoNum type="arabicPeriod"/>
            </a:pPr>
            <a:r>
              <a:rPr lang="en-US" dirty="0" smtClean="0"/>
              <a:t>Transfer = from another IRA</a:t>
            </a:r>
          </a:p>
          <a:p>
            <a:pPr marL="514350" indent="-514350">
              <a:buFont typeface="+mj-lt"/>
              <a:buAutoNum type="arabicPeriod"/>
            </a:pPr>
            <a:r>
              <a:rPr lang="en-US" dirty="0" smtClean="0"/>
              <a:t>Make An Investment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cs typeface="Times New Roman" pitchFamily="18" charset="0"/>
              </a:rPr>
              <a:t>Annuity Rates:</a:t>
            </a:r>
            <a:endParaRPr lang="en-US" b="1" i="1" u="sng" dirty="0">
              <a:cs typeface="Times New Roman" pitchFamily="18" charset="0"/>
            </a:endParaRPr>
          </a:p>
        </p:txBody>
      </p:sp>
      <p:pic>
        <p:nvPicPr>
          <p:cNvPr id="14338" name="Picture 2" descr="C:\Users\Josh\Desktop\Annuity Rates Millennium.pn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2514600" y="1890679"/>
            <a:ext cx="4078288" cy="4676842"/>
          </a:xfrm>
          <a:prstGeom prst="rect">
            <a:avLst/>
          </a:prstGeom>
          <a:noFill/>
          <a:ln>
            <a:solidFill>
              <a:schemeClr val="tx2"/>
            </a:solidFill>
          </a:ln>
        </p:spPr>
      </p:pic>
    </p:spTree>
  </p:cSld>
  <p:clrMapOvr>
    <a:masterClrMapping/>
  </p:clrMapOvr>
  <p:transition spd="slow">
    <p:cove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R.O.I. OFFER </a:t>
            </a:r>
            <a:endParaRPr lang="en-US" dirty="0"/>
          </a:p>
        </p:txBody>
      </p:sp>
      <p:sp>
        <p:nvSpPr>
          <p:cNvPr id="3" name="Content Placeholder 2"/>
          <p:cNvSpPr>
            <a:spLocks noGrp="1"/>
          </p:cNvSpPr>
          <p:nvPr>
            <p:ph idx="1"/>
          </p:nvPr>
        </p:nvSpPr>
        <p:spPr/>
        <p:txBody>
          <a:bodyPr/>
          <a:lstStyle/>
          <a:p>
            <a:r>
              <a:rPr lang="en-US" dirty="0" smtClean="0"/>
              <a:t>12% interest </a:t>
            </a:r>
          </a:p>
          <a:p>
            <a:r>
              <a:rPr lang="en-US" dirty="0" smtClean="0"/>
              <a:t>~OR~</a:t>
            </a:r>
          </a:p>
          <a:p>
            <a:r>
              <a:rPr lang="en-US" dirty="0" smtClean="0"/>
              <a:t>15% of the profit </a:t>
            </a:r>
          </a:p>
          <a:p>
            <a:r>
              <a:rPr lang="en-US" dirty="0" smtClean="0"/>
              <a:t>Whichever is greater</a:t>
            </a:r>
          </a:p>
          <a:p>
            <a:r>
              <a:rPr lang="en-US" dirty="0" smtClean="0"/>
              <a:t>If they fund an entire deal </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2"/>
          <p:cNvSpPr>
            <a:spLocks noGrp="1" noRot="1" noChangeArrowheads="1"/>
          </p:cNvSpPr>
          <p:nvPr>
            <p:ph type="title"/>
          </p:nvPr>
        </p:nvSpPr>
        <p:spPr>
          <a:xfrm>
            <a:off x="457200" y="1219200"/>
            <a:ext cx="8229600" cy="1089529"/>
          </a:xfrm>
        </p:spPr>
        <p:txBody>
          <a:bodyPr anchor="t">
            <a:spAutoFit/>
          </a:bodyPr>
          <a:lstStyle/>
          <a:p>
            <a:pPr eaLnBrk="0" hangingPunct="0">
              <a:lnSpc>
                <a:spcPct val="90000"/>
              </a:lnSpc>
              <a:spcBef>
                <a:spcPct val="50000"/>
              </a:spcBef>
            </a:pPr>
            <a:r>
              <a:rPr kumimoji="1" lang="en-US" sz="3600" b="1" i="1" u="sng" dirty="0" smtClean="0">
                <a:solidFill>
                  <a:schemeClr val="tx2"/>
                </a:solidFill>
              </a:rPr>
              <a:t>Millennium Capital Investments </a:t>
            </a:r>
            <a:r>
              <a:rPr kumimoji="1" lang="en-US" sz="3200" b="1" i="1" u="sng" dirty="0" smtClean="0">
                <a:solidFill>
                  <a:schemeClr val="tx2"/>
                </a:solidFill>
              </a:rPr>
              <a:t/>
            </a:r>
            <a:br>
              <a:rPr kumimoji="1" lang="en-US" sz="3200" b="1" i="1" u="sng" dirty="0" smtClean="0">
                <a:solidFill>
                  <a:schemeClr val="tx2"/>
                </a:solidFill>
              </a:rPr>
            </a:br>
            <a:r>
              <a:rPr kumimoji="1" lang="en-US" sz="3600" b="1" dirty="0" smtClean="0"/>
              <a:t>Works Hard So You Can Relax</a:t>
            </a:r>
          </a:p>
        </p:txBody>
      </p:sp>
      <p:sp>
        <p:nvSpPr>
          <p:cNvPr id="51203" name="Rectangle 3"/>
          <p:cNvSpPr>
            <a:spLocks noGrp="1" noRot="1" noChangeArrowheads="1"/>
          </p:cNvSpPr>
          <p:nvPr>
            <p:ph sz="half" idx="1"/>
          </p:nvPr>
        </p:nvSpPr>
        <p:spPr>
          <a:xfrm>
            <a:off x="457200" y="2301874"/>
            <a:ext cx="4038600" cy="4525963"/>
          </a:xfrm>
        </p:spPr>
        <p:txBody>
          <a:bodyPr>
            <a:noAutofit/>
          </a:bodyPr>
          <a:lstStyle/>
          <a:p>
            <a:r>
              <a:rPr lang="en-US" sz="2000" dirty="0" smtClean="0">
                <a:latin typeface="+mj-lt"/>
              </a:rPr>
              <a:t>Locate potential properties.</a:t>
            </a:r>
          </a:p>
          <a:p>
            <a:r>
              <a:rPr lang="en-US" sz="2000" dirty="0" smtClean="0">
                <a:latin typeface="+mj-lt"/>
              </a:rPr>
              <a:t>Perform property analysis and due diligence.</a:t>
            </a:r>
          </a:p>
          <a:p>
            <a:r>
              <a:rPr lang="en-US" sz="2000" dirty="0" smtClean="0">
                <a:latin typeface="+mj-lt"/>
              </a:rPr>
              <a:t>Process and evaluate foreclosures from “Legal News.”</a:t>
            </a:r>
          </a:p>
          <a:p>
            <a:r>
              <a:rPr lang="en-US" sz="2000" dirty="0" smtClean="0">
                <a:latin typeface="+mj-lt"/>
              </a:rPr>
              <a:t>Monitor property’s foreclosure proceedings at courthouse and through media.</a:t>
            </a:r>
          </a:p>
          <a:p>
            <a:r>
              <a:rPr lang="en-US" sz="2000" dirty="0" smtClean="0">
                <a:latin typeface="+mj-lt"/>
              </a:rPr>
              <a:t>Address Realtor questions.</a:t>
            </a:r>
          </a:p>
          <a:p>
            <a:r>
              <a:rPr lang="en-US" sz="2000" dirty="0" smtClean="0">
                <a:latin typeface="+mj-lt"/>
              </a:rPr>
              <a:t>Interface with Equity Trust Co.</a:t>
            </a:r>
          </a:p>
          <a:p>
            <a:r>
              <a:rPr lang="en-US" sz="2000" dirty="0" smtClean="0">
                <a:latin typeface="+mj-lt"/>
              </a:rPr>
              <a:t>Provide presentations to investors.</a:t>
            </a:r>
          </a:p>
        </p:txBody>
      </p:sp>
      <p:sp>
        <p:nvSpPr>
          <p:cNvPr id="2" name="Content Placeholder 1"/>
          <p:cNvSpPr>
            <a:spLocks noGrp="1"/>
          </p:cNvSpPr>
          <p:nvPr>
            <p:ph sz="half" idx="2"/>
          </p:nvPr>
        </p:nvSpPr>
        <p:spPr>
          <a:xfrm>
            <a:off x="4648200" y="2286000"/>
            <a:ext cx="4495800" cy="4525963"/>
          </a:xfrm>
        </p:spPr>
        <p:txBody>
          <a:bodyPr>
            <a:normAutofit/>
          </a:bodyPr>
          <a:lstStyle/>
          <a:p>
            <a:r>
              <a:rPr lang="en-US" sz="2000" dirty="0"/>
              <a:t>Negotiate offers.</a:t>
            </a:r>
          </a:p>
          <a:p>
            <a:r>
              <a:rPr lang="en-US" sz="2000" dirty="0" smtClean="0">
                <a:latin typeface="+mj-lt"/>
              </a:rPr>
              <a:t>Coordinate </a:t>
            </a:r>
            <a:r>
              <a:rPr lang="en-US" sz="2000" dirty="0">
                <a:latin typeface="+mj-lt"/>
              </a:rPr>
              <a:t>and oversee </a:t>
            </a:r>
            <a:r>
              <a:rPr lang="en-US" sz="2000" dirty="0" smtClean="0">
                <a:latin typeface="+mj-lt"/>
              </a:rPr>
              <a:t>inspections.</a:t>
            </a:r>
            <a:endParaRPr lang="en-US" sz="2000" dirty="0">
              <a:latin typeface="+mj-lt"/>
            </a:endParaRPr>
          </a:p>
          <a:p>
            <a:r>
              <a:rPr lang="en-US" sz="2000" dirty="0">
                <a:latin typeface="+mj-lt"/>
              </a:rPr>
              <a:t>Coordinate </a:t>
            </a:r>
            <a:r>
              <a:rPr lang="en-US" sz="2000" dirty="0" smtClean="0">
                <a:latin typeface="+mj-lt"/>
              </a:rPr>
              <a:t>closings.</a:t>
            </a:r>
            <a:endParaRPr lang="en-US" sz="2000" dirty="0">
              <a:latin typeface="+mj-lt"/>
            </a:endParaRPr>
          </a:p>
          <a:p>
            <a:r>
              <a:rPr lang="en-US" sz="2000" dirty="0">
                <a:latin typeface="+mj-lt"/>
              </a:rPr>
              <a:t>Research </a:t>
            </a:r>
            <a:r>
              <a:rPr lang="en-US" sz="2000" dirty="0" smtClean="0">
                <a:latin typeface="+mj-lt"/>
              </a:rPr>
              <a:t>marketplace.</a:t>
            </a:r>
            <a:endParaRPr lang="en-US" sz="2000" dirty="0">
              <a:latin typeface="+mj-lt"/>
            </a:endParaRPr>
          </a:p>
          <a:p>
            <a:r>
              <a:rPr lang="en-US" sz="2000" dirty="0">
                <a:latin typeface="+mj-lt"/>
              </a:rPr>
              <a:t>Perform marketplace </a:t>
            </a:r>
            <a:r>
              <a:rPr lang="en-US" sz="2000" dirty="0" smtClean="0">
                <a:latin typeface="+mj-lt"/>
              </a:rPr>
              <a:t>analysis.</a:t>
            </a:r>
            <a:endParaRPr lang="en-US" sz="2000" dirty="0">
              <a:latin typeface="+mj-lt"/>
            </a:endParaRPr>
          </a:p>
          <a:p>
            <a:r>
              <a:rPr lang="en-US" sz="2000" dirty="0">
                <a:latin typeface="+mj-lt"/>
              </a:rPr>
              <a:t>Develop marketing </a:t>
            </a:r>
            <a:r>
              <a:rPr lang="en-US" sz="2000" dirty="0" smtClean="0">
                <a:latin typeface="+mj-lt"/>
              </a:rPr>
              <a:t>plan.</a:t>
            </a:r>
            <a:endParaRPr lang="en-US" sz="2000" dirty="0">
              <a:latin typeface="+mj-lt"/>
            </a:endParaRPr>
          </a:p>
          <a:p>
            <a:r>
              <a:rPr lang="en-US" sz="2000" dirty="0">
                <a:latin typeface="+mj-lt"/>
              </a:rPr>
              <a:t>Coordinate title </a:t>
            </a:r>
            <a:r>
              <a:rPr lang="en-US" sz="2000" dirty="0" smtClean="0">
                <a:latin typeface="+mj-lt"/>
              </a:rPr>
              <a:t>searches.</a:t>
            </a:r>
            <a:endParaRPr lang="en-US" sz="2000" dirty="0">
              <a:latin typeface="+mj-lt"/>
            </a:endParaRPr>
          </a:p>
          <a:p>
            <a:r>
              <a:rPr lang="en-US" sz="2000" dirty="0">
                <a:latin typeface="+mj-lt"/>
              </a:rPr>
              <a:t>Arrange and oversee </a:t>
            </a:r>
            <a:r>
              <a:rPr lang="en-US" sz="2000" dirty="0" smtClean="0">
                <a:latin typeface="+mj-lt"/>
              </a:rPr>
              <a:t>inspections.</a:t>
            </a:r>
            <a:endParaRPr lang="en-US" sz="2000" dirty="0">
              <a:latin typeface="+mj-lt"/>
            </a:endParaRPr>
          </a:p>
          <a:p>
            <a:r>
              <a:rPr lang="en-US" sz="2000" dirty="0">
                <a:latin typeface="+mj-lt"/>
              </a:rPr>
              <a:t>Review settlements for </a:t>
            </a:r>
            <a:r>
              <a:rPr lang="en-US" sz="2000" dirty="0" smtClean="0">
                <a:latin typeface="+mj-lt"/>
              </a:rPr>
              <a:t>accuracy.</a:t>
            </a:r>
            <a:endParaRPr lang="en-US" sz="2000" dirty="0">
              <a:latin typeface="+mj-lt"/>
            </a:endParaRPr>
          </a:p>
          <a:p>
            <a:r>
              <a:rPr lang="en-US" sz="2000" dirty="0">
                <a:latin typeface="+mj-lt"/>
              </a:rPr>
              <a:t>Inspect properties on an on-going basis to ensure tenants adhere to lease agreement.</a:t>
            </a:r>
          </a:p>
          <a:p>
            <a:endParaRPr lang="en-US" sz="2000" b="1" dirty="0">
              <a:latin typeface="+mj-lt"/>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 calcmode="lin" valueType="num">
                                      <p:cBhvr additive="base">
                                        <p:cTn id="7" dur="500" fill="hold"/>
                                        <p:tgtEl>
                                          <p:spTgt spid="512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203">
                                            <p:txEl>
                                              <p:pRg st="1" end="1"/>
                                            </p:txEl>
                                          </p:spTgt>
                                        </p:tgtEl>
                                        <p:attrNameLst>
                                          <p:attrName>style.visibility</p:attrName>
                                        </p:attrNameLst>
                                      </p:cBhvr>
                                      <p:to>
                                        <p:strVal val="visible"/>
                                      </p:to>
                                    </p:set>
                                    <p:anim calcmode="lin" valueType="num">
                                      <p:cBhvr additive="base">
                                        <p:cTn id="13" dur="500" fill="hold"/>
                                        <p:tgtEl>
                                          <p:spTgt spid="512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12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1203">
                                            <p:txEl>
                                              <p:pRg st="2" end="2"/>
                                            </p:txEl>
                                          </p:spTgt>
                                        </p:tgtEl>
                                        <p:attrNameLst>
                                          <p:attrName>style.visibility</p:attrName>
                                        </p:attrNameLst>
                                      </p:cBhvr>
                                      <p:to>
                                        <p:strVal val="visible"/>
                                      </p:to>
                                    </p:set>
                                    <p:anim calcmode="lin" valueType="num">
                                      <p:cBhvr additive="base">
                                        <p:cTn id="19" dur="500" fill="hold"/>
                                        <p:tgtEl>
                                          <p:spTgt spid="512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12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1203">
                                            <p:txEl>
                                              <p:pRg st="3" end="3"/>
                                            </p:txEl>
                                          </p:spTgt>
                                        </p:tgtEl>
                                        <p:attrNameLst>
                                          <p:attrName>style.visibility</p:attrName>
                                        </p:attrNameLst>
                                      </p:cBhvr>
                                      <p:to>
                                        <p:strVal val="visible"/>
                                      </p:to>
                                    </p:set>
                                    <p:anim calcmode="lin" valueType="num">
                                      <p:cBhvr additive="base">
                                        <p:cTn id="25" dur="500" fill="hold"/>
                                        <p:tgtEl>
                                          <p:spTgt spid="5120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120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1203">
                                            <p:txEl>
                                              <p:pRg st="4" end="4"/>
                                            </p:txEl>
                                          </p:spTgt>
                                        </p:tgtEl>
                                        <p:attrNameLst>
                                          <p:attrName>style.visibility</p:attrName>
                                        </p:attrNameLst>
                                      </p:cBhvr>
                                      <p:to>
                                        <p:strVal val="visible"/>
                                      </p:to>
                                    </p:set>
                                    <p:anim calcmode="lin" valueType="num">
                                      <p:cBhvr additive="base">
                                        <p:cTn id="31" dur="500" fill="hold"/>
                                        <p:tgtEl>
                                          <p:spTgt spid="5120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120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203">
                                            <p:txEl>
                                              <p:pRg st="5" end="5"/>
                                            </p:txEl>
                                          </p:spTgt>
                                        </p:tgtEl>
                                        <p:attrNameLst>
                                          <p:attrName>style.visibility</p:attrName>
                                        </p:attrNameLst>
                                      </p:cBhvr>
                                      <p:to>
                                        <p:strVal val="visible"/>
                                      </p:to>
                                    </p:set>
                                    <p:anim calcmode="lin" valueType="num">
                                      <p:cBhvr additive="base">
                                        <p:cTn id="37" dur="500" fill="hold"/>
                                        <p:tgtEl>
                                          <p:spTgt spid="5120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120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1203">
                                            <p:txEl>
                                              <p:pRg st="6" end="6"/>
                                            </p:txEl>
                                          </p:spTgt>
                                        </p:tgtEl>
                                        <p:attrNameLst>
                                          <p:attrName>style.visibility</p:attrName>
                                        </p:attrNameLst>
                                      </p:cBhvr>
                                      <p:to>
                                        <p:strVal val="visible"/>
                                      </p:to>
                                    </p:set>
                                    <p:anim calcmode="lin" valueType="num">
                                      <p:cBhvr additive="base">
                                        <p:cTn id="43" dur="500" fill="hold"/>
                                        <p:tgtEl>
                                          <p:spTgt spid="5120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120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0" end="0"/>
                                            </p:txEl>
                                          </p:spTgt>
                                        </p:tgtEl>
                                        <p:attrNameLst>
                                          <p:attrName>style.visibility</p:attrName>
                                        </p:attrNameLst>
                                      </p:cBhvr>
                                      <p:to>
                                        <p:strVal val="visible"/>
                                      </p:to>
                                    </p:set>
                                    <p:anim calcmode="lin" valueType="num">
                                      <p:cBhvr additive="base">
                                        <p:cTn id="4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1" end="1"/>
                                            </p:txEl>
                                          </p:spTgt>
                                        </p:tgtEl>
                                        <p:attrNameLst>
                                          <p:attrName>style.visibility</p:attrName>
                                        </p:attrNameLst>
                                      </p:cBhvr>
                                      <p:to>
                                        <p:strVal val="visible"/>
                                      </p:to>
                                    </p:set>
                                    <p:anim calcmode="lin" valueType="num">
                                      <p:cBhvr additive="base">
                                        <p:cTn id="5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2" end="2"/>
                                            </p:txEl>
                                          </p:spTgt>
                                        </p:tgtEl>
                                        <p:attrNameLst>
                                          <p:attrName>style.visibility</p:attrName>
                                        </p:attrNameLst>
                                      </p:cBhvr>
                                      <p:to>
                                        <p:strVal val="visible"/>
                                      </p:to>
                                    </p:set>
                                    <p:anim calcmode="lin" valueType="num">
                                      <p:cBhvr additive="base">
                                        <p:cTn id="6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3" end="3"/>
                                            </p:txEl>
                                          </p:spTgt>
                                        </p:tgtEl>
                                        <p:attrNameLst>
                                          <p:attrName>style.visibility</p:attrName>
                                        </p:attrNameLst>
                                      </p:cBhvr>
                                      <p:to>
                                        <p:strVal val="visible"/>
                                      </p:to>
                                    </p:set>
                                    <p:anim calcmode="lin" valueType="num">
                                      <p:cBhvr additive="base">
                                        <p:cTn id="67"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xEl>
                                              <p:pRg st="4" end="4"/>
                                            </p:txEl>
                                          </p:spTgt>
                                        </p:tgtEl>
                                        <p:attrNameLst>
                                          <p:attrName>style.visibility</p:attrName>
                                        </p:attrNameLst>
                                      </p:cBhvr>
                                      <p:to>
                                        <p:strVal val="visible"/>
                                      </p:to>
                                    </p:set>
                                    <p:anim calcmode="lin" valueType="num">
                                      <p:cBhvr additive="base">
                                        <p:cTn id="7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
                                            <p:txEl>
                                              <p:pRg st="5" end="5"/>
                                            </p:txEl>
                                          </p:spTgt>
                                        </p:tgtEl>
                                        <p:attrNameLst>
                                          <p:attrName>style.visibility</p:attrName>
                                        </p:attrNameLst>
                                      </p:cBhvr>
                                      <p:to>
                                        <p:strVal val="visible"/>
                                      </p:to>
                                    </p:set>
                                    <p:anim calcmode="lin" valueType="num">
                                      <p:cBhvr additive="base">
                                        <p:cTn id="7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
                                            <p:txEl>
                                              <p:pRg st="6" end="6"/>
                                            </p:txEl>
                                          </p:spTgt>
                                        </p:tgtEl>
                                        <p:attrNameLst>
                                          <p:attrName>style.visibility</p:attrName>
                                        </p:attrNameLst>
                                      </p:cBhvr>
                                      <p:to>
                                        <p:strVal val="visible"/>
                                      </p:to>
                                    </p:set>
                                    <p:anim calcmode="lin" valueType="num">
                                      <p:cBhvr additive="base">
                                        <p:cTn id="85"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
                                            <p:txEl>
                                              <p:pRg st="7" end="7"/>
                                            </p:txEl>
                                          </p:spTgt>
                                        </p:tgtEl>
                                        <p:attrNameLst>
                                          <p:attrName>style.visibility</p:attrName>
                                        </p:attrNameLst>
                                      </p:cBhvr>
                                      <p:to>
                                        <p:strVal val="visible"/>
                                      </p:to>
                                    </p:set>
                                    <p:anim calcmode="lin" valueType="num">
                                      <p:cBhvr additive="base">
                                        <p:cTn id="91"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
                                            <p:txEl>
                                              <p:pRg st="8" end="8"/>
                                            </p:txEl>
                                          </p:spTgt>
                                        </p:tgtEl>
                                        <p:attrNameLst>
                                          <p:attrName>style.visibility</p:attrName>
                                        </p:attrNameLst>
                                      </p:cBhvr>
                                      <p:to>
                                        <p:strVal val="visible"/>
                                      </p:to>
                                    </p:set>
                                    <p:anim calcmode="lin" valueType="num">
                                      <p:cBhvr additive="base">
                                        <p:cTn id="97"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
                                            <p:txEl>
                                              <p:pRg st="9" end="9"/>
                                            </p:txEl>
                                          </p:spTgt>
                                        </p:tgtEl>
                                        <p:attrNameLst>
                                          <p:attrName>style.visibility</p:attrName>
                                        </p:attrNameLst>
                                      </p:cBhvr>
                                      <p:to>
                                        <p:strVal val="visible"/>
                                      </p:to>
                                    </p:set>
                                    <p:anim calcmode="lin" valueType="num">
                                      <p:cBhvr additive="base">
                                        <p:cTn id="103"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104"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2" grpId="0" build="p"/>
    </p:bld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227" name="Rectangle 4"/>
          <p:cNvSpPr>
            <a:spLocks noGrp="1" noRot="1" noChangeArrowheads="1"/>
          </p:cNvSpPr>
          <p:nvPr>
            <p:ph sz="half" idx="1"/>
          </p:nvPr>
        </p:nvSpPr>
        <p:spPr>
          <a:xfrm>
            <a:off x="457200" y="2332037"/>
            <a:ext cx="4038600" cy="4525963"/>
          </a:xfrm>
        </p:spPr>
        <p:txBody>
          <a:bodyPr>
            <a:noAutofit/>
          </a:bodyPr>
          <a:lstStyle/>
          <a:p>
            <a:r>
              <a:rPr lang="en-US" sz="2000" dirty="0" smtClean="0"/>
              <a:t>Procure tenants for rentals and lease-purchases.</a:t>
            </a:r>
          </a:p>
          <a:p>
            <a:r>
              <a:rPr lang="en-US" sz="2000" dirty="0" smtClean="0"/>
              <a:t>Screen tenants for credit worthiness, employment and rental history.</a:t>
            </a:r>
          </a:p>
          <a:p>
            <a:r>
              <a:rPr lang="en-US" sz="2000" dirty="0" smtClean="0"/>
              <a:t>Create ads and signs for advertising available properties.</a:t>
            </a:r>
          </a:p>
          <a:p>
            <a:r>
              <a:rPr lang="en-US" sz="2000" dirty="0" smtClean="0"/>
              <a:t>Put out lock boxes and signs.</a:t>
            </a:r>
          </a:p>
          <a:p>
            <a:r>
              <a:rPr lang="en-US" sz="2000" dirty="0" smtClean="0"/>
              <a:t>Obtain constant training through Real Estate Investment Assoc. of Cleveland and National Real Estate Investing Association.</a:t>
            </a:r>
          </a:p>
          <a:p>
            <a:r>
              <a:rPr lang="en-US" sz="2000" dirty="0" smtClean="0"/>
              <a:t>Manage database.</a:t>
            </a:r>
          </a:p>
        </p:txBody>
      </p:sp>
      <p:sp>
        <p:nvSpPr>
          <p:cNvPr id="2" name="Content Placeholder 1"/>
          <p:cNvSpPr>
            <a:spLocks noGrp="1"/>
          </p:cNvSpPr>
          <p:nvPr>
            <p:ph sz="half" idx="2"/>
          </p:nvPr>
        </p:nvSpPr>
        <p:spPr>
          <a:xfrm>
            <a:off x="4648200" y="2332037"/>
            <a:ext cx="4267200" cy="4525963"/>
          </a:xfrm>
        </p:spPr>
        <p:txBody>
          <a:bodyPr>
            <a:normAutofit/>
          </a:bodyPr>
          <a:lstStyle/>
          <a:p>
            <a:r>
              <a:rPr lang="en-US" sz="2000" dirty="0"/>
              <a:t>Call lenders </a:t>
            </a:r>
            <a:r>
              <a:rPr lang="en-US" sz="2000" dirty="0" smtClean="0"/>
              <a:t>weekly.</a:t>
            </a:r>
            <a:endParaRPr lang="en-US" sz="2000" dirty="0"/>
          </a:p>
          <a:p>
            <a:r>
              <a:rPr lang="en-US" sz="2000" dirty="0" smtClean="0"/>
              <a:t>Interface </a:t>
            </a:r>
            <a:r>
              <a:rPr lang="en-US" sz="2000" dirty="0"/>
              <a:t>with insurance </a:t>
            </a:r>
            <a:r>
              <a:rPr lang="en-US" sz="2000" dirty="0" smtClean="0"/>
              <a:t>company.</a:t>
            </a:r>
            <a:endParaRPr lang="en-US" sz="2000" dirty="0"/>
          </a:p>
          <a:p>
            <a:r>
              <a:rPr lang="en-US" sz="2000" dirty="0" smtClean="0"/>
              <a:t>Schedule showings.</a:t>
            </a:r>
            <a:endParaRPr lang="en-US" sz="2000" dirty="0"/>
          </a:p>
          <a:p>
            <a:r>
              <a:rPr lang="en-US" sz="2000" dirty="0"/>
              <a:t>Hold open </a:t>
            </a:r>
            <a:r>
              <a:rPr lang="en-US" sz="2000" dirty="0" smtClean="0"/>
              <a:t>houses.</a:t>
            </a:r>
            <a:endParaRPr lang="en-US" sz="2000" dirty="0"/>
          </a:p>
          <a:p>
            <a:r>
              <a:rPr lang="en-US" sz="2000" dirty="0"/>
              <a:t>Coordinate and monitor  property </a:t>
            </a:r>
            <a:r>
              <a:rPr lang="en-US" sz="2000" dirty="0" smtClean="0"/>
              <a:t>renovations.</a:t>
            </a:r>
            <a:endParaRPr lang="en-US" sz="2000" dirty="0"/>
          </a:p>
          <a:p>
            <a:r>
              <a:rPr lang="en-US" sz="2000" dirty="0"/>
              <a:t>Negotiate with </a:t>
            </a:r>
            <a:r>
              <a:rPr lang="en-US" sz="2000" dirty="0" smtClean="0"/>
              <a:t>subcontractors.</a:t>
            </a:r>
            <a:endParaRPr lang="en-US" sz="2000" dirty="0"/>
          </a:p>
          <a:p>
            <a:r>
              <a:rPr lang="en-US" sz="2000" dirty="0"/>
              <a:t>Monitor property renovation </a:t>
            </a:r>
            <a:r>
              <a:rPr lang="en-US" sz="2000" dirty="0" smtClean="0"/>
              <a:t>budgets.</a:t>
            </a:r>
            <a:endParaRPr lang="en-US" sz="2000" dirty="0"/>
          </a:p>
          <a:p>
            <a:r>
              <a:rPr lang="en-US" sz="2000" dirty="0"/>
              <a:t>Negotiate with </a:t>
            </a:r>
            <a:r>
              <a:rPr lang="en-US" sz="2000" dirty="0" smtClean="0"/>
              <a:t>homeowners.</a:t>
            </a:r>
            <a:endParaRPr lang="en-US" sz="2000" dirty="0"/>
          </a:p>
          <a:p>
            <a:r>
              <a:rPr lang="en-US" sz="2000" dirty="0"/>
              <a:t>Prospect for new </a:t>
            </a:r>
            <a:r>
              <a:rPr lang="en-US" sz="2000" dirty="0" smtClean="0"/>
              <a:t>clients.</a:t>
            </a:r>
            <a:endParaRPr lang="en-US" sz="2000" dirty="0"/>
          </a:p>
          <a:p>
            <a:r>
              <a:rPr lang="en-US" sz="2000" dirty="0"/>
              <a:t>Collect monthly </a:t>
            </a:r>
            <a:r>
              <a:rPr lang="en-US" sz="2000" dirty="0" smtClean="0"/>
              <a:t>rentals.</a:t>
            </a:r>
            <a:endParaRPr lang="en-US" sz="2000" dirty="0"/>
          </a:p>
          <a:p>
            <a:endParaRPr lang="en-US" sz="2000" dirty="0"/>
          </a:p>
        </p:txBody>
      </p:sp>
      <p:sp>
        <p:nvSpPr>
          <p:cNvPr id="5" name="Rectangle 2"/>
          <p:cNvSpPr txBox="1">
            <a:spLocks noRot="1" noChangeArrowheads="1"/>
          </p:cNvSpPr>
          <p:nvPr/>
        </p:nvSpPr>
        <p:spPr>
          <a:xfrm>
            <a:off x="533400" y="1219198"/>
            <a:ext cx="8229600" cy="1089529"/>
          </a:xfrm>
          <a:prstGeom prst="rect">
            <a:avLst/>
          </a:prstGeom>
        </p:spPr>
        <p:txBody>
          <a:bodyPr vert="horz" lIns="91440" tIns="45720" rIns="91440" bIns="45720" rtlCol="0" anchor="t">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eaLnBrk="0" hangingPunct="0">
              <a:lnSpc>
                <a:spcPct val="90000"/>
              </a:lnSpc>
              <a:spcBef>
                <a:spcPct val="50000"/>
              </a:spcBef>
            </a:pPr>
            <a:r>
              <a:rPr kumimoji="1" lang="en-US" sz="3600" b="1" i="1" u="sng" dirty="0" smtClean="0">
                <a:solidFill>
                  <a:schemeClr val="tx2"/>
                </a:solidFill>
              </a:rPr>
              <a:t>Millennium Capital Investments </a:t>
            </a:r>
            <a:r>
              <a:rPr kumimoji="1" lang="en-US" sz="3200" b="1" i="1" u="sng" dirty="0" smtClean="0">
                <a:solidFill>
                  <a:schemeClr val="tx2"/>
                </a:solidFill>
              </a:rPr>
              <a:t/>
            </a:r>
            <a:br>
              <a:rPr kumimoji="1" lang="en-US" sz="3200" b="1" i="1" u="sng" dirty="0" smtClean="0">
                <a:solidFill>
                  <a:schemeClr val="tx2"/>
                </a:solidFill>
              </a:rPr>
            </a:br>
            <a:r>
              <a:rPr kumimoji="1" lang="en-US" sz="3600" b="1" dirty="0" smtClean="0"/>
              <a:t>Works Hard So You Can Relax</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2227">
                                            <p:txEl>
                                              <p:pRg st="2" end="2"/>
                                            </p:txEl>
                                          </p:spTgt>
                                        </p:tgtEl>
                                        <p:attrNameLst>
                                          <p:attrName>style.visibility</p:attrName>
                                        </p:attrNameLst>
                                      </p:cBhvr>
                                      <p:to>
                                        <p:strVal val="visible"/>
                                      </p:to>
                                    </p:set>
                                    <p:anim calcmode="lin" valueType="num">
                                      <p:cBhvr additive="base">
                                        <p:cTn id="19" dur="500" fill="hold"/>
                                        <p:tgtEl>
                                          <p:spTgt spid="522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22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227">
                                            <p:txEl>
                                              <p:pRg st="3" end="3"/>
                                            </p:txEl>
                                          </p:spTgt>
                                        </p:tgtEl>
                                        <p:attrNameLst>
                                          <p:attrName>style.visibility</p:attrName>
                                        </p:attrNameLst>
                                      </p:cBhvr>
                                      <p:to>
                                        <p:strVal val="visible"/>
                                      </p:to>
                                    </p:set>
                                    <p:anim calcmode="lin" valueType="num">
                                      <p:cBhvr additive="base">
                                        <p:cTn id="25" dur="500" fill="hold"/>
                                        <p:tgtEl>
                                          <p:spTgt spid="522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22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2227">
                                            <p:txEl>
                                              <p:pRg st="4" end="4"/>
                                            </p:txEl>
                                          </p:spTgt>
                                        </p:tgtEl>
                                        <p:attrNameLst>
                                          <p:attrName>style.visibility</p:attrName>
                                        </p:attrNameLst>
                                      </p:cBhvr>
                                      <p:to>
                                        <p:strVal val="visible"/>
                                      </p:to>
                                    </p:set>
                                    <p:anim calcmode="lin" valueType="num">
                                      <p:cBhvr additive="base">
                                        <p:cTn id="31" dur="500" fill="hold"/>
                                        <p:tgtEl>
                                          <p:spTgt spid="522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22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2227">
                                            <p:txEl>
                                              <p:pRg st="5" end="5"/>
                                            </p:txEl>
                                          </p:spTgt>
                                        </p:tgtEl>
                                        <p:attrNameLst>
                                          <p:attrName>style.visibility</p:attrName>
                                        </p:attrNameLst>
                                      </p:cBhvr>
                                      <p:to>
                                        <p:strVal val="visible"/>
                                      </p:to>
                                    </p:set>
                                    <p:anim calcmode="lin" valueType="num">
                                      <p:cBhvr additive="base">
                                        <p:cTn id="37" dur="500" fill="hold"/>
                                        <p:tgtEl>
                                          <p:spTgt spid="522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22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xEl>
                                              <p:pRg st="0" end="0"/>
                                            </p:txEl>
                                          </p:spTgt>
                                        </p:tgtEl>
                                        <p:attrNameLst>
                                          <p:attrName>style.visibility</p:attrName>
                                        </p:attrNameLst>
                                      </p:cBhvr>
                                      <p:to>
                                        <p:strVal val="visible"/>
                                      </p:to>
                                    </p:set>
                                    <p:anim calcmode="lin" valueType="num">
                                      <p:cBhvr additive="base">
                                        <p:cTn id="4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
                                            <p:txEl>
                                              <p:pRg st="1" end="1"/>
                                            </p:txEl>
                                          </p:spTgt>
                                        </p:tgtEl>
                                        <p:attrNameLst>
                                          <p:attrName>style.visibility</p:attrName>
                                        </p:attrNameLst>
                                      </p:cBhvr>
                                      <p:to>
                                        <p:strVal val="visible"/>
                                      </p:to>
                                    </p:set>
                                    <p:anim calcmode="lin" valueType="num">
                                      <p:cBhvr additive="base">
                                        <p:cTn id="49"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xEl>
                                              <p:pRg st="2" end="2"/>
                                            </p:txEl>
                                          </p:spTgt>
                                        </p:tgtEl>
                                        <p:attrNameLst>
                                          <p:attrName>style.visibility</p:attrName>
                                        </p:attrNameLst>
                                      </p:cBhvr>
                                      <p:to>
                                        <p:strVal val="visible"/>
                                      </p:to>
                                    </p:set>
                                    <p:anim calcmode="lin" valueType="num">
                                      <p:cBhvr additive="base">
                                        <p:cTn id="5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
                                            <p:txEl>
                                              <p:pRg st="3" end="3"/>
                                            </p:txEl>
                                          </p:spTgt>
                                        </p:tgtEl>
                                        <p:attrNameLst>
                                          <p:attrName>style.visibility</p:attrName>
                                        </p:attrNameLst>
                                      </p:cBhvr>
                                      <p:to>
                                        <p:strVal val="visible"/>
                                      </p:to>
                                    </p:set>
                                    <p:anim calcmode="lin" valueType="num">
                                      <p:cBhvr additive="base">
                                        <p:cTn id="6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
                                            <p:txEl>
                                              <p:pRg st="4" end="4"/>
                                            </p:txEl>
                                          </p:spTgt>
                                        </p:tgtEl>
                                        <p:attrNameLst>
                                          <p:attrName>style.visibility</p:attrName>
                                        </p:attrNameLst>
                                      </p:cBhvr>
                                      <p:to>
                                        <p:strVal val="visible"/>
                                      </p:to>
                                    </p:set>
                                    <p:anim calcmode="lin" valueType="num">
                                      <p:cBhvr additive="base">
                                        <p:cTn id="67"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xEl>
                                              <p:pRg st="5" end="5"/>
                                            </p:txEl>
                                          </p:spTgt>
                                        </p:tgtEl>
                                        <p:attrNameLst>
                                          <p:attrName>style.visibility</p:attrName>
                                        </p:attrNameLst>
                                      </p:cBhvr>
                                      <p:to>
                                        <p:strVal val="visible"/>
                                      </p:to>
                                    </p:set>
                                    <p:anim calcmode="lin" valueType="num">
                                      <p:cBhvr additive="base">
                                        <p:cTn id="7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
                                            <p:txEl>
                                              <p:pRg st="6" end="6"/>
                                            </p:txEl>
                                          </p:spTgt>
                                        </p:tgtEl>
                                        <p:attrNameLst>
                                          <p:attrName>style.visibility</p:attrName>
                                        </p:attrNameLst>
                                      </p:cBhvr>
                                      <p:to>
                                        <p:strVal val="visible"/>
                                      </p:to>
                                    </p:set>
                                    <p:anim calcmode="lin" valueType="num">
                                      <p:cBhvr additive="base">
                                        <p:cTn id="79"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2">
                                            <p:txEl>
                                              <p:pRg st="7" end="7"/>
                                            </p:txEl>
                                          </p:spTgt>
                                        </p:tgtEl>
                                        <p:attrNameLst>
                                          <p:attrName>style.visibility</p:attrName>
                                        </p:attrNameLst>
                                      </p:cBhvr>
                                      <p:to>
                                        <p:strVal val="visible"/>
                                      </p:to>
                                    </p:set>
                                    <p:anim calcmode="lin" valueType="num">
                                      <p:cBhvr additive="base">
                                        <p:cTn id="85"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
                                            <p:txEl>
                                              <p:pRg st="8" end="8"/>
                                            </p:txEl>
                                          </p:spTgt>
                                        </p:tgtEl>
                                        <p:attrNameLst>
                                          <p:attrName>style.visibility</p:attrName>
                                        </p:attrNameLst>
                                      </p:cBhvr>
                                      <p:to>
                                        <p:strVal val="visible"/>
                                      </p:to>
                                    </p:set>
                                    <p:anim calcmode="lin" valueType="num">
                                      <p:cBhvr additive="base">
                                        <p:cTn id="91"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2">
                                            <p:txEl>
                                              <p:pRg st="9" end="9"/>
                                            </p:txEl>
                                          </p:spTgt>
                                        </p:tgtEl>
                                        <p:attrNameLst>
                                          <p:attrName>style.visibility</p:attrName>
                                        </p:attrNameLst>
                                      </p:cBhvr>
                                      <p:to>
                                        <p:strVal val="visible"/>
                                      </p:to>
                                    </p:set>
                                    <p:anim calcmode="lin" valueType="num">
                                      <p:cBhvr additive="base">
                                        <p:cTn id="97" dur="500" fill="hold"/>
                                        <p:tgtEl>
                                          <p:spTgt spid="2">
                                            <p:txEl>
                                              <p:pRg st="9" end="9"/>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2">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P spid="2" grpId="0" build="p"/>
    </p:bld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Rot="1" noChangeArrowheads="1"/>
          </p:cNvSpPr>
          <p:nvPr>
            <p:ph type="title"/>
          </p:nvPr>
        </p:nvSpPr>
        <p:spPr>
          <a:xfrm>
            <a:off x="303213" y="1143000"/>
            <a:ext cx="8540750" cy="850900"/>
          </a:xfrm>
        </p:spPr>
        <p:txBody>
          <a:bodyPr>
            <a:normAutofit/>
          </a:bodyPr>
          <a:lstStyle/>
          <a:p>
            <a:r>
              <a:rPr lang="en-US" b="1" dirty="0" smtClean="0"/>
              <a:t>Program Guidelines</a:t>
            </a:r>
          </a:p>
        </p:txBody>
      </p:sp>
      <p:sp>
        <p:nvSpPr>
          <p:cNvPr id="652291" name="Rectangle 3"/>
          <p:cNvSpPr>
            <a:spLocks noGrp="1" noRot="1" noChangeArrowheads="1"/>
          </p:cNvSpPr>
          <p:nvPr>
            <p:ph type="body" sz="half" idx="1"/>
          </p:nvPr>
        </p:nvSpPr>
        <p:spPr>
          <a:xfrm>
            <a:off x="285750" y="2205038"/>
            <a:ext cx="8858250" cy="2595562"/>
          </a:xfrm>
        </p:spPr>
        <p:txBody>
          <a:bodyPr>
            <a:normAutofit/>
          </a:bodyPr>
          <a:lstStyle/>
          <a:p>
            <a:pPr marL="396875" indent="-396875"/>
            <a:r>
              <a:rPr lang="en-US" sz="2600" dirty="0" smtClean="0">
                <a:latin typeface="+mj-lt"/>
              </a:rPr>
              <a:t> Each loan gets a mortgage.</a:t>
            </a:r>
          </a:p>
          <a:p>
            <a:pPr marL="396875" indent="-396875"/>
            <a:r>
              <a:rPr lang="en-US" sz="2600" dirty="0" smtClean="0">
                <a:latin typeface="+mj-lt"/>
              </a:rPr>
              <a:t> $50,000 and above, you typically get a 1</a:t>
            </a:r>
            <a:r>
              <a:rPr lang="en-US" sz="2600" baseline="30000" dirty="0" smtClean="0">
                <a:latin typeface="+mj-lt"/>
              </a:rPr>
              <a:t>st</a:t>
            </a:r>
            <a:r>
              <a:rPr lang="en-US" sz="2600" dirty="0" smtClean="0">
                <a:latin typeface="+mj-lt"/>
              </a:rPr>
              <a:t>  mortgage.</a:t>
            </a:r>
          </a:p>
          <a:p>
            <a:pPr marL="396875" indent="-396875"/>
            <a:r>
              <a:rPr lang="en-US" sz="2600" dirty="0" smtClean="0">
                <a:latin typeface="+mj-lt"/>
              </a:rPr>
              <a:t> $10,000 to $50,000, you typically get a 2</a:t>
            </a:r>
            <a:r>
              <a:rPr lang="en-US" sz="2600" baseline="30000" dirty="0" smtClean="0">
                <a:latin typeface="+mj-lt"/>
              </a:rPr>
              <a:t>nd</a:t>
            </a:r>
            <a:r>
              <a:rPr lang="en-US" sz="2600" dirty="0" smtClean="0">
                <a:latin typeface="+mj-lt"/>
              </a:rPr>
              <a:t> mortgage.</a:t>
            </a:r>
          </a:p>
          <a:p>
            <a:pPr marL="396875" indent="-396875"/>
            <a:r>
              <a:rPr lang="en-US" sz="2600" dirty="0" smtClean="0">
                <a:latin typeface="+mj-lt"/>
              </a:rPr>
              <a:t> No bundling or combining of funds.</a:t>
            </a:r>
          </a:p>
          <a:p>
            <a:pPr marL="396875" indent="-396875">
              <a:lnSpc>
                <a:spcPct val="90000"/>
              </a:lnSpc>
              <a:buFont typeface="Wingdings 2" pitchFamily="18" charset="2"/>
              <a:buNone/>
            </a:pPr>
            <a:endParaRPr lang="en-US" sz="2600" dirty="0" smtClean="0">
              <a:latin typeface="+mj-lt"/>
            </a:endParaRPr>
          </a:p>
        </p:txBody>
      </p:sp>
      <p:pic>
        <p:nvPicPr>
          <p:cNvPr id="652292" name="Picture 4" descr="DCP_0987"/>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tretch>
            <a:fillRect/>
          </a:stretch>
        </p:blipFill>
        <p:spPr>
          <a:xfrm>
            <a:off x="2971800" y="4299960"/>
            <a:ext cx="3343102" cy="232944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2291">
                                            <p:txEl>
                                              <p:pRg st="0" end="0"/>
                                            </p:txEl>
                                          </p:spTgt>
                                        </p:tgtEl>
                                        <p:attrNameLst>
                                          <p:attrName>style.visibility</p:attrName>
                                        </p:attrNameLst>
                                      </p:cBhvr>
                                      <p:to>
                                        <p:strVal val="visible"/>
                                      </p:to>
                                    </p:set>
                                    <p:animEffect transition="in" filter="fade">
                                      <p:cBhvr>
                                        <p:cTn id="7" dur="500"/>
                                        <p:tgtEl>
                                          <p:spTgt spid="652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2291">
                                            <p:txEl>
                                              <p:pRg st="1" end="1"/>
                                            </p:txEl>
                                          </p:spTgt>
                                        </p:tgtEl>
                                        <p:attrNameLst>
                                          <p:attrName>style.visibility</p:attrName>
                                        </p:attrNameLst>
                                      </p:cBhvr>
                                      <p:to>
                                        <p:strVal val="visible"/>
                                      </p:to>
                                    </p:set>
                                    <p:animEffect transition="in" filter="fade">
                                      <p:cBhvr>
                                        <p:cTn id="12" dur="500"/>
                                        <p:tgtEl>
                                          <p:spTgt spid="65229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52291">
                                            <p:txEl>
                                              <p:pRg st="2" end="2"/>
                                            </p:txEl>
                                          </p:spTgt>
                                        </p:tgtEl>
                                        <p:attrNameLst>
                                          <p:attrName>style.visibility</p:attrName>
                                        </p:attrNameLst>
                                      </p:cBhvr>
                                      <p:to>
                                        <p:strVal val="visible"/>
                                      </p:to>
                                    </p:set>
                                    <p:animEffect transition="in" filter="fade">
                                      <p:cBhvr>
                                        <p:cTn id="17" dur="500"/>
                                        <p:tgtEl>
                                          <p:spTgt spid="65229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52291">
                                            <p:txEl>
                                              <p:pRg st="3" end="3"/>
                                            </p:txEl>
                                          </p:spTgt>
                                        </p:tgtEl>
                                        <p:attrNameLst>
                                          <p:attrName>style.visibility</p:attrName>
                                        </p:attrNameLst>
                                      </p:cBhvr>
                                      <p:to>
                                        <p:strVal val="visible"/>
                                      </p:to>
                                    </p:set>
                                    <p:animEffect transition="in" filter="fade">
                                      <p:cBhvr>
                                        <p:cTn id="22" dur="500"/>
                                        <p:tgtEl>
                                          <p:spTgt spid="65229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2291" grpId="0" build="p"/>
    </p:bld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Rot="1" noChangeArrowheads="1"/>
          </p:cNvSpPr>
          <p:nvPr>
            <p:ph type="title"/>
          </p:nvPr>
        </p:nvSpPr>
        <p:spPr>
          <a:xfrm>
            <a:off x="0" y="1143000"/>
            <a:ext cx="9144000" cy="892175"/>
          </a:xfrm>
        </p:spPr>
        <p:txBody>
          <a:bodyPr>
            <a:normAutofit/>
          </a:bodyPr>
          <a:lstStyle/>
          <a:p>
            <a:r>
              <a:rPr lang="en-US" b="1" dirty="0" smtClean="0"/>
              <a:t>Investor Payments</a:t>
            </a:r>
          </a:p>
        </p:txBody>
      </p:sp>
      <p:sp>
        <p:nvSpPr>
          <p:cNvPr id="654339" name="Rectangle 3"/>
          <p:cNvSpPr>
            <a:spLocks noGrp="1" noRot="1" noChangeArrowheads="1"/>
          </p:cNvSpPr>
          <p:nvPr>
            <p:ph type="body" sz="half" idx="1"/>
          </p:nvPr>
        </p:nvSpPr>
        <p:spPr>
          <a:xfrm>
            <a:off x="477838" y="2057400"/>
            <a:ext cx="8458200" cy="2133600"/>
          </a:xfrm>
        </p:spPr>
        <p:txBody>
          <a:bodyPr>
            <a:normAutofit fontScale="92500" lnSpcReduction="20000"/>
          </a:bodyPr>
          <a:lstStyle/>
          <a:p>
            <a:pPr marL="463550" indent="-463550">
              <a:spcBef>
                <a:spcPts val="600"/>
              </a:spcBef>
            </a:pPr>
            <a:r>
              <a:rPr lang="en-US" sz="2600" b="1" dirty="0" smtClean="0">
                <a:latin typeface="+mj-lt"/>
              </a:rPr>
              <a:t>Quarterly.</a:t>
            </a:r>
          </a:p>
          <a:p>
            <a:pPr marL="863600" lvl="1" indent="-463550">
              <a:spcBef>
                <a:spcPts val="600"/>
              </a:spcBef>
              <a:buNone/>
            </a:pPr>
            <a:r>
              <a:rPr lang="en-US" sz="2200" b="1" dirty="0" smtClean="0">
                <a:latin typeface="+mj-lt"/>
              </a:rPr>
              <a:t>~OR~</a:t>
            </a:r>
          </a:p>
          <a:p>
            <a:pPr marL="463550" indent="-463550">
              <a:spcBef>
                <a:spcPts val="600"/>
              </a:spcBef>
            </a:pPr>
            <a:r>
              <a:rPr lang="en-US" sz="2600" b="1" dirty="0" smtClean="0">
                <a:latin typeface="+mj-lt"/>
              </a:rPr>
              <a:t>Annually.</a:t>
            </a:r>
          </a:p>
          <a:p>
            <a:pPr marL="463550" indent="-463550">
              <a:spcBef>
                <a:spcPts val="600"/>
              </a:spcBef>
              <a:buNone/>
            </a:pPr>
            <a:r>
              <a:rPr lang="en-US" sz="2600" b="1" dirty="0" smtClean="0">
                <a:latin typeface="+mj-lt"/>
              </a:rPr>
              <a:t>	</a:t>
            </a:r>
            <a:r>
              <a:rPr lang="en-US" sz="2200" b="1" dirty="0" smtClean="0">
                <a:latin typeface="+mj-lt"/>
              </a:rPr>
              <a:t>~OR~</a:t>
            </a:r>
            <a:endParaRPr lang="en-US" sz="2600" b="1" dirty="0" smtClean="0">
              <a:latin typeface="+mj-lt"/>
            </a:endParaRPr>
          </a:p>
          <a:p>
            <a:pPr marL="463550" indent="-463550">
              <a:spcBef>
                <a:spcPts val="600"/>
              </a:spcBef>
            </a:pPr>
            <a:r>
              <a:rPr lang="en-US" sz="2600" b="1" dirty="0" smtClean="0">
                <a:latin typeface="+mj-lt"/>
              </a:rPr>
              <a:t>Interest accrues monthly – full payment of principal and interest when property is sold.</a:t>
            </a:r>
          </a:p>
        </p:txBody>
      </p:sp>
      <p:pic>
        <p:nvPicPr>
          <p:cNvPr id="33797" name="Picture 5" descr="house4x3"/>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5257800" y="3947319"/>
            <a:ext cx="3352800" cy="2514600"/>
          </a:xfrm>
          <a:prstGeom prst="rect">
            <a:avLst/>
          </a:prstGeom>
          <a:ln>
            <a:noFill/>
          </a:ln>
          <a:effectLst>
            <a:outerShdw blurRad="292100" dist="139700" dir="2700000" algn="tl" rotWithShape="0">
              <a:srgbClr val="333333">
                <a:alpha val="65000"/>
              </a:srgbClr>
            </a:outerShdw>
          </a:effectLst>
        </p:spPr>
      </p:pic>
      <p:sp>
        <p:nvSpPr>
          <p:cNvPr id="654340" name="Text Box 4"/>
          <p:cNvSpPr txBox="1">
            <a:spLocks noChangeArrowheads="1"/>
          </p:cNvSpPr>
          <p:nvPr/>
        </p:nvSpPr>
        <p:spPr bwMode="auto">
          <a:xfrm>
            <a:off x="1447800" y="4572000"/>
            <a:ext cx="2438400" cy="1200329"/>
          </a:xfrm>
          <a:prstGeom prst="rect">
            <a:avLst/>
          </a:prstGeom>
          <a:solidFill>
            <a:schemeClr val="tx2">
              <a:alpha val="29019"/>
            </a:schemeClr>
          </a:solidFill>
          <a:ln w="12700" cap="sq">
            <a:solidFill>
              <a:schemeClr val="tx2"/>
            </a:solidFill>
            <a:miter lim="800000"/>
            <a:headEnd type="none" w="sm" len="sm"/>
            <a:tailEnd type="none" w="sm" len="sm"/>
          </a:ln>
        </p:spPr>
        <p:txBody>
          <a:bodyPr>
            <a:spAutoFit/>
          </a:bodyPr>
          <a:lstStyle/>
          <a:p>
            <a:pPr algn="ctr">
              <a:spcBef>
                <a:spcPct val="20000"/>
              </a:spcBef>
            </a:pPr>
            <a:r>
              <a:rPr lang="en-US" sz="2400" b="1" i="1" dirty="0">
                <a:solidFill>
                  <a:srgbClr val="000000"/>
                </a:solidFill>
                <a:latin typeface="Calibri" pitchFamily="34" charset="0"/>
              </a:rPr>
              <a:t>You pay no transaction fees </a:t>
            </a:r>
            <a:br>
              <a:rPr lang="en-US" sz="2400" b="1" i="1" dirty="0">
                <a:solidFill>
                  <a:srgbClr val="000000"/>
                </a:solidFill>
                <a:latin typeface="Calibri" pitchFamily="34" charset="0"/>
              </a:rPr>
            </a:br>
            <a:r>
              <a:rPr lang="en-US" sz="2400" b="1" i="1" dirty="0">
                <a:solidFill>
                  <a:srgbClr val="000000"/>
                </a:solidFill>
                <a:latin typeface="Calibri" pitchFamily="34" charset="0"/>
              </a:rPr>
              <a:t>or closing </a:t>
            </a:r>
            <a:r>
              <a:rPr lang="en-US" sz="2400" b="1" i="1" dirty="0" smtClean="0">
                <a:solidFill>
                  <a:srgbClr val="000000"/>
                </a:solidFill>
                <a:latin typeface="Calibri" pitchFamily="34" charset="0"/>
              </a:rPr>
              <a:t>costs!</a:t>
            </a:r>
            <a:endParaRPr lang="en-US" sz="2400" b="1" i="1" dirty="0">
              <a:latin typeface="Calibri" pitchFamily="34" charset="0"/>
            </a:endParaRP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4339">
                                            <p:txEl>
                                              <p:pRg st="0" end="0"/>
                                            </p:txEl>
                                          </p:spTgt>
                                        </p:tgtEl>
                                        <p:attrNameLst>
                                          <p:attrName>style.visibility</p:attrName>
                                        </p:attrNameLst>
                                      </p:cBhvr>
                                      <p:to>
                                        <p:strVal val="visible"/>
                                      </p:to>
                                    </p:set>
                                    <p:anim calcmode="lin" valueType="num">
                                      <p:cBhvr additive="base">
                                        <p:cTn id="7" dur="500" fill="hold"/>
                                        <p:tgtEl>
                                          <p:spTgt spid="65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43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54339">
                                            <p:txEl>
                                              <p:pRg st="1" end="1"/>
                                            </p:txEl>
                                          </p:spTgt>
                                        </p:tgtEl>
                                        <p:attrNameLst>
                                          <p:attrName>style.visibility</p:attrName>
                                        </p:attrNameLst>
                                      </p:cBhvr>
                                      <p:to>
                                        <p:strVal val="visible"/>
                                      </p:to>
                                    </p:set>
                                    <p:anim calcmode="lin" valueType="num">
                                      <p:cBhvr additive="base">
                                        <p:cTn id="11" dur="500" fill="hold"/>
                                        <p:tgtEl>
                                          <p:spTgt spid="65433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5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54339">
                                            <p:txEl>
                                              <p:pRg st="2" end="2"/>
                                            </p:txEl>
                                          </p:spTgt>
                                        </p:tgtEl>
                                        <p:attrNameLst>
                                          <p:attrName>style.visibility</p:attrName>
                                        </p:attrNameLst>
                                      </p:cBhvr>
                                      <p:to>
                                        <p:strVal val="visible"/>
                                      </p:to>
                                    </p:set>
                                    <p:anim calcmode="lin" valueType="num">
                                      <p:cBhvr additive="base">
                                        <p:cTn id="17" dur="500" fill="hold"/>
                                        <p:tgtEl>
                                          <p:spTgt spid="65433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5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54339">
                                            <p:txEl>
                                              <p:pRg st="3" end="3"/>
                                            </p:txEl>
                                          </p:spTgt>
                                        </p:tgtEl>
                                        <p:attrNameLst>
                                          <p:attrName>style.visibility</p:attrName>
                                        </p:attrNameLst>
                                      </p:cBhvr>
                                      <p:to>
                                        <p:strVal val="visible"/>
                                      </p:to>
                                    </p:set>
                                    <p:anim calcmode="lin" valueType="num">
                                      <p:cBhvr additive="base">
                                        <p:cTn id="23" dur="500" fill="hold"/>
                                        <p:tgtEl>
                                          <p:spTgt spid="654339">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543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54339">
                                            <p:txEl>
                                              <p:pRg st="4" end="4"/>
                                            </p:txEl>
                                          </p:spTgt>
                                        </p:tgtEl>
                                        <p:attrNameLst>
                                          <p:attrName>style.visibility</p:attrName>
                                        </p:attrNameLst>
                                      </p:cBhvr>
                                      <p:to>
                                        <p:strVal val="visible"/>
                                      </p:to>
                                    </p:set>
                                    <p:anim calcmode="lin" valueType="num">
                                      <p:cBhvr additive="base">
                                        <p:cTn id="29" dur="500" fill="hold"/>
                                        <p:tgtEl>
                                          <p:spTgt spid="654339">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5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654340"/>
                                        </p:tgtEl>
                                        <p:attrNameLst>
                                          <p:attrName>style.visibility</p:attrName>
                                        </p:attrNameLst>
                                      </p:cBhvr>
                                      <p:to>
                                        <p:strVal val="visible"/>
                                      </p:to>
                                    </p:set>
                                    <p:anim calcmode="lin" valueType="num">
                                      <p:cBhvr additive="base">
                                        <p:cTn id="35" dur="500" fill="hold"/>
                                        <p:tgtEl>
                                          <p:spTgt spid="654340"/>
                                        </p:tgtEl>
                                        <p:attrNameLst>
                                          <p:attrName>ppt_x</p:attrName>
                                        </p:attrNameLst>
                                      </p:cBhvr>
                                      <p:tavLst>
                                        <p:tav tm="0">
                                          <p:val>
                                            <p:strVal val="#ppt_x"/>
                                          </p:val>
                                        </p:tav>
                                        <p:tav tm="100000">
                                          <p:val>
                                            <p:strVal val="#ppt_x"/>
                                          </p:val>
                                        </p:tav>
                                      </p:tavLst>
                                    </p:anim>
                                    <p:anim calcmode="lin" valueType="num">
                                      <p:cBhvr additive="base">
                                        <p:cTn id="36" dur="500" fill="hold"/>
                                        <p:tgtEl>
                                          <p:spTgt spid="6543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4339" grpId="0" build="p"/>
      <p:bldP spid="654340"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Rot="1" noChangeArrowheads="1"/>
          </p:cNvSpPr>
          <p:nvPr>
            <p:ph type="title"/>
          </p:nvPr>
        </p:nvSpPr>
        <p:spPr>
          <a:xfrm>
            <a:off x="303213" y="1179512"/>
            <a:ext cx="8540750" cy="877888"/>
          </a:xfrm>
        </p:spPr>
        <p:txBody>
          <a:bodyPr>
            <a:normAutofit/>
          </a:bodyPr>
          <a:lstStyle/>
          <a:p>
            <a:r>
              <a:rPr lang="en-US" b="1" dirty="0" smtClean="0"/>
              <a:t>Early CD Withdrawal</a:t>
            </a:r>
          </a:p>
        </p:txBody>
      </p:sp>
      <p:pic>
        <p:nvPicPr>
          <p:cNvPr id="34820" name="Picture 4" descr="house4x3"/>
          <p:cNvPicPr>
            <a:picLocks noGrp="1" noChangeAspect="1" noChangeArrowheads="1"/>
          </p:cNvPicPr>
          <p:nvPr>
            <p:ph sz="quarter" idx="1"/>
          </p:nvPr>
        </p:nvPicPr>
        <p:blipFill>
          <a:blip r:embed="rId3" cstate="print">
            <a:extLst>
              <a:ext uri="{28A0092B-C50C-407E-A947-70E740481C1C}">
                <a14:useLocalDpi xmlns:a14="http://schemas.microsoft.com/office/drawing/2010/main" xmlns="" val="0"/>
              </a:ext>
            </a:extLst>
          </a:blip>
          <a:srcRect/>
          <a:stretch>
            <a:fillRect/>
          </a:stretch>
        </p:blipFill>
        <p:spPr>
          <a:xfrm>
            <a:off x="3200400" y="3962400"/>
            <a:ext cx="3657600" cy="2743200"/>
          </a:xfrm>
          <a:prstGeom prst="rect">
            <a:avLst/>
          </a:prstGeom>
          <a:ln>
            <a:noFill/>
          </a:ln>
          <a:effectLst>
            <a:outerShdw blurRad="292100" dist="139700" dir="2700000" algn="tl" rotWithShape="0">
              <a:srgbClr val="333333">
                <a:alpha val="65000"/>
              </a:srgbClr>
            </a:outerShdw>
          </a:effectLst>
        </p:spPr>
      </p:pic>
      <p:sp>
        <p:nvSpPr>
          <p:cNvPr id="656387" name="Rectangle 3"/>
          <p:cNvSpPr>
            <a:spLocks noGrp="1" noRot="1" noChangeArrowheads="1"/>
          </p:cNvSpPr>
          <p:nvPr>
            <p:ph type="body" sz="half" idx="3"/>
          </p:nvPr>
        </p:nvSpPr>
        <p:spPr>
          <a:xfrm>
            <a:off x="381000" y="2209800"/>
            <a:ext cx="8051800" cy="2379663"/>
          </a:xfrm>
        </p:spPr>
        <p:txBody>
          <a:bodyPr>
            <a:normAutofit/>
          </a:bodyPr>
          <a:lstStyle/>
          <a:p>
            <a:pPr>
              <a:spcBef>
                <a:spcPct val="50000"/>
              </a:spcBef>
            </a:pPr>
            <a:r>
              <a:rPr lang="en-US" sz="3000" dirty="0" smtClean="0">
                <a:latin typeface="+mj-lt"/>
              </a:rPr>
              <a:t>A bank’s average penalty on a $50,000 CD is $750 (6 months interest @ 3%).</a:t>
            </a:r>
          </a:p>
          <a:p>
            <a:pPr>
              <a:spcBef>
                <a:spcPct val="50000"/>
              </a:spcBef>
            </a:pPr>
            <a:r>
              <a:rPr lang="en-US" sz="3000" i="1" u="sng" dirty="0" smtClean="0">
                <a:solidFill>
                  <a:schemeClr val="tx2"/>
                </a:solidFill>
                <a:latin typeface="+mj-lt"/>
              </a:rPr>
              <a:t>Millennium Capital </a:t>
            </a:r>
            <a:r>
              <a:rPr lang="en-US" sz="3000" dirty="0" smtClean="0">
                <a:latin typeface="+mj-lt"/>
              </a:rPr>
              <a:t>may pay your withdrawal penalty.</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6387">
                                            <p:txEl>
                                              <p:pRg st="0" end="0"/>
                                            </p:txEl>
                                          </p:spTgt>
                                        </p:tgtEl>
                                        <p:attrNameLst>
                                          <p:attrName>style.visibility</p:attrName>
                                        </p:attrNameLst>
                                      </p:cBhvr>
                                      <p:to>
                                        <p:strVal val="visible"/>
                                      </p:to>
                                    </p:set>
                                    <p:animEffect transition="in" filter="fade">
                                      <p:cBhvr>
                                        <p:cTn id="7" dur="500"/>
                                        <p:tgtEl>
                                          <p:spTgt spid="6563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6387">
                                            <p:txEl>
                                              <p:pRg st="1" end="1"/>
                                            </p:txEl>
                                          </p:spTgt>
                                        </p:tgtEl>
                                        <p:attrNameLst>
                                          <p:attrName>style.visibility</p:attrName>
                                        </p:attrNameLst>
                                      </p:cBhvr>
                                      <p:to>
                                        <p:strVal val="visible"/>
                                      </p:to>
                                    </p:set>
                                    <p:animEffect transition="in" filter="fade">
                                      <p:cBhvr>
                                        <p:cTn id="12" dur="500"/>
                                        <p:tgtEl>
                                          <p:spTgt spid="65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387"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rrowheads="1"/>
          </p:cNvSpPr>
          <p:nvPr>
            <p:ph type="title"/>
          </p:nvPr>
        </p:nvSpPr>
        <p:spPr>
          <a:xfrm>
            <a:off x="303213" y="1255712"/>
            <a:ext cx="8540750" cy="877888"/>
          </a:xfrm>
        </p:spPr>
        <p:txBody>
          <a:bodyPr>
            <a:normAutofit/>
          </a:bodyPr>
          <a:lstStyle/>
          <a:p>
            <a:r>
              <a:rPr lang="en-US" b="1" dirty="0" smtClean="0"/>
              <a:t>IRA Eligible</a:t>
            </a:r>
          </a:p>
        </p:txBody>
      </p:sp>
      <p:sp>
        <p:nvSpPr>
          <p:cNvPr id="658435" name="Rectangle 3"/>
          <p:cNvSpPr>
            <a:spLocks noGrp="1" noRot="1" noChangeArrowheads="1"/>
          </p:cNvSpPr>
          <p:nvPr>
            <p:ph type="body" sz="half" idx="1"/>
          </p:nvPr>
        </p:nvSpPr>
        <p:spPr>
          <a:xfrm>
            <a:off x="376238" y="2133600"/>
            <a:ext cx="8266112" cy="2819400"/>
          </a:xfrm>
        </p:spPr>
        <p:txBody>
          <a:bodyPr>
            <a:noAutofit/>
          </a:bodyPr>
          <a:lstStyle/>
          <a:p>
            <a:pPr>
              <a:spcBef>
                <a:spcPct val="50000"/>
              </a:spcBef>
            </a:pPr>
            <a:r>
              <a:rPr lang="en-US" sz="2600" dirty="0" smtClean="0">
                <a:latin typeface="+mj-lt"/>
              </a:rPr>
              <a:t>Individual Retirement Accounts qualify, including Roth IRAs.</a:t>
            </a:r>
          </a:p>
          <a:p>
            <a:pPr>
              <a:spcBef>
                <a:spcPct val="50000"/>
              </a:spcBef>
            </a:pPr>
            <a:r>
              <a:rPr lang="en-US" sz="2600" dirty="0" smtClean="0">
                <a:latin typeface="+mj-lt"/>
              </a:rPr>
              <a:t>Allows you to self-direct your investments in real estate.</a:t>
            </a:r>
          </a:p>
          <a:p>
            <a:pPr>
              <a:spcBef>
                <a:spcPct val="50000"/>
              </a:spcBef>
            </a:pPr>
            <a:r>
              <a:rPr lang="en-US" sz="2600" dirty="0" smtClean="0">
                <a:latin typeface="+mj-lt"/>
              </a:rPr>
              <a:t>3</a:t>
            </a:r>
            <a:r>
              <a:rPr lang="en-US" sz="2600" baseline="30000" dirty="0" smtClean="0">
                <a:latin typeface="+mj-lt"/>
              </a:rPr>
              <a:t>rd</a:t>
            </a:r>
            <a:r>
              <a:rPr lang="en-US" sz="2600" dirty="0" smtClean="0">
                <a:latin typeface="+mj-lt"/>
              </a:rPr>
              <a:t> Party Administrators.</a:t>
            </a:r>
          </a:p>
          <a:p>
            <a:pPr lvl="1">
              <a:spcBef>
                <a:spcPct val="50000"/>
              </a:spcBef>
            </a:pPr>
            <a:r>
              <a:rPr lang="en-US" sz="2600" dirty="0" smtClean="0">
                <a:latin typeface="+mj-lt"/>
              </a:rPr>
              <a:t>Equity Trust Company</a:t>
            </a:r>
          </a:p>
          <a:p>
            <a:pPr marL="914400" lvl="2" indent="0">
              <a:spcBef>
                <a:spcPts val="0"/>
              </a:spcBef>
              <a:buNone/>
            </a:pPr>
            <a:r>
              <a:rPr lang="en-US" sz="2600" dirty="0" smtClean="0">
                <a:latin typeface="+mj-lt"/>
              </a:rPr>
              <a:t>(Elyria, Ohio)</a:t>
            </a:r>
          </a:p>
        </p:txBody>
      </p:sp>
      <p:pic>
        <p:nvPicPr>
          <p:cNvPr id="35844" name="Picture 4" descr="house4x3"/>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4648200" y="3767137"/>
            <a:ext cx="3657600" cy="278606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8435">
                                            <p:txEl>
                                              <p:pRg st="0" end="0"/>
                                            </p:txEl>
                                          </p:spTgt>
                                        </p:tgtEl>
                                        <p:attrNameLst>
                                          <p:attrName>style.visibility</p:attrName>
                                        </p:attrNameLst>
                                      </p:cBhvr>
                                      <p:to>
                                        <p:strVal val="visible"/>
                                      </p:to>
                                    </p:set>
                                    <p:animEffect transition="in" filter="fade">
                                      <p:cBhvr>
                                        <p:cTn id="7" dur="500"/>
                                        <p:tgtEl>
                                          <p:spTgt spid="6584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58435">
                                            <p:txEl>
                                              <p:pRg st="1" end="1"/>
                                            </p:txEl>
                                          </p:spTgt>
                                        </p:tgtEl>
                                        <p:attrNameLst>
                                          <p:attrName>style.visibility</p:attrName>
                                        </p:attrNameLst>
                                      </p:cBhvr>
                                      <p:to>
                                        <p:strVal val="visible"/>
                                      </p:to>
                                    </p:set>
                                    <p:animEffect transition="in" filter="fade">
                                      <p:cBhvr>
                                        <p:cTn id="12" dur="500"/>
                                        <p:tgtEl>
                                          <p:spTgt spid="65843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58435">
                                            <p:txEl>
                                              <p:pRg st="2" end="2"/>
                                            </p:txEl>
                                          </p:spTgt>
                                        </p:tgtEl>
                                        <p:attrNameLst>
                                          <p:attrName>style.visibility</p:attrName>
                                        </p:attrNameLst>
                                      </p:cBhvr>
                                      <p:to>
                                        <p:strVal val="visible"/>
                                      </p:to>
                                    </p:set>
                                    <p:animEffect transition="in" filter="fade">
                                      <p:cBhvr>
                                        <p:cTn id="17" dur="500"/>
                                        <p:tgtEl>
                                          <p:spTgt spid="658435">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58435">
                                            <p:txEl>
                                              <p:pRg st="3" end="3"/>
                                            </p:txEl>
                                          </p:spTgt>
                                        </p:tgtEl>
                                        <p:attrNameLst>
                                          <p:attrName>style.visibility</p:attrName>
                                        </p:attrNameLst>
                                      </p:cBhvr>
                                      <p:to>
                                        <p:strVal val="visible"/>
                                      </p:to>
                                    </p:set>
                                    <p:animEffect transition="in" filter="fade">
                                      <p:cBhvr>
                                        <p:cTn id="20" dur="500"/>
                                        <p:tgtEl>
                                          <p:spTgt spid="658435">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58435">
                                            <p:txEl>
                                              <p:pRg st="4" end="4"/>
                                            </p:txEl>
                                          </p:spTgt>
                                        </p:tgtEl>
                                        <p:attrNameLst>
                                          <p:attrName>style.visibility</p:attrName>
                                        </p:attrNameLst>
                                      </p:cBhvr>
                                      <p:to>
                                        <p:strVal val="visible"/>
                                      </p:to>
                                    </p:set>
                                    <p:animEffect transition="in" filter="fade">
                                      <p:cBhvr>
                                        <p:cTn id="23" dur="500"/>
                                        <p:tgtEl>
                                          <p:spTgt spid="65843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8435"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Rectangle 2"/>
          <p:cNvSpPr>
            <a:spLocks noGrp="1" noRot="1" noChangeArrowheads="1"/>
          </p:cNvSpPr>
          <p:nvPr>
            <p:ph type="title"/>
          </p:nvPr>
        </p:nvSpPr>
        <p:spPr>
          <a:xfrm>
            <a:off x="280988" y="1408112"/>
            <a:ext cx="8540750" cy="877888"/>
          </a:xfrm>
        </p:spPr>
        <p:txBody>
          <a:bodyPr rtlCol="0">
            <a:normAutofit/>
          </a:bodyPr>
          <a:lstStyle/>
          <a:p>
            <a:pPr fontAlgn="auto">
              <a:spcAft>
                <a:spcPts val="0"/>
              </a:spcAft>
              <a:defRPr/>
            </a:pPr>
            <a:r>
              <a:rPr lang="en-US" b="1" dirty="0"/>
              <a:t>Alternate Investment Opportunities</a:t>
            </a:r>
          </a:p>
        </p:txBody>
      </p:sp>
      <p:sp>
        <p:nvSpPr>
          <p:cNvPr id="726019" name="Rectangle 3"/>
          <p:cNvSpPr>
            <a:spLocks noGrp="1" noRot="1" noChangeArrowheads="1"/>
          </p:cNvSpPr>
          <p:nvPr>
            <p:ph type="body" sz="half" idx="1"/>
          </p:nvPr>
        </p:nvSpPr>
        <p:spPr>
          <a:xfrm>
            <a:off x="354013" y="2600325"/>
            <a:ext cx="4370387" cy="3343275"/>
          </a:xfrm>
        </p:spPr>
        <p:txBody>
          <a:bodyPr>
            <a:normAutofit/>
          </a:bodyPr>
          <a:lstStyle/>
          <a:p>
            <a:pPr>
              <a:spcBef>
                <a:spcPct val="50000"/>
              </a:spcBef>
            </a:pPr>
            <a:r>
              <a:rPr lang="en-US" sz="3000" dirty="0" smtClean="0">
                <a:latin typeface="+mj-lt"/>
              </a:rPr>
              <a:t>Seeking longer term investments.</a:t>
            </a:r>
          </a:p>
          <a:p>
            <a:pPr>
              <a:spcBef>
                <a:spcPct val="50000"/>
              </a:spcBef>
            </a:pPr>
            <a:r>
              <a:rPr lang="en-US" sz="3000" dirty="0" smtClean="0">
                <a:latin typeface="+mj-lt"/>
              </a:rPr>
              <a:t>Smaller amounts of capital to invest.</a:t>
            </a:r>
          </a:p>
          <a:p>
            <a:pPr>
              <a:spcBef>
                <a:spcPct val="50000"/>
              </a:spcBef>
            </a:pPr>
            <a:r>
              <a:rPr lang="en-US" sz="3000" dirty="0" smtClean="0">
                <a:latin typeface="+mj-lt"/>
              </a:rPr>
              <a:t>Good potential to grow smaller IRAs. </a:t>
            </a:r>
          </a:p>
        </p:txBody>
      </p:sp>
      <p:pic>
        <p:nvPicPr>
          <p:cNvPr id="8194" name="Picture 2" descr="C:\Users\Josh\Desktop\Houses and Properties\2570 Edgewood\Edgewood - front 10.10.2011.jpg"/>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rcRect/>
          <a:stretch>
            <a:fillRect/>
          </a:stretch>
        </p:blipFill>
        <p:spPr bwMode="auto">
          <a:xfrm>
            <a:off x="4948766" y="2743200"/>
            <a:ext cx="3589867" cy="26924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6019">
                                            <p:txEl>
                                              <p:pRg st="0" end="0"/>
                                            </p:txEl>
                                          </p:spTgt>
                                        </p:tgtEl>
                                        <p:attrNameLst>
                                          <p:attrName>style.visibility</p:attrName>
                                        </p:attrNameLst>
                                      </p:cBhvr>
                                      <p:to>
                                        <p:strVal val="visible"/>
                                      </p:to>
                                    </p:set>
                                    <p:animEffect transition="in" filter="fade">
                                      <p:cBhvr>
                                        <p:cTn id="7" dur="500"/>
                                        <p:tgtEl>
                                          <p:spTgt spid="7260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6019">
                                            <p:txEl>
                                              <p:pRg st="1" end="1"/>
                                            </p:txEl>
                                          </p:spTgt>
                                        </p:tgtEl>
                                        <p:attrNameLst>
                                          <p:attrName>style.visibility</p:attrName>
                                        </p:attrNameLst>
                                      </p:cBhvr>
                                      <p:to>
                                        <p:strVal val="visible"/>
                                      </p:to>
                                    </p:set>
                                    <p:animEffect transition="in" filter="fade">
                                      <p:cBhvr>
                                        <p:cTn id="12" dur="500"/>
                                        <p:tgtEl>
                                          <p:spTgt spid="72601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26019">
                                            <p:txEl>
                                              <p:pRg st="2" end="2"/>
                                            </p:txEl>
                                          </p:spTgt>
                                        </p:tgtEl>
                                        <p:attrNameLst>
                                          <p:attrName>style.visibility</p:attrName>
                                        </p:attrNameLst>
                                      </p:cBhvr>
                                      <p:to>
                                        <p:strVal val="visible"/>
                                      </p:to>
                                    </p:set>
                                    <p:animEffect transition="in" filter="fade">
                                      <p:cBhvr>
                                        <p:cTn id="17" dur="500"/>
                                        <p:tgtEl>
                                          <p:spTgt spid="72601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6019"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303213" y="1328737"/>
            <a:ext cx="8540750" cy="957263"/>
          </a:xfrm>
        </p:spPr>
        <p:txBody>
          <a:bodyPr>
            <a:normAutofit/>
          </a:bodyPr>
          <a:lstStyle/>
          <a:p>
            <a:r>
              <a:rPr lang="en-US" b="1" dirty="0" smtClean="0"/>
              <a:t>Passive Investor Profile</a:t>
            </a:r>
          </a:p>
        </p:txBody>
      </p:sp>
      <p:sp>
        <p:nvSpPr>
          <p:cNvPr id="707587" name="Rectangle 3"/>
          <p:cNvSpPr>
            <a:spLocks noGrp="1" noRot="1" noChangeArrowheads="1"/>
          </p:cNvSpPr>
          <p:nvPr>
            <p:ph idx="1"/>
          </p:nvPr>
        </p:nvSpPr>
        <p:spPr>
          <a:xfrm>
            <a:off x="357188" y="2438400"/>
            <a:ext cx="8316912" cy="4114800"/>
          </a:xfrm>
        </p:spPr>
        <p:txBody>
          <a:bodyPr>
            <a:noAutofit/>
          </a:bodyPr>
          <a:lstStyle/>
          <a:p>
            <a:pPr>
              <a:lnSpc>
                <a:spcPct val="110000"/>
              </a:lnSpc>
              <a:spcBef>
                <a:spcPct val="50000"/>
              </a:spcBef>
            </a:pPr>
            <a:r>
              <a:rPr lang="en-US" sz="2800" dirty="0" smtClean="0"/>
              <a:t>Want to increase your R.O.I.</a:t>
            </a:r>
          </a:p>
          <a:p>
            <a:pPr>
              <a:lnSpc>
                <a:spcPct val="110000"/>
              </a:lnSpc>
              <a:spcBef>
                <a:spcPct val="50000"/>
              </a:spcBef>
            </a:pPr>
            <a:r>
              <a:rPr lang="en-US" sz="2800" dirty="0" smtClean="0"/>
              <a:t>Want some collateral to protect investment capital.</a:t>
            </a:r>
          </a:p>
          <a:p>
            <a:pPr>
              <a:lnSpc>
                <a:spcPct val="110000"/>
              </a:lnSpc>
              <a:spcBef>
                <a:spcPct val="50000"/>
              </a:spcBef>
            </a:pPr>
            <a:r>
              <a:rPr lang="en-US" sz="2800" dirty="0" smtClean="0"/>
              <a:t>Have liquid assets ($50k)  available to invest for 2 - 5+ year term.</a:t>
            </a:r>
          </a:p>
          <a:p>
            <a:pPr lvl="1">
              <a:lnSpc>
                <a:spcPct val="110000"/>
              </a:lnSpc>
              <a:spcBef>
                <a:spcPts val="0"/>
              </a:spcBef>
            </a:pPr>
            <a:r>
              <a:rPr lang="en-US" dirty="0" smtClean="0"/>
              <a:t>Savings accounts</a:t>
            </a:r>
          </a:p>
          <a:p>
            <a:pPr lvl="1">
              <a:lnSpc>
                <a:spcPct val="110000"/>
              </a:lnSpc>
              <a:spcBef>
                <a:spcPts val="0"/>
              </a:spcBef>
            </a:pPr>
            <a:r>
              <a:rPr lang="en-US" dirty="0" smtClean="0"/>
              <a:t>CDs</a:t>
            </a:r>
          </a:p>
          <a:p>
            <a:pPr lvl="1">
              <a:lnSpc>
                <a:spcPct val="110000"/>
              </a:lnSpc>
              <a:spcBef>
                <a:spcPts val="0"/>
              </a:spcBef>
            </a:pPr>
            <a:r>
              <a:rPr lang="en-US" dirty="0" smtClean="0"/>
              <a:t>IRA</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07587">
                                            <p:txEl>
                                              <p:pRg st="0" end="0"/>
                                            </p:txEl>
                                          </p:spTgt>
                                        </p:tgtEl>
                                        <p:attrNameLst>
                                          <p:attrName>style.visibility</p:attrName>
                                        </p:attrNameLst>
                                      </p:cBhvr>
                                      <p:to>
                                        <p:strVal val="visible"/>
                                      </p:to>
                                    </p:set>
                                    <p:animEffect transition="in" filter="fade">
                                      <p:cBhvr>
                                        <p:cTn id="7" dur="500"/>
                                        <p:tgtEl>
                                          <p:spTgt spid="707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07587">
                                            <p:txEl>
                                              <p:pRg st="1" end="1"/>
                                            </p:txEl>
                                          </p:spTgt>
                                        </p:tgtEl>
                                        <p:attrNameLst>
                                          <p:attrName>style.visibility</p:attrName>
                                        </p:attrNameLst>
                                      </p:cBhvr>
                                      <p:to>
                                        <p:strVal val="visible"/>
                                      </p:to>
                                    </p:set>
                                    <p:animEffect transition="in" filter="fade">
                                      <p:cBhvr>
                                        <p:cTn id="12" dur="500"/>
                                        <p:tgtEl>
                                          <p:spTgt spid="707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07587">
                                            <p:txEl>
                                              <p:pRg st="2" end="2"/>
                                            </p:txEl>
                                          </p:spTgt>
                                        </p:tgtEl>
                                        <p:attrNameLst>
                                          <p:attrName>style.visibility</p:attrName>
                                        </p:attrNameLst>
                                      </p:cBhvr>
                                      <p:to>
                                        <p:strVal val="visible"/>
                                      </p:to>
                                    </p:set>
                                    <p:animEffect transition="in" filter="fade">
                                      <p:cBhvr>
                                        <p:cTn id="17" dur="500"/>
                                        <p:tgtEl>
                                          <p:spTgt spid="707587">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07587">
                                            <p:txEl>
                                              <p:pRg st="3" end="3"/>
                                            </p:txEl>
                                          </p:spTgt>
                                        </p:tgtEl>
                                        <p:attrNameLst>
                                          <p:attrName>style.visibility</p:attrName>
                                        </p:attrNameLst>
                                      </p:cBhvr>
                                      <p:to>
                                        <p:strVal val="visible"/>
                                      </p:to>
                                    </p:set>
                                    <p:animEffect transition="in" filter="fade">
                                      <p:cBhvr>
                                        <p:cTn id="20" dur="500"/>
                                        <p:tgtEl>
                                          <p:spTgt spid="707587">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07587">
                                            <p:txEl>
                                              <p:pRg st="4" end="4"/>
                                            </p:txEl>
                                          </p:spTgt>
                                        </p:tgtEl>
                                        <p:attrNameLst>
                                          <p:attrName>style.visibility</p:attrName>
                                        </p:attrNameLst>
                                      </p:cBhvr>
                                      <p:to>
                                        <p:strVal val="visible"/>
                                      </p:to>
                                    </p:set>
                                    <p:animEffect transition="in" filter="fade">
                                      <p:cBhvr>
                                        <p:cTn id="23" dur="500"/>
                                        <p:tgtEl>
                                          <p:spTgt spid="707587">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07587">
                                            <p:txEl>
                                              <p:pRg st="5" end="5"/>
                                            </p:txEl>
                                          </p:spTgt>
                                        </p:tgtEl>
                                        <p:attrNameLst>
                                          <p:attrName>style.visibility</p:attrName>
                                        </p:attrNameLst>
                                      </p:cBhvr>
                                      <p:to>
                                        <p:strVal val="visible"/>
                                      </p:to>
                                    </p:set>
                                    <p:animEffect transition="in" filter="fade">
                                      <p:cBhvr>
                                        <p:cTn id="26" dur="500"/>
                                        <p:tgtEl>
                                          <p:spTgt spid="70758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587"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rrowheads="1"/>
          </p:cNvSpPr>
          <p:nvPr>
            <p:ph type="title"/>
          </p:nvPr>
        </p:nvSpPr>
        <p:spPr>
          <a:xfrm>
            <a:off x="303213" y="1536700"/>
            <a:ext cx="8540750" cy="825500"/>
          </a:xfrm>
        </p:spPr>
        <p:txBody>
          <a:bodyPr>
            <a:normAutofit/>
          </a:bodyPr>
          <a:lstStyle/>
          <a:p>
            <a:r>
              <a:rPr lang="en-US" b="1" dirty="0" smtClean="0"/>
              <a:t>Investment Alternatives</a:t>
            </a:r>
          </a:p>
        </p:txBody>
      </p:sp>
      <p:sp>
        <p:nvSpPr>
          <p:cNvPr id="627715" name="Rectangle 3"/>
          <p:cNvSpPr>
            <a:spLocks noGrp="1" noRot="1" noChangeArrowheads="1"/>
          </p:cNvSpPr>
          <p:nvPr>
            <p:ph type="body" sz="half" idx="1"/>
          </p:nvPr>
        </p:nvSpPr>
        <p:spPr>
          <a:xfrm>
            <a:off x="546100" y="2754312"/>
            <a:ext cx="8339138" cy="3189288"/>
          </a:xfrm>
        </p:spPr>
        <p:txBody>
          <a:bodyPr tIns="0" bIns="0" rtlCol="0">
            <a:normAutofit/>
          </a:bodyPr>
          <a:lstStyle/>
          <a:p>
            <a:pPr fontAlgn="auto">
              <a:spcBef>
                <a:spcPct val="50000"/>
              </a:spcBef>
              <a:spcAft>
                <a:spcPts val="0"/>
              </a:spcAft>
              <a:buFont typeface="Arial" pitchFamily="34" charset="0"/>
              <a:buChar char="•"/>
              <a:defRPr/>
            </a:pPr>
            <a:r>
              <a:rPr lang="en-US" sz="3000" dirty="0"/>
              <a:t> Transition to </a:t>
            </a:r>
            <a:r>
              <a:rPr lang="en-US" sz="3000" dirty="0" smtClean="0"/>
              <a:t>a secured investment.</a:t>
            </a:r>
            <a:endParaRPr lang="en-US" sz="3000" dirty="0"/>
          </a:p>
          <a:p>
            <a:pPr fontAlgn="auto">
              <a:spcBef>
                <a:spcPct val="50000"/>
              </a:spcBef>
              <a:spcAft>
                <a:spcPts val="0"/>
              </a:spcAft>
              <a:buFont typeface="Arial" pitchFamily="34" charset="0"/>
              <a:buChar char="•"/>
              <a:defRPr/>
            </a:pPr>
            <a:r>
              <a:rPr lang="en-US" sz="3000" dirty="0"/>
              <a:t> </a:t>
            </a:r>
            <a:r>
              <a:rPr lang="en-US" sz="3000" dirty="0" smtClean="0"/>
              <a:t>Collateral-based.</a:t>
            </a:r>
            <a:endParaRPr lang="en-US" sz="3000" dirty="0"/>
          </a:p>
          <a:p>
            <a:pPr fontAlgn="auto">
              <a:spcBef>
                <a:spcPct val="50000"/>
              </a:spcBef>
              <a:spcAft>
                <a:spcPts val="0"/>
              </a:spcAft>
              <a:buFont typeface="Arial" pitchFamily="34" charset="0"/>
              <a:buChar char="•"/>
              <a:defRPr/>
            </a:pPr>
            <a:r>
              <a:rPr lang="en-US" sz="3000" dirty="0"/>
              <a:t> Fixed </a:t>
            </a:r>
            <a:r>
              <a:rPr lang="en-US" sz="3000" dirty="0" smtClean="0"/>
              <a:t>returns.</a:t>
            </a:r>
            <a:endParaRPr lang="en-US" sz="3000" dirty="0"/>
          </a:p>
          <a:p>
            <a:pPr fontAlgn="auto">
              <a:lnSpc>
                <a:spcPct val="110000"/>
              </a:lnSpc>
              <a:spcBef>
                <a:spcPct val="50000"/>
              </a:spcBef>
              <a:spcAft>
                <a:spcPts val="0"/>
              </a:spcAft>
              <a:buFont typeface="Arial" pitchFamily="34" charset="0"/>
              <a:buChar char="•"/>
              <a:defRPr/>
            </a:pPr>
            <a:r>
              <a:rPr lang="en-US" sz="3000" dirty="0"/>
              <a:t> </a:t>
            </a:r>
            <a:r>
              <a:rPr lang="en-US" sz="3000" dirty="0" smtClean="0"/>
              <a:t>Better protection </a:t>
            </a:r>
            <a:r>
              <a:rPr lang="en-US" sz="3000" dirty="0"/>
              <a:t>of </a:t>
            </a:r>
            <a:endParaRPr lang="en-US" sz="3000" dirty="0" smtClean="0"/>
          </a:p>
          <a:p>
            <a:pPr indent="119063" fontAlgn="auto">
              <a:lnSpc>
                <a:spcPct val="110000"/>
              </a:lnSpc>
              <a:spcBef>
                <a:spcPts val="0"/>
              </a:spcBef>
              <a:spcAft>
                <a:spcPts val="0"/>
              </a:spcAft>
              <a:buFont typeface="Arial" pitchFamily="34" charset="0"/>
              <a:buNone/>
              <a:defRPr/>
            </a:pPr>
            <a:r>
              <a:rPr lang="en-US" sz="3000" dirty="0"/>
              <a:t>p</a:t>
            </a:r>
            <a:r>
              <a:rPr lang="en-US" sz="3000" dirty="0" smtClean="0"/>
              <a:t>rincipal.</a:t>
            </a:r>
            <a:endParaRPr lang="en-US" sz="3000" dirty="0"/>
          </a:p>
        </p:txBody>
      </p:sp>
      <p:grpSp>
        <p:nvGrpSpPr>
          <p:cNvPr id="2" name="Group 4"/>
          <p:cNvGrpSpPr>
            <a:grpSpLocks/>
          </p:cNvGrpSpPr>
          <p:nvPr/>
        </p:nvGrpSpPr>
        <p:grpSpPr bwMode="auto">
          <a:xfrm>
            <a:off x="4800600" y="3505200"/>
            <a:ext cx="3448050" cy="2474913"/>
            <a:chOff x="2928" y="1948"/>
            <a:chExt cx="2594" cy="2253"/>
          </a:xfrm>
        </p:grpSpPr>
        <p:pic>
          <p:nvPicPr>
            <p:cNvPr id="14341" name="Picture 5" descr="P_FCR017"/>
            <p:cNvPicPr>
              <a:picLocks noChangeAspect="1" noChangeArrowheads="1"/>
            </p:cNvPicPr>
            <p:nvPr/>
          </p:nvPicPr>
          <p:blipFill>
            <a:blip r:embed="rId3" cstate="email">
              <a:lum contrast="6000"/>
              <a:extLst>
                <a:ext uri="{28A0092B-C50C-407E-A947-70E740481C1C}">
                  <a14:useLocalDpi xmlns:a14="http://schemas.microsoft.com/office/drawing/2010/main" xmlns="" val="0"/>
                </a:ext>
              </a:extLst>
            </a:blip>
            <a:srcRect/>
            <a:stretch>
              <a:fillRect/>
            </a:stretch>
          </p:blipFill>
          <p:spPr bwMode="auto">
            <a:xfrm>
              <a:off x="2928" y="1948"/>
              <a:ext cx="2592" cy="2253"/>
            </a:xfrm>
            <a:prstGeom prst="rect">
              <a:avLst/>
            </a:prstGeom>
            <a:noFill/>
            <a:ln w="9525">
              <a:noFill/>
              <a:miter lim="800000"/>
              <a:headEnd/>
              <a:tailEnd/>
            </a:ln>
          </p:spPr>
        </p:pic>
        <p:sp>
          <p:nvSpPr>
            <p:cNvPr id="14342" name="Rectangle 6"/>
            <p:cNvSpPr>
              <a:spLocks noChangeArrowheads="1"/>
            </p:cNvSpPr>
            <p:nvPr/>
          </p:nvSpPr>
          <p:spPr bwMode="auto">
            <a:xfrm>
              <a:off x="2928" y="1948"/>
              <a:ext cx="2594" cy="2249"/>
            </a:xfrm>
            <a:prstGeom prst="rect">
              <a:avLst/>
            </a:prstGeom>
            <a:solidFill>
              <a:srgbClr val="FFFF00">
                <a:alpha val="16862"/>
              </a:srgbClr>
            </a:solidFill>
            <a:ln w="9525">
              <a:solidFill>
                <a:schemeClr val="tx2"/>
              </a:solidFill>
              <a:miter lim="800000"/>
              <a:headEnd/>
              <a:tailEnd/>
            </a:ln>
          </p:spPr>
          <p:txBody>
            <a:bodyPr wrap="none" anchor="ctr"/>
            <a:lstStyle/>
            <a:p>
              <a:endParaRPr lang="en-US">
                <a:latin typeface="Calibri" pitchFamily="34" charset="0"/>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7715">
                                            <p:txEl>
                                              <p:pRg st="0" end="0"/>
                                            </p:txEl>
                                          </p:spTgt>
                                        </p:tgtEl>
                                        <p:attrNameLst>
                                          <p:attrName>style.visibility</p:attrName>
                                        </p:attrNameLst>
                                      </p:cBhvr>
                                      <p:to>
                                        <p:strVal val="visible"/>
                                      </p:to>
                                    </p:set>
                                    <p:animEffect transition="in" filter="wipe(left)">
                                      <p:cBhvr>
                                        <p:cTn id="7" dur="1000"/>
                                        <p:tgtEl>
                                          <p:spTgt spid="627715">
                                            <p:txEl>
                                              <p:pRg st="0" end="0"/>
                                            </p:txEl>
                                          </p:spTgt>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27715">
                                            <p:txEl>
                                              <p:pRg st="1" end="1"/>
                                            </p:txEl>
                                          </p:spTgt>
                                        </p:tgtEl>
                                        <p:attrNameLst>
                                          <p:attrName>style.visibility</p:attrName>
                                        </p:attrNameLst>
                                      </p:cBhvr>
                                      <p:to>
                                        <p:strVal val="visible"/>
                                      </p:to>
                                    </p:set>
                                    <p:animEffect transition="in" filter="wipe(left)">
                                      <p:cBhvr>
                                        <p:cTn id="11" dur="1000"/>
                                        <p:tgtEl>
                                          <p:spTgt spid="627715">
                                            <p:txEl>
                                              <p:pRg st="1" end="1"/>
                                            </p:txEl>
                                          </p:spTgt>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627715">
                                            <p:txEl>
                                              <p:pRg st="2" end="2"/>
                                            </p:txEl>
                                          </p:spTgt>
                                        </p:tgtEl>
                                        <p:attrNameLst>
                                          <p:attrName>style.visibility</p:attrName>
                                        </p:attrNameLst>
                                      </p:cBhvr>
                                      <p:to>
                                        <p:strVal val="visible"/>
                                      </p:to>
                                    </p:set>
                                    <p:animEffect transition="in" filter="wipe(left)">
                                      <p:cBhvr>
                                        <p:cTn id="15" dur="1000"/>
                                        <p:tgtEl>
                                          <p:spTgt spid="627715">
                                            <p:txEl>
                                              <p:pRg st="2" end="2"/>
                                            </p:txEl>
                                          </p:spTgt>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627715">
                                            <p:txEl>
                                              <p:pRg st="3" end="3"/>
                                            </p:txEl>
                                          </p:spTgt>
                                        </p:tgtEl>
                                        <p:attrNameLst>
                                          <p:attrName>style.visibility</p:attrName>
                                        </p:attrNameLst>
                                      </p:cBhvr>
                                      <p:to>
                                        <p:strVal val="visible"/>
                                      </p:to>
                                    </p:set>
                                    <p:animEffect transition="in" filter="wipe(left)">
                                      <p:cBhvr>
                                        <p:cTn id="19" dur="1000"/>
                                        <p:tgtEl>
                                          <p:spTgt spid="627715">
                                            <p:txEl>
                                              <p:pRg st="3" end="3"/>
                                            </p:txEl>
                                          </p:spTgt>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627715">
                                            <p:txEl>
                                              <p:pRg st="4" end="4"/>
                                            </p:txEl>
                                          </p:spTgt>
                                        </p:tgtEl>
                                        <p:attrNameLst>
                                          <p:attrName>style.visibility</p:attrName>
                                        </p:attrNameLst>
                                      </p:cBhvr>
                                      <p:to>
                                        <p:strVal val="visible"/>
                                      </p:to>
                                    </p:set>
                                    <p:animEffect transition="in" filter="wipe(left)">
                                      <p:cBhvr>
                                        <p:cTn id="22" dur="1000"/>
                                        <p:tgtEl>
                                          <p:spTgt spid="62771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771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cs typeface="Times New Roman" pitchFamily="18" charset="0"/>
              </a:rPr>
              <a:t>Bond Rates:</a:t>
            </a:r>
            <a:endParaRPr lang="en-US" b="1" i="1" u="sng" dirty="0">
              <a:cs typeface="Times New Roman" pitchFamily="18" charset="0"/>
            </a:endParaRPr>
          </a:p>
        </p:txBody>
      </p:sp>
      <p:pic>
        <p:nvPicPr>
          <p:cNvPr id="15362" name="Picture 2" descr="C:\Users\Josh\Desktop\Bond rates Millennium.png"/>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rcRect/>
          <a:stretch>
            <a:fillRect/>
          </a:stretch>
        </p:blipFill>
        <p:spPr bwMode="auto">
          <a:xfrm>
            <a:off x="1416031" y="2057400"/>
            <a:ext cx="6506994" cy="4419600"/>
          </a:xfrm>
          <a:prstGeom prst="rect">
            <a:avLst/>
          </a:prstGeom>
          <a:noFill/>
          <a:ln>
            <a:solidFill>
              <a:schemeClr val="tx2"/>
            </a:solidFill>
          </a:ln>
        </p:spPr>
      </p:pic>
    </p:spTree>
  </p:cSld>
  <p:clrMapOvr>
    <a:masterClrMapping/>
  </p:clrMapOvr>
  <p:transition spd="slow">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9762" name="Rectangle 2"/>
          <p:cNvSpPr>
            <a:spLocks noGrp="1" noRot="1" noChangeArrowheads="1"/>
          </p:cNvSpPr>
          <p:nvPr>
            <p:ph type="title"/>
          </p:nvPr>
        </p:nvSpPr>
        <p:spPr>
          <a:xfrm>
            <a:off x="303217" y="1219200"/>
            <a:ext cx="8540751" cy="1143000"/>
          </a:xfrm>
        </p:spPr>
        <p:txBody>
          <a:bodyPr rtlCol="0">
            <a:noAutofit/>
          </a:bodyPr>
          <a:lstStyle/>
          <a:p>
            <a:pPr fontAlgn="auto">
              <a:spcAft>
                <a:spcPts val="0"/>
              </a:spcAft>
              <a:defRPr/>
            </a:pPr>
            <a:r>
              <a:rPr lang="en-US" sz="3600" b="1" dirty="0"/>
              <a:t>What Do Smart Banks Know </a:t>
            </a:r>
            <a:r>
              <a:rPr lang="en-US" sz="3600" b="1" dirty="0" smtClean="0"/>
              <a:t/>
            </a:r>
            <a:br>
              <a:rPr lang="en-US" sz="3600" b="1" dirty="0" smtClean="0"/>
            </a:br>
            <a:r>
              <a:rPr lang="en-US" sz="3600" b="1" dirty="0" smtClean="0"/>
              <a:t>About </a:t>
            </a:r>
            <a:r>
              <a:rPr lang="en-US" sz="3600" b="1" dirty="0"/>
              <a:t>Investing?  Plenty!</a:t>
            </a:r>
          </a:p>
        </p:txBody>
      </p:sp>
      <p:sp>
        <p:nvSpPr>
          <p:cNvPr id="629763" name="Rectangle 3"/>
          <p:cNvSpPr>
            <a:spLocks noGrp="1" noRot="1" noChangeArrowheads="1"/>
          </p:cNvSpPr>
          <p:nvPr>
            <p:ph type="body" sz="half" idx="1"/>
          </p:nvPr>
        </p:nvSpPr>
        <p:spPr>
          <a:xfrm>
            <a:off x="381000" y="2617787"/>
            <a:ext cx="8305800" cy="2944813"/>
          </a:xfrm>
        </p:spPr>
        <p:txBody>
          <a:bodyPr>
            <a:normAutofit/>
          </a:bodyPr>
          <a:lstStyle/>
          <a:p>
            <a:pPr>
              <a:spcBef>
                <a:spcPct val="50000"/>
              </a:spcBef>
            </a:pPr>
            <a:r>
              <a:rPr lang="en-US" sz="2800" dirty="0" smtClean="0"/>
              <a:t>Banks lend heavily in Real Estate. </a:t>
            </a:r>
          </a:p>
          <a:p>
            <a:pPr>
              <a:spcBef>
                <a:spcPct val="50000"/>
              </a:spcBef>
            </a:pPr>
            <a:r>
              <a:rPr lang="en-US" sz="2800" dirty="0" smtClean="0"/>
              <a:t>They take in money on CDs (ex. 2%).</a:t>
            </a:r>
          </a:p>
          <a:p>
            <a:pPr>
              <a:spcBef>
                <a:spcPct val="50000"/>
              </a:spcBef>
            </a:pPr>
            <a:r>
              <a:rPr lang="en-US" sz="2800" dirty="0" smtClean="0"/>
              <a:t>Then loan the money out at a higher rate of interest to other people to buy houses (ex. 5%).</a:t>
            </a:r>
          </a:p>
          <a:p>
            <a:pPr>
              <a:spcBef>
                <a:spcPct val="50000"/>
              </a:spcBef>
            </a:pPr>
            <a:r>
              <a:rPr lang="en-US" sz="2800" dirty="0" smtClean="0"/>
              <a:t>This is called “Arbitrage.” </a:t>
            </a:r>
          </a:p>
        </p:txBody>
      </p:sp>
      <p:sp>
        <p:nvSpPr>
          <p:cNvPr id="629765" name="Text Box 5"/>
          <p:cNvSpPr txBox="1">
            <a:spLocks noChangeArrowheads="1"/>
          </p:cNvSpPr>
          <p:nvPr/>
        </p:nvSpPr>
        <p:spPr bwMode="auto">
          <a:xfrm>
            <a:off x="0" y="5724525"/>
            <a:ext cx="9144000" cy="523875"/>
          </a:xfrm>
          <a:prstGeom prst="rect">
            <a:avLst/>
          </a:prstGeom>
          <a:solidFill>
            <a:schemeClr val="accent1">
              <a:lumMod val="40000"/>
              <a:lumOff val="60000"/>
            </a:schemeClr>
          </a:solidFill>
          <a:ln w="12700" cap="sq">
            <a:noFill/>
            <a:miter lim="800000"/>
            <a:headEnd type="none" w="sm" len="sm"/>
            <a:tailEnd type="none" w="sm" len="sm"/>
          </a:ln>
        </p:spPr>
        <p:txBody>
          <a:bodyPr>
            <a:spAutoFit/>
          </a:bodyPr>
          <a:lstStyle/>
          <a:p>
            <a:pPr algn="r">
              <a:spcBef>
                <a:spcPct val="50000"/>
              </a:spcBef>
            </a:pPr>
            <a:r>
              <a:rPr lang="en-US" sz="2800" b="1" dirty="0">
                <a:solidFill>
                  <a:srgbClr val="000000"/>
                </a:solidFill>
                <a:latin typeface="Calibri" pitchFamily="34" charset="0"/>
              </a:rPr>
              <a:t>             You can be the bank.</a:t>
            </a:r>
            <a:endParaRPr lang="en-US" sz="2800" b="1" dirty="0">
              <a:latin typeface="Calibri" pitchFamily="34" charset="0"/>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29763">
                                            <p:txEl>
                                              <p:pRg st="0" end="0"/>
                                            </p:txEl>
                                          </p:spTgt>
                                        </p:tgtEl>
                                        <p:attrNameLst>
                                          <p:attrName>style.visibility</p:attrName>
                                        </p:attrNameLst>
                                      </p:cBhvr>
                                      <p:to>
                                        <p:strVal val="visible"/>
                                      </p:to>
                                    </p:set>
                                    <p:anim calcmode="lin" valueType="num">
                                      <p:cBhvr additive="base">
                                        <p:cTn id="7" dur="500" fill="hold"/>
                                        <p:tgtEl>
                                          <p:spTgt spid="6297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97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9763">
                                            <p:txEl>
                                              <p:pRg st="1" end="1"/>
                                            </p:txEl>
                                          </p:spTgt>
                                        </p:tgtEl>
                                        <p:attrNameLst>
                                          <p:attrName>style.visibility</p:attrName>
                                        </p:attrNameLst>
                                      </p:cBhvr>
                                      <p:to>
                                        <p:strVal val="visible"/>
                                      </p:to>
                                    </p:set>
                                    <p:anim calcmode="lin" valueType="num">
                                      <p:cBhvr additive="base">
                                        <p:cTn id="13" dur="500" fill="hold"/>
                                        <p:tgtEl>
                                          <p:spTgt spid="62976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297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29763">
                                            <p:txEl>
                                              <p:pRg st="2" end="2"/>
                                            </p:txEl>
                                          </p:spTgt>
                                        </p:tgtEl>
                                        <p:attrNameLst>
                                          <p:attrName>style.visibility</p:attrName>
                                        </p:attrNameLst>
                                      </p:cBhvr>
                                      <p:to>
                                        <p:strVal val="visible"/>
                                      </p:to>
                                    </p:set>
                                    <p:anim calcmode="lin" valueType="num">
                                      <p:cBhvr additive="base">
                                        <p:cTn id="19" dur="500" fill="hold"/>
                                        <p:tgtEl>
                                          <p:spTgt spid="62976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297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29763">
                                            <p:txEl>
                                              <p:pRg st="3" end="3"/>
                                            </p:txEl>
                                          </p:spTgt>
                                        </p:tgtEl>
                                        <p:attrNameLst>
                                          <p:attrName>style.visibility</p:attrName>
                                        </p:attrNameLst>
                                      </p:cBhvr>
                                      <p:to>
                                        <p:strVal val="visible"/>
                                      </p:to>
                                    </p:set>
                                    <p:anim calcmode="lin" valueType="num">
                                      <p:cBhvr additive="base">
                                        <p:cTn id="25" dur="500" fill="hold"/>
                                        <p:tgtEl>
                                          <p:spTgt spid="62976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2976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29765"/>
                                        </p:tgtEl>
                                        <p:attrNameLst>
                                          <p:attrName>style.visibility</p:attrName>
                                        </p:attrNameLst>
                                      </p:cBhvr>
                                      <p:to>
                                        <p:strVal val="visible"/>
                                      </p:to>
                                    </p:set>
                                    <p:anim calcmode="lin" valueType="num">
                                      <p:cBhvr additive="base">
                                        <p:cTn id="31" dur="500" fill="hold"/>
                                        <p:tgtEl>
                                          <p:spTgt spid="629765"/>
                                        </p:tgtEl>
                                        <p:attrNameLst>
                                          <p:attrName>ppt_x</p:attrName>
                                        </p:attrNameLst>
                                      </p:cBhvr>
                                      <p:tavLst>
                                        <p:tav tm="0">
                                          <p:val>
                                            <p:strVal val="#ppt_x"/>
                                          </p:val>
                                        </p:tav>
                                        <p:tav tm="100000">
                                          <p:val>
                                            <p:strVal val="#ppt_x"/>
                                          </p:val>
                                        </p:tav>
                                      </p:tavLst>
                                    </p:anim>
                                    <p:anim calcmode="lin" valueType="num">
                                      <p:cBhvr additive="base">
                                        <p:cTn id="32" dur="500" fill="hold"/>
                                        <p:tgtEl>
                                          <p:spTgt spid="6297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763" grpId="0" build="p"/>
      <p:bldP spid="62976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3217" y="1447800"/>
            <a:ext cx="8540751" cy="4724400"/>
          </a:xfrm>
        </p:spPr>
        <p:txBody>
          <a:bodyPr>
            <a:noAutofit/>
          </a:bodyPr>
          <a:lstStyle/>
          <a:p>
            <a:r>
              <a:rPr lang="en-US" b="1" dirty="0" smtClean="0"/>
              <a:t>What Does </a:t>
            </a:r>
            <a:r>
              <a:rPr lang="en-US" b="1" i="1" dirty="0" smtClean="0"/>
              <a:t>Arbitrage</a:t>
            </a:r>
            <a:r>
              <a:rPr lang="en-US" b="1" dirty="0" smtClean="0"/>
              <a:t> Mean?</a:t>
            </a:r>
            <a:br>
              <a:rPr lang="en-US" b="1" dirty="0" smtClean="0"/>
            </a:br>
            <a:r>
              <a:rPr lang="en-US" sz="2400" dirty="0" smtClean="0"/>
              <a:t/>
            </a:r>
            <a:br>
              <a:rPr lang="en-US" sz="2400" dirty="0" smtClean="0"/>
            </a:br>
            <a:r>
              <a:rPr lang="en-US" sz="2400" dirty="0" smtClean="0"/>
              <a:t>The simultaneous purchase and sale of an </a:t>
            </a:r>
            <a:r>
              <a:rPr lang="en-US" sz="2400" u="sng" dirty="0" smtClean="0">
                <a:hlinkClick r:id="" action="ppaction://hlinkfile"/>
              </a:rPr>
              <a:t>asset</a:t>
            </a:r>
            <a:r>
              <a:rPr lang="en-US" sz="2400" dirty="0" smtClean="0"/>
              <a:t> in order to </a:t>
            </a:r>
            <a:r>
              <a:rPr lang="en-US" sz="2400" b="1" i="1" u="sng" dirty="0" smtClean="0"/>
              <a:t>profit from a difference in the price</a:t>
            </a:r>
            <a:r>
              <a:rPr lang="en-US" sz="2400" dirty="0" smtClean="0"/>
              <a:t>. It is </a:t>
            </a:r>
            <a:r>
              <a:rPr lang="en-US" sz="2400" b="1" i="1" u="sng" dirty="0" smtClean="0"/>
              <a:t>a trade that profits by exploiting price differences of identical or similar financial instruments</a:t>
            </a:r>
            <a:r>
              <a:rPr lang="en-US" sz="2400" dirty="0" smtClean="0"/>
              <a:t>, on different markets or in different forms. </a:t>
            </a:r>
            <a:br>
              <a:rPr lang="en-US" sz="2400" dirty="0" smtClean="0"/>
            </a:br>
            <a:r>
              <a:rPr lang="en-US" sz="2400" dirty="0"/>
              <a:t/>
            </a:r>
            <a:br>
              <a:rPr lang="en-US" sz="2400" dirty="0"/>
            </a:br>
            <a:r>
              <a:rPr lang="en-US" sz="2400" dirty="0" smtClean="0"/>
              <a:t>Arbitrage exists as a result of market inefficiencies. </a:t>
            </a:r>
            <a:br>
              <a:rPr lang="en-US" sz="2400" dirty="0" smtClean="0"/>
            </a:br>
            <a:r>
              <a:rPr lang="en-US" sz="2400" dirty="0" smtClean="0"/>
              <a:t/>
            </a:r>
            <a:br>
              <a:rPr lang="en-US" sz="2400" dirty="0" smtClean="0"/>
            </a:br>
            <a:r>
              <a:rPr lang="en-US" sz="2400" dirty="0" smtClean="0"/>
              <a:t>Read more: </a:t>
            </a:r>
            <a:r>
              <a:rPr lang="en-US" sz="2300" dirty="0" smtClean="0">
                <a:hlinkClick r:id="rId2"/>
              </a:rPr>
              <a:t>http://www.investopedia.com/terms/a/arbitrage.asp#ixzz1bjRmwFX4</a:t>
            </a:r>
            <a:endParaRPr lang="en-US" sz="2300" dirty="0"/>
          </a:p>
        </p:txBody>
      </p:sp>
    </p:spTree>
  </p:cSld>
  <p:clrMapOvr>
    <a:masterClrMapping/>
  </p:clrMapOvr>
  <p:transition spd="slow">
    <p:random/>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1" name="Rectangle 3"/>
          <p:cNvSpPr>
            <a:spLocks noGrp="1" noRot="1" noChangeArrowheads="1"/>
          </p:cNvSpPr>
          <p:nvPr>
            <p:ph type="title"/>
          </p:nvPr>
        </p:nvSpPr>
        <p:spPr>
          <a:xfrm>
            <a:off x="303213" y="1219200"/>
            <a:ext cx="8540750" cy="1143000"/>
          </a:xfrm>
        </p:spPr>
        <p:txBody>
          <a:bodyPr>
            <a:noAutofit/>
          </a:bodyPr>
          <a:lstStyle/>
          <a:p>
            <a:pPr>
              <a:lnSpc>
                <a:spcPct val="80000"/>
              </a:lnSpc>
            </a:pPr>
            <a:r>
              <a:rPr lang="en-US" b="1" dirty="0" smtClean="0"/>
              <a:t>Building Wealth </a:t>
            </a:r>
            <a:br>
              <a:rPr lang="en-US" b="1" dirty="0" smtClean="0"/>
            </a:br>
            <a:r>
              <a:rPr lang="en-US" b="1" dirty="0" smtClean="0"/>
              <a:t>By Becoming “The Bank” </a:t>
            </a:r>
            <a:endParaRPr lang="en-US" dirty="0" smtClean="0"/>
          </a:p>
        </p:txBody>
      </p:sp>
      <p:sp>
        <p:nvSpPr>
          <p:cNvPr id="623620" name="Rectangle 4"/>
          <p:cNvSpPr>
            <a:spLocks noGrp="1" noRot="1" noChangeArrowheads="1"/>
          </p:cNvSpPr>
          <p:nvPr>
            <p:ph type="body" sz="half" idx="1"/>
          </p:nvPr>
        </p:nvSpPr>
        <p:spPr>
          <a:xfrm>
            <a:off x="369888" y="2484437"/>
            <a:ext cx="8088312" cy="3306763"/>
          </a:xfrm>
        </p:spPr>
        <p:txBody>
          <a:bodyPr>
            <a:normAutofit/>
          </a:bodyPr>
          <a:lstStyle/>
          <a:p>
            <a:pPr>
              <a:spcBef>
                <a:spcPct val="50000"/>
              </a:spcBef>
            </a:pPr>
            <a:r>
              <a:rPr lang="en-US" b="1" dirty="0" smtClean="0">
                <a:latin typeface="+mj-lt"/>
              </a:rPr>
              <a:t> Private Lender Program</a:t>
            </a:r>
            <a:r>
              <a:rPr lang="en-US" sz="2800" b="1" dirty="0" smtClean="0">
                <a:latin typeface="+mj-lt"/>
              </a:rPr>
              <a:t> </a:t>
            </a:r>
          </a:p>
          <a:p>
            <a:pPr lvl="1">
              <a:spcBef>
                <a:spcPct val="50000"/>
              </a:spcBef>
            </a:pPr>
            <a:r>
              <a:rPr lang="en-US" dirty="0" smtClean="0">
                <a:latin typeface="+mj-lt"/>
              </a:rPr>
              <a:t>No hassles, no fees.</a:t>
            </a:r>
          </a:p>
          <a:p>
            <a:pPr lvl="1">
              <a:spcBef>
                <a:spcPct val="50000"/>
              </a:spcBef>
            </a:pPr>
            <a:r>
              <a:rPr lang="en-US" dirty="0" smtClean="0">
                <a:latin typeface="+mj-lt"/>
              </a:rPr>
              <a:t>Fixed double-digit returns plus bonuses.</a:t>
            </a:r>
          </a:p>
          <a:p>
            <a:pPr lvl="1">
              <a:spcBef>
                <a:spcPct val="50000"/>
              </a:spcBef>
            </a:pPr>
            <a:r>
              <a:rPr lang="en-US" sz="2800" dirty="0" smtClean="0">
                <a:solidFill>
                  <a:srgbClr val="000000"/>
                </a:solidFill>
                <a:latin typeface="+mj-lt"/>
              </a:rPr>
              <a:t>You determine your levels of risk.  </a:t>
            </a:r>
          </a:p>
          <a:p>
            <a:pPr lvl="1">
              <a:spcBef>
                <a:spcPct val="50000"/>
              </a:spcBef>
            </a:pPr>
            <a:r>
              <a:rPr lang="en-US" sz="2800" dirty="0" smtClean="0">
                <a:solidFill>
                  <a:srgbClr val="000000"/>
                </a:solidFill>
                <a:latin typeface="+mj-lt"/>
              </a:rPr>
              <a:t>Profitability -  Safety -  Security.</a:t>
            </a:r>
            <a:endParaRPr lang="en-US" dirty="0" smtClean="0">
              <a:latin typeface="+mj-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23620">
                                            <p:txEl>
                                              <p:pRg st="0" end="0"/>
                                            </p:txEl>
                                          </p:spTgt>
                                        </p:tgtEl>
                                        <p:attrNameLst>
                                          <p:attrName>style.visibility</p:attrName>
                                        </p:attrNameLst>
                                      </p:cBhvr>
                                      <p:to>
                                        <p:strVal val="visible"/>
                                      </p:to>
                                    </p:set>
                                    <p:anim calcmode="lin" valueType="num">
                                      <p:cBhvr additive="base">
                                        <p:cTn id="7" dur="500" fill="hold"/>
                                        <p:tgtEl>
                                          <p:spTgt spid="62362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23620">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23620">
                                            <p:txEl>
                                              <p:pRg st="1" end="1"/>
                                            </p:txEl>
                                          </p:spTgt>
                                        </p:tgtEl>
                                        <p:attrNameLst>
                                          <p:attrName>style.visibility</p:attrName>
                                        </p:attrNameLst>
                                      </p:cBhvr>
                                      <p:to>
                                        <p:strVal val="visible"/>
                                      </p:to>
                                    </p:set>
                                    <p:anim calcmode="lin" valueType="num">
                                      <p:cBhvr additive="base">
                                        <p:cTn id="12" dur="500" fill="hold"/>
                                        <p:tgtEl>
                                          <p:spTgt spid="623620">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23620">
                                            <p:txEl>
                                              <p:pRg st="1" end="1"/>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23620">
                                            <p:txEl>
                                              <p:pRg st="2" end="2"/>
                                            </p:txEl>
                                          </p:spTgt>
                                        </p:tgtEl>
                                        <p:attrNameLst>
                                          <p:attrName>style.visibility</p:attrName>
                                        </p:attrNameLst>
                                      </p:cBhvr>
                                      <p:to>
                                        <p:strVal val="visible"/>
                                      </p:to>
                                    </p:set>
                                    <p:anim calcmode="lin" valueType="num">
                                      <p:cBhvr additive="base">
                                        <p:cTn id="17" dur="500" fill="hold"/>
                                        <p:tgtEl>
                                          <p:spTgt spid="623620">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23620">
                                            <p:txEl>
                                              <p:pRg st="2" end="2"/>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23620">
                                            <p:txEl>
                                              <p:pRg st="3" end="3"/>
                                            </p:txEl>
                                          </p:spTgt>
                                        </p:tgtEl>
                                        <p:attrNameLst>
                                          <p:attrName>style.visibility</p:attrName>
                                        </p:attrNameLst>
                                      </p:cBhvr>
                                      <p:to>
                                        <p:strVal val="visible"/>
                                      </p:to>
                                    </p:set>
                                    <p:anim calcmode="lin" valueType="num">
                                      <p:cBhvr additive="base">
                                        <p:cTn id="22" dur="500" fill="hold"/>
                                        <p:tgtEl>
                                          <p:spTgt spid="623620">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623620">
                                            <p:txEl>
                                              <p:pRg st="3" end="3"/>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23620">
                                            <p:txEl>
                                              <p:pRg st="4" end="4"/>
                                            </p:txEl>
                                          </p:spTgt>
                                        </p:tgtEl>
                                        <p:attrNameLst>
                                          <p:attrName>style.visibility</p:attrName>
                                        </p:attrNameLst>
                                      </p:cBhvr>
                                      <p:to>
                                        <p:strVal val="visible"/>
                                      </p:to>
                                    </p:set>
                                    <p:anim calcmode="lin" valueType="num">
                                      <p:cBhvr additive="base">
                                        <p:cTn id="27" dur="500" fill="hold"/>
                                        <p:tgtEl>
                                          <p:spTgt spid="62362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2362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20" grpId="0" build="p" bldLvl="2" autoUpdateAnimBg="0" advAuto="0"/>
    </p:bld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228600" y="990600"/>
            <a:ext cx="8556625" cy="1143000"/>
          </a:xfrm>
        </p:spPr>
        <p:txBody>
          <a:bodyPr>
            <a:noAutofit/>
          </a:bodyPr>
          <a:lstStyle/>
          <a:p>
            <a:r>
              <a:rPr lang="en-US" b="1" dirty="0" smtClean="0"/>
              <a:t>Scenario #1: </a:t>
            </a:r>
            <a:br>
              <a:rPr lang="en-US" b="1" dirty="0" smtClean="0"/>
            </a:br>
            <a:r>
              <a:rPr lang="en-US" b="1" dirty="0" smtClean="0"/>
              <a:t>“Short Term Double-Digit Interest”</a:t>
            </a:r>
          </a:p>
        </p:txBody>
      </p:sp>
      <p:pic>
        <p:nvPicPr>
          <p:cNvPr id="717828" name="Picture 4" descr="6519 Briarstone Ln Spring TX 77379 UPDATE 1031_2005 004"/>
          <p:cNvPicPr>
            <a:picLocks noGrp="1" noChangeAspect="1" noChangeArrowheads="1"/>
          </p:cNvPicPr>
          <p:nvPr>
            <p:ph sz="half" idx="1"/>
          </p:nvPr>
        </p:nvPicPr>
        <p:blipFill>
          <a:blip r:embed="rId3" cstate="email">
            <a:extLst>
              <a:ext uri="{28A0092B-C50C-407E-A947-70E740481C1C}">
                <a14:useLocalDpi xmlns:a14="http://schemas.microsoft.com/office/drawing/2010/main" xmlns="" val="0"/>
              </a:ext>
            </a:extLst>
          </a:blip>
          <a:srcRect/>
          <a:stretch>
            <a:fillRect/>
          </a:stretch>
        </p:blipFill>
        <p:spPr>
          <a:xfrm>
            <a:off x="5562600" y="3048000"/>
            <a:ext cx="3421708" cy="2405062"/>
          </a:xfrm>
          <a:prstGeom prst="rect">
            <a:avLst/>
          </a:prstGeom>
          <a:ln>
            <a:noFill/>
          </a:ln>
          <a:effectLst>
            <a:outerShdw blurRad="292100" dist="139700" dir="2700000" algn="tl" rotWithShape="0">
              <a:srgbClr val="333333">
                <a:alpha val="65000"/>
              </a:srgbClr>
            </a:outerShdw>
          </a:effectLst>
        </p:spPr>
      </p:pic>
      <p:sp>
        <p:nvSpPr>
          <p:cNvPr id="717827" name="Text Box 3"/>
          <p:cNvSpPr txBox="1">
            <a:spLocks noChangeArrowheads="1"/>
          </p:cNvSpPr>
          <p:nvPr/>
        </p:nvSpPr>
        <p:spPr bwMode="auto">
          <a:xfrm>
            <a:off x="371474" y="2133600"/>
            <a:ext cx="5495926" cy="4662815"/>
          </a:xfrm>
          <a:prstGeom prst="rect">
            <a:avLst/>
          </a:prstGeom>
          <a:noFill/>
          <a:ln w="9525">
            <a:noFill/>
            <a:miter lim="800000"/>
            <a:headEnd/>
            <a:tailEnd/>
          </a:ln>
        </p:spPr>
        <p:txBody>
          <a:bodyPr wrap="square">
            <a:spAutoFit/>
          </a:bodyPr>
          <a:lstStyle/>
          <a:p>
            <a:pPr marL="342900" indent="-342900">
              <a:spcBef>
                <a:spcPct val="50000"/>
              </a:spcBef>
              <a:buFontTx/>
              <a:buAutoNum type="arabicPeriod"/>
            </a:pPr>
            <a:r>
              <a:rPr lang="en-US" sz="2200" dirty="0">
                <a:latin typeface="+mj-lt"/>
              </a:rPr>
              <a:t>Our company locates a </a:t>
            </a:r>
            <a:r>
              <a:rPr lang="en-US" sz="2200" dirty="0" smtClean="0">
                <a:latin typeface="+mj-lt"/>
              </a:rPr>
              <a:t>property.</a:t>
            </a:r>
            <a:endParaRPr lang="en-US" sz="2200" dirty="0">
              <a:latin typeface="+mj-lt"/>
            </a:endParaRPr>
          </a:p>
          <a:p>
            <a:pPr marL="342900" indent="-342900">
              <a:spcBef>
                <a:spcPct val="50000"/>
              </a:spcBef>
              <a:buFontTx/>
              <a:buAutoNum type="arabicPeriod"/>
            </a:pPr>
            <a:r>
              <a:rPr lang="en-US" sz="2200" dirty="0" smtClean="0">
                <a:latin typeface="+mj-lt"/>
              </a:rPr>
              <a:t>Our company purchases the property at  40-50% of its real value.</a:t>
            </a:r>
          </a:p>
          <a:p>
            <a:pPr marL="342900" indent="-342900">
              <a:spcBef>
                <a:spcPct val="50000"/>
              </a:spcBef>
              <a:buFontTx/>
              <a:buAutoNum type="arabicPeriod"/>
            </a:pPr>
            <a:r>
              <a:rPr lang="en-US" sz="2200" dirty="0" smtClean="0">
                <a:latin typeface="+mj-lt"/>
              </a:rPr>
              <a:t>Private </a:t>
            </a:r>
            <a:r>
              <a:rPr lang="en-US" sz="2200" dirty="0">
                <a:latin typeface="+mj-lt"/>
              </a:rPr>
              <a:t>individual lends </a:t>
            </a:r>
            <a:r>
              <a:rPr lang="en-US" sz="2200" dirty="0" smtClean="0">
                <a:latin typeface="+mj-lt"/>
              </a:rPr>
              <a:t>us money </a:t>
            </a:r>
            <a:r>
              <a:rPr lang="en-US" sz="2200" dirty="0">
                <a:latin typeface="+mj-lt"/>
              </a:rPr>
              <a:t>via wire transfer to escrow </a:t>
            </a:r>
            <a:r>
              <a:rPr lang="en-US" sz="2200" dirty="0" smtClean="0">
                <a:latin typeface="+mj-lt"/>
              </a:rPr>
              <a:t>agent.</a:t>
            </a:r>
            <a:endParaRPr lang="en-US" sz="2200" dirty="0">
              <a:latin typeface="+mj-lt"/>
            </a:endParaRPr>
          </a:p>
          <a:p>
            <a:pPr marL="800100" lvl="1" indent="-342900">
              <a:spcBef>
                <a:spcPts val="0"/>
              </a:spcBef>
              <a:buFontTx/>
              <a:buChar char="•"/>
            </a:pPr>
            <a:r>
              <a:rPr lang="en-US" sz="2200" dirty="0">
                <a:latin typeface="+mj-lt"/>
              </a:rPr>
              <a:t>Investor lends from account they </a:t>
            </a:r>
            <a:r>
              <a:rPr lang="en-US" sz="2200" dirty="0" smtClean="0">
                <a:latin typeface="+mj-lt"/>
              </a:rPr>
              <a:t>control.</a:t>
            </a:r>
            <a:endParaRPr lang="en-US" sz="2200" dirty="0">
              <a:latin typeface="+mj-lt"/>
            </a:endParaRPr>
          </a:p>
          <a:p>
            <a:pPr marL="800100" lvl="1" indent="-342900">
              <a:spcBef>
                <a:spcPts val="0"/>
              </a:spcBef>
              <a:buFontTx/>
              <a:buChar char="•"/>
            </a:pPr>
            <a:r>
              <a:rPr lang="en-US" sz="2200" dirty="0">
                <a:latin typeface="+mj-lt"/>
              </a:rPr>
              <a:t>Money goes to title agent’s escrow </a:t>
            </a:r>
            <a:r>
              <a:rPr lang="en-US" sz="2200" dirty="0" smtClean="0">
                <a:latin typeface="+mj-lt"/>
              </a:rPr>
              <a:t>account.</a:t>
            </a:r>
            <a:endParaRPr lang="en-US" sz="2200" dirty="0">
              <a:latin typeface="+mj-lt"/>
            </a:endParaRPr>
          </a:p>
          <a:p>
            <a:pPr marL="342900" indent="-342900">
              <a:spcBef>
                <a:spcPct val="50000"/>
              </a:spcBef>
              <a:buFontTx/>
              <a:buAutoNum type="arabicPeriod"/>
            </a:pPr>
            <a:r>
              <a:rPr lang="en-US" sz="2200" dirty="0" smtClean="0">
                <a:latin typeface="+mj-lt"/>
              </a:rPr>
              <a:t>The private individual receives </a:t>
            </a:r>
            <a:r>
              <a:rPr lang="en-US" sz="2200" dirty="0">
                <a:latin typeface="+mj-lt"/>
              </a:rPr>
              <a:t>documents </a:t>
            </a:r>
            <a:r>
              <a:rPr lang="en-US" sz="2200" dirty="0" smtClean="0">
                <a:latin typeface="+mj-lt"/>
              </a:rPr>
              <a:t>(note and mortgage) to </a:t>
            </a:r>
            <a:r>
              <a:rPr lang="en-US" sz="2200" dirty="0">
                <a:latin typeface="+mj-lt"/>
              </a:rPr>
              <a:t>secure investment at formal </a:t>
            </a:r>
            <a:r>
              <a:rPr lang="en-US" sz="2200" dirty="0" smtClean="0">
                <a:latin typeface="+mj-lt"/>
              </a:rPr>
              <a:t>closing.</a:t>
            </a:r>
            <a:endParaRPr lang="en-US" sz="2200" dirty="0">
              <a:latin typeface="+mj-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7827">
                                            <p:txEl>
                                              <p:pRg st="0" end="0"/>
                                            </p:txEl>
                                          </p:spTgt>
                                        </p:tgtEl>
                                        <p:attrNameLst>
                                          <p:attrName>style.visibility</p:attrName>
                                        </p:attrNameLst>
                                      </p:cBhvr>
                                      <p:to>
                                        <p:strVal val="visible"/>
                                      </p:to>
                                    </p:set>
                                    <p:animEffect transition="in" filter="fade">
                                      <p:cBhvr>
                                        <p:cTn id="7" dur="500"/>
                                        <p:tgtEl>
                                          <p:spTgt spid="7178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7827">
                                            <p:txEl>
                                              <p:pRg st="1" end="1"/>
                                            </p:txEl>
                                          </p:spTgt>
                                        </p:tgtEl>
                                        <p:attrNameLst>
                                          <p:attrName>style.visibility</p:attrName>
                                        </p:attrNameLst>
                                      </p:cBhvr>
                                      <p:to>
                                        <p:strVal val="visible"/>
                                      </p:to>
                                    </p:set>
                                    <p:animEffect transition="in" filter="fade">
                                      <p:cBhvr>
                                        <p:cTn id="12" dur="500"/>
                                        <p:tgtEl>
                                          <p:spTgt spid="71782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7827">
                                            <p:txEl>
                                              <p:pRg st="2" end="2"/>
                                            </p:txEl>
                                          </p:spTgt>
                                        </p:tgtEl>
                                        <p:attrNameLst>
                                          <p:attrName>style.visibility</p:attrName>
                                        </p:attrNameLst>
                                      </p:cBhvr>
                                      <p:to>
                                        <p:strVal val="visible"/>
                                      </p:to>
                                    </p:set>
                                    <p:animEffect transition="in" filter="fade">
                                      <p:cBhvr>
                                        <p:cTn id="17" dur="500"/>
                                        <p:tgtEl>
                                          <p:spTgt spid="717827">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17827">
                                            <p:txEl>
                                              <p:pRg st="3" end="3"/>
                                            </p:txEl>
                                          </p:spTgt>
                                        </p:tgtEl>
                                        <p:attrNameLst>
                                          <p:attrName>style.visibility</p:attrName>
                                        </p:attrNameLst>
                                      </p:cBhvr>
                                      <p:to>
                                        <p:strVal val="visible"/>
                                      </p:to>
                                    </p:set>
                                    <p:animEffect transition="in" filter="fade">
                                      <p:cBhvr>
                                        <p:cTn id="20" dur="500"/>
                                        <p:tgtEl>
                                          <p:spTgt spid="717827">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17827">
                                            <p:txEl>
                                              <p:pRg st="4" end="4"/>
                                            </p:txEl>
                                          </p:spTgt>
                                        </p:tgtEl>
                                        <p:attrNameLst>
                                          <p:attrName>style.visibility</p:attrName>
                                        </p:attrNameLst>
                                      </p:cBhvr>
                                      <p:to>
                                        <p:strVal val="visible"/>
                                      </p:to>
                                    </p:set>
                                    <p:animEffect transition="in" filter="fade">
                                      <p:cBhvr>
                                        <p:cTn id="23" dur="500"/>
                                        <p:tgtEl>
                                          <p:spTgt spid="71782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17827">
                                            <p:txEl>
                                              <p:pRg st="5" end="5"/>
                                            </p:txEl>
                                          </p:spTgt>
                                        </p:tgtEl>
                                        <p:attrNameLst>
                                          <p:attrName>style.visibility</p:attrName>
                                        </p:attrNameLst>
                                      </p:cBhvr>
                                      <p:to>
                                        <p:strVal val="visible"/>
                                      </p:to>
                                    </p:set>
                                    <p:animEffect transition="in" filter="fade">
                                      <p:cBhvr>
                                        <p:cTn id="28" dur="500"/>
                                        <p:tgtEl>
                                          <p:spTgt spid="71782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27" grpId="0" build="p"/>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8" name="Rectangle 2"/>
          <p:cNvSpPr>
            <a:spLocks noGrp="1" noRot="1" noChangeArrowheads="1"/>
          </p:cNvSpPr>
          <p:nvPr>
            <p:ph type="title"/>
          </p:nvPr>
        </p:nvSpPr>
        <p:spPr>
          <a:xfrm>
            <a:off x="301625" y="1335088"/>
            <a:ext cx="8540750" cy="1103312"/>
          </a:xfrm>
        </p:spPr>
        <p:txBody>
          <a:bodyPr rtlCol="0">
            <a:noAutofit/>
          </a:bodyPr>
          <a:lstStyle/>
          <a:p>
            <a:pPr fontAlgn="auto">
              <a:lnSpc>
                <a:spcPct val="80000"/>
              </a:lnSpc>
              <a:spcAft>
                <a:spcPts val="0"/>
              </a:spcAft>
              <a:defRPr/>
            </a:pPr>
            <a:r>
              <a:rPr lang="en-US" b="1" dirty="0"/>
              <a:t>Private Lender</a:t>
            </a:r>
            <a:br>
              <a:rPr lang="en-US" b="1" dirty="0"/>
            </a:br>
            <a:r>
              <a:rPr lang="en-US" b="1" dirty="0"/>
              <a:t>Quick-Turn Program Overview</a:t>
            </a:r>
          </a:p>
        </p:txBody>
      </p:sp>
      <p:sp>
        <p:nvSpPr>
          <p:cNvPr id="715779" name="Rectangle 3"/>
          <p:cNvSpPr>
            <a:spLocks noGrp="1" noRot="1" noChangeArrowheads="1"/>
          </p:cNvSpPr>
          <p:nvPr>
            <p:ph type="body" sz="half" idx="1"/>
          </p:nvPr>
        </p:nvSpPr>
        <p:spPr>
          <a:xfrm>
            <a:off x="152400" y="2590800"/>
            <a:ext cx="5126037" cy="4267200"/>
          </a:xfrm>
        </p:spPr>
        <p:txBody>
          <a:bodyPr>
            <a:noAutofit/>
          </a:bodyPr>
          <a:lstStyle/>
          <a:p>
            <a:pPr>
              <a:lnSpc>
                <a:spcPct val="80000"/>
              </a:lnSpc>
              <a:spcBef>
                <a:spcPct val="50000"/>
              </a:spcBef>
            </a:pPr>
            <a:r>
              <a:rPr lang="en-US" sz="2400" dirty="0" smtClean="0">
                <a:solidFill>
                  <a:srgbClr val="000000"/>
                </a:solidFill>
                <a:latin typeface="Calibri" pitchFamily="34" charset="0"/>
              </a:rPr>
              <a:t>Private funds allow us to purchase at a discount quickly.</a:t>
            </a:r>
          </a:p>
          <a:p>
            <a:pPr>
              <a:lnSpc>
                <a:spcPct val="80000"/>
              </a:lnSpc>
              <a:spcBef>
                <a:spcPct val="50000"/>
              </a:spcBef>
            </a:pPr>
            <a:r>
              <a:rPr lang="en-US" sz="2400" dirty="0" smtClean="0"/>
              <a:t>We have a formal closing with a HUD1 settlement statement. </a:t>
            </a:r>
          </a:p>
          <a:p>
            <a:pPr>
              <a:lnSpc>
                <a:spcPct val="80000"/>
              </a:lnSpc>
              <a:spcBef>
                <a:spcPct val="50000"/>
              </a:spcBef>
            </a:pPr>
            <a:r>
              <a:rPr lang="en-US" sz="2400" dirty="0" smtClean="0"/>
              <a:t>Title </a:t>
            </a:r>
            <a:r>
              <a:rPr lang="en-US" sz="2400" dirty="0" smtClean="0">
                <a:latin typeface="+mj-lt"/>
              </a:rPr>
              <a:t>Insurance</a:t>
            </a:r>
            <a:r>
              <a:rPr lang="en-US" sz="2400" dirty="0" smtClean="0"/>
              <a:t> to protect all parties.</a:t>
            </a:r>
          </a:p>
          <a:p>
            <a:pPr>
              <a:lnSpc>
                <a:spcPct val="80000"/>
              </a:lnSpc>
              <a:spcBef>
                <a:spcPct val="50000"/>
              </a:spcBef>
            </a:pPr>
            <a:r>
              <a:rPr lang="en-US" sz="2400" dirty="0" smtClean="0"/>
              <a:t>We then quickly resell the property using 7 different strategies.</a:t>
            </a:r>
          </a:p>
          <a:p>
            <a:pPr>
              <a:lnSpc>
                <a:spcPct val="80000"/>
              </a:lnSpc>
              <a:spcBef>
                <a:spcPct val="50000"/>
              </a:spcBef>
            </a:pPr>
            <a:r>
              <a:rPr lang="en-US" sz="2400" dirty="0" smtClean="0"/>
              <a:t>The private lender’s money is returned to them with interest and/or profits.</a:t>
            </a:r>
          </a:p>
        </p:txBody>
      </p:sp>
      <p:pic>
        <p:nvPicPr>
          <p:cNvPr id="715781" name="Picture 5" descr="6519 Briarstone Ln Spring TX 77379 UPDATE 1031_2005 003"/>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tretch>
            <a:fillRect/>
          </a:stretch>
        </p:blipFill>
        <p:spPr>
          <a:xfrm>
            <a:off x="5105400" y="3124200"/>
            <a:ext cx="3631565" cy="242104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15779">
                                            <p:txEl>
                                              <p:pRg st="0" end="0"/>
                                            </p:txEl>
                                          </p:spTgt>
                                        </p:tgtEl>
                                        <p:attrNameLst>
                                          <p:attrName>style.visibility</p:attrName>
                                        </p:attrNameLst>
                                      </p:cBhvr>
                                      <p:to>
                                        <p:strVal val="visible"/>
                                      </p:to>
                                    </p:set>
                                    <p:animEffect transition="in" filter="fade">
                                      <p:cBhvr>
                                        <p:cTn id="7" dur="500"/>
                                        <p:tgtEl>
                                          <p:spTgt spid="715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15779">
                                            <p:txEl>
                                              <p:pRg st="1" end="1"/>
                                            </p:txEl>
                                          </p:spTgt>
                                        </p:tgtEl>
                                        <p:attrNameLst>
                                          <p:attrName>style.visibility</p:attrName>
                                        </p:attrNameLst>
                                      </p:cBhvr>
                                      <p:to>
                                        <p:strVal val="visible"/>
                                      </p:to>
                                    </p:set>
                                    <p:animEffect transition="in" filter="fade">
                                      <p:cBhvr>
                                        <p:cTn id="12" dur="500"/>
                                        <p:tgtEl>
                                          <p:spTgt spid="71577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15779">
                                            <p:txEl>
                                              <p:pRg st="2" end="2"/>
                                            </p:txEl>
                                          </p:spTgt>
                                        </p:tgtEl>
                                        <p:attrNameLst>
                                          <p:attrName>style.visibility</p:attrName>
                                        </p:attrNameLst>
                                      </p:cBhvr>
                                      <p:to>
                                        <p:strVal val="visible"/>
                                      </p:to>
                                    </p:set>
                                    <p:animEffect transition="in" filter="fade">
                                      <p:cBhvr>
                                        <p:cTn id="17" dur="500"/>
                                        <p:tgtEl>
                                          <p:spTgt spid="71577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15779">
                                            <p:txEl>
                                              <p:pRg st="3" end="3"/>
                                            </p:txEl>
                                          </p:spTgt>
                                        </p:tgtEl>
                                        <p:attrNameLst>
                                          <p:attrName>style.visibility</p:attrName>
                                        </p:attrNameLst>
                                      </p:cBhvr>
                                      <p:to>
                                        <p:strVal val="visible"/>
                                      </p:to>
                                    </p:set>
                                    <p:animEffect transition="in" filter="fade">
                                      <p:cBhvr>
                                        <p:cTn id="22" dur="500"/>
                                        <p:tgtEl>
                                          <p:spTgt spid="71577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15779">
                                            <p:txEl>
                                              <p:pRg st="4" end="4"/>
                                            </p:txEl>
                                          </p:spTgt>
                                        </p:tgtEl>
                                        <p:attrNameLst>
                                          <p:attrName>style.visibility</p:attrName>
                                        </p:attrNameLst>
                                      </p:cBhvr>
                                      <p:to>
                                        <p:strVal val="visible"/>
                                      </p:to>
                                    </p:set>
                                    <p:animEffect transition="in" filter="fade">
                                      <p:cBhvr>
                                        <p:cTn id="27" dur="500"/>
                                        <p:tgtEl>
                                          <p:spTgt spid="71577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5779" grpId="0" build="p"/>
    </p:bld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Rot="1" noChangeArrowheads="1"/>
          </p:cNvSpPr>
          <p:nvPr>
            <p:ph type="title"/>
          </p:nvPr>
        </p:nvSpPr>
        <p:spPr>
          <a:xfrm>
            <a:off x="228600" y="1314450"/>
            <a:ext cx="8556625" cy="742950"/>
          </a:xfrm>
        </p:spPr>
        <p:txBody>
          <a:bodyPr>
            <a:noAutofit/>
          </a:bodyPr>
          <a:lstStyle/>
          <a:p>
            <a:r>
              <a:rPr lang="en-US" b="1" dirty="0" smtClean="0"/>
              <a:t>Scenario #2: “Long Term Interest”</a:t>
            </a:r>
          </a:p>
        </p:txBody>
      </p:sp>
      <p:pic>
        <p:nvPicPr>
          <p:cNvPr id="635908" name="Picture 4" descr="6519 Briarstone Ln Spring TX 77379 UPDATE 1031_2005 004"/>
          <p:cNvPicPr>
            <a:picLocks noGrp="1" noChangeAspect="1" noChangeArrowheads="1"/>
          </p:cNvPicPr>
          <p:nvPr>
            <p:ph sz="half" idx="1"/>
          </p:nvPr>
        </p:nvPicPr>
        <p:blipFill>
          <a:blip r:embed="rId3" cstate="email">
            <a:extLst>
              <a:ext uri="{28A0092B-C50C-407E-A947-70E740481C1C}">
                <a14:useLocalDpi xmlns:a14="http://schemas.microsoft.com/office/drawing/2010/main" xmlns="" val="0"/>
              </a:ext>
            </a:extLst>
          </a:blip>
          <a:srcRect/>
          <a:stretch>
            <a:fillRect/>
          </a:stretch>
        </p:blipFill>
        <p:spPr>
          <a:xfrm>
            <a:off x="5322718" y="2252722"/>
            <a:ext cx="3516482" cy="2471678"/>
          </a:xfrm>
          <a:prstGeom prst="rect">
            <a:avLst/>
          </a:prstGeom>
          <a:ln>
            <a:noFill/>
          </a:ln>
          <a:effectLst>
            <a:outerShdw blurRad="292100" dist="139700" dir="2700000" algn="tl" rotWithShape="0">
              <a:srgbClr val="333333">
                <a:alpha val="65000"/>
              </a:srgbClr>
            </a:outerShdw>
          </a:effectLst>
        </p:spPr>
      </p:pic>
      <p:sp>
        <p:nvSpPr>
          <p:cNvPr id="635907" name="Text Box 3"/>
          <p:cNvSpPr txBox="1">
            <a:spLocks noChangeArrowheads="1"/>
          </p:cNvSpPr>
          <p:nvPr/>
        </p:nvSpPr>
        <p:spPr bwMode="auto">
          <a:xfrm>
            <a:off x="400050" y="1981200"/>
            <a:ext cx="4933950" cy="3139321"/>
          </a:xfrm>
          <a:prstGeom prst="rect">
            <a:avLst/>
          </a:prstGeom>
          <a:noFill/>
          <a:ln w="9525">
            <a:noFill/>
            <a:miter lim="800000"/>
            <a:headEnd/>
            <a:tailEnd/>
          </a:ln>
        </p:spPr>
        <p:txBody>
          <a:bodyPr wrap="square">
            <a:spAutoFit/>
          </a:bodyPr>
          <a:lstStyle/>
          <a:p>
            <a:pPr marL="342900" indent="-342900">
              <a:spcBef>
                <a:spcPct val="50000"/>
              </a:spcBef>
              <a:buClr>
                <a:schemeClr val="tx1"/>
              </a:buClr>
              <a:buFontTx/>
              <a:buAutoNum type="arabicPeriod"/>
            </a:pPr>
            <a:r>
              <a:rPr lang="en-US" sz="2200" dirty="0">
                <a:latin typeface="+mj-lt"/>
              </a:rPr>
              <a:t>Our company locates a </a:t>
            </a:r>
            <a:r>
              <a:rPr lang="en-US" sz="2200" dirty="0" smtClean="0">
                <a:latin typeface="+mj-lt"/>
              </a:rPr>
              <a:t>property.</a:t>
            </a:r>
            <a:endParaRPr lang="en-US" sz="2200" dirty="0">
              <a:latin typeface="+mj-lt"/>
            </a:endParaRPr>
          </a:p>
          <a:p>
            <a:pPr marL="342900" indent="-342900">
              <a:spcBef>
                <a:spcPct val="50000"/>
              </a:spcBef>
              <a:buClr>
                <a:schemeClr val="tx1"/>
              </a:buClr>
              <a:buFontTx/>
              <a:buAutoNum type="arabicPeriod"/>
            </a:pPr>
            <a:r>
              <a:rPr lang="en-US" sz="2200" dirty="0">
                <a:latin typeface="+mj-lt"/>
              </a:rPr>
              <a:t>Our company purchases the </a:t>
            </a:r>
            <a:r>
              <a:rPr lang="en-US" sz="2200" dirty="0" smtClean="0">
                <a:latin typeface="+mj-lt"/>
              </a:rPr>
              <a:t>property.</a:t>
            </a:r>
            <a:endParaRPr lang="en-US" sz="2200" dirty="0">
              <a:latin typeface="+mj-lt"/>
            </a:endParaRPr>
          </a:p>
          <a:p>
            <a:pPr marL="342900" indent="-342900">
              <a:spcBef>
                <a:spcPct val="50000"/>
              </a:spcBef>
              <a:buClr>
                <a:schemeClr val="tx1"/>
              </a:buClr>
              <a:buFontTx/>
              <a:buAutoNum type="arabicPeriod"/>
            </a:pPr>
            <a:r>
              <a:rPr lang="en-US" sz="2200" dirty="0">
                <a:latin typeface="+mj-lt"/>
              </a:rPr>
              <a:t>Private individual lends money via transfer to escrow </a:t>
            </a:r>
            <a:r>
              <a:rPr lang="en-US" sz="2200" dirty="0" smtClean="0">
                <a:latin typeface="+mj-lt"/>
              </a:rPr>
              <a:t>agent.</a:t>
            </a:r>
            <a:endParaRPr lang="en-US" sz="2200" dirty="0">
              <a:latin typeface="+mj-lt"/>
            </a:endParaRPr>
          </a:p>
          <a:p>
            <a:pPr marL="342900" indent="-342900">
              <a:spcBef>
                <a:spcPct val="50000"/>
              </a:spcBef>
              <a:buClr>
                <a:schemeClr val="tx1"/>
              </a:buClr>
              <a:buFontTx/>
              <a:buAutoNum type="arabicPeriod"/>
            </a:pPr>
            <a:r>
              <a:rPr lang="en-US" sz="2200" dirty="0">
                <a:latin typeface="+mj-lt"/>
              </a:rPr>
              <a:t>They receive documents to secure investment at formal </a:t>
            </a:r>
            <a:r>
              <a:rPr lang="en-US" sz="2200" dirty="0" smtClean="0">
                <a:latin typeface="+mj-lt"/>
              </a:rPr>
              <a:t>closing.</a:t>
            </a:r>
            <a:endParaRPr lang="en-US" sz="2200" dirty="0">
              <a:latin typeface="+mj-lt"/>
            </a:endParaRPr>
          </a:p>
          <a:p>
            <a:pPr marL="342900" indent="-342900">
              <a:spcBef>
                <a:spcPct val="50000"/>
              </a:spcBef>
              <a:buClr>
                <a:schemeClr val="tx1"/>
              </a:buClr>
              <a:buFontTx/>
              <a:buAutoNum type="arabicPeriod"/>
            </a:pPr>
            <a:r>
              <a:rPr lang="en-US" sz="2200" dirty="0">
                <a:latin typeface="+mj-lt"/>
              </a:rPr>
              <a:t>Our company finds a </a:t>
            </a:r>
            <a:r>
              <a:rPr lang="en-US" sz="2200" dirty="0" smtClean="0">
                <a:latin typeface="+mj-lt"/>
              </a:rPr>
              <a:t>tenant-buyer.</a:t>
            </a:r>
            <a:endParaRPr lang="en-US" sz="2200" dirty="0">
              <a:latin typeface="+mj-lt"/>
            </a:endParaRPr>
          </a:p>
        </p:txBody>
      </p:sp>
      <p:sp>
        <p:nvSpPr>
          <p:cNvPr id="635909" name="Text Box 5"/>
          <p:cNvSpPr txBox="1">
            <a:spLocks noChangeArrowheads="1"/>
          </p:cNvSpPr>
          <p:nvPr/>
        </p:nvSpPr>
        <p:spPr bwMode="auto">
          <a:xfrm>
            <a:off x="381000" y="5165973"/>
            <a:ext cx="8660218" cy="1615827"/>
          </a:xfrm>
          <a:prstGeom prst="rect">
            <a:avLst/>
          </a:prstGeom>
          <a:noFill/>
          <a:ln w="9525">
            <a:noFill/>
            <a:miter lim="800000"/>
            <a:headEnd/>
            <a:tailEnd/>
          </a:ln>
        </p:spPr>
        <p:txBody>
          <a:bodyPr wrap="square">
            <a:spAutoFit/>
          </a:bodyPr>
          <a:lstStyle/>
          <a:p>
            <a:pPr marL="344488" indent="-344488">
              <a:spcBef>
                <a:spcPct val="50000"/>
              </a:spcBef>
              <a:buFontTx/>
              <a:buAutoNum type="arabicPeriod" startAt="6"/>
            </a:pPr>
            <a:r>
              <a:rPr lang="en-US" sz="2200" dirty="0">
                <a:latin typeface="+mj-lt"/>
              </a:rPr>
              <a:t>Our company collects the rent from tenant buyer which covers payment to private </a:t>
            </a:r>
            <a:r>
              <a:rPr lang="en-US" sz="2200" dirty="0" smtClean="0">
                <a:latin typeface="+mj-lt"/>
              </a:rPr>
              <a:t>lender plus other expenses plus monthly profit.</a:t>
            </a:r>
            <a:endParaRPr lang="en-US" sz="2200" dirty="0">
              <a:latin typeface="+mj-lt"/>
            </a:endParaRPr>
          </a:p>
          <a:p>
            <a:pPr marL="344488" indent="-344488">
              <a:spcBef>
                <a:spcPct val="50000"/>
              </a:spcBef>
              <a:buFontTx/>
              <a:buAutoNum type="arabicPeriod" startAt="6"/>
            </a:pPr>
            <a:r>
              <a:rPr lang="en-US" sz="2200" dirty="0">
                <a:latin typeface="+mj-lt"/>
              </a:rPr>
              <a:t>Our company writes a check for interest payment to private lender quarterly or </a:t>
            </a:r>
            <a:r>
              <a:rPr lang="en-US" sz="2200" dirty="0" smtClean="0">
                <a:latin typeface="+mj-lt"/>
              </a:rPr>
              <a:t>annually.</a:t>
            </a:r>
            <a:endParaRPr lang="en-US" sz="2200" dirty="0">
              <a:latin typeface="+mj-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35907">
                                            <p:txEl>
                                              <p:pRg st="0" end="0"/>
                                            </p:txEl>
                                          </p:spTgt>
                                        </p:tgtEl>
                                        <p:attrNameLst>
                                          <p:attrName>style.visibility</p:attrName>
                                        </p:attrNameLst>
                                      </p:cBhvr>
                                      <p:to>
                                        <p:strVal val="visible"/>
                                      </p:to>
                                    </p:set>
                                    <p:animEffect transition="in" filter="fade">
                                      <p:cBhvr>
                                        <p:cTn id="7" dur="500"/>
                                        <p:tgtEl>
                                          <p:spTgt spid="6359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35907">
                                            <p:txEl>
                                              <p:pRg st="1" end="1"/>
                                            </p:txEl>
                                          </p:spTgt>
                                        </p:tgtEl>
                                        <p:attrNameLst>
                                          <p:attrName>style.visibility</p:attrName>
                                        </p:attrNameLst>
                                      </p:cBhvr>
                                      <p:to>
                                        <p:strVal val="visible"/>
                                      </p:to>
                                    </p:set>
                                    <p:animEffect transition="in" filter="fade">
                                      <p:cBhvr>
                                        <p:cTn id="12" dur="500"/>
                                        <p:tgtEl>
                                          <p:spTgt spid="63590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35907">
                                            <p:txEl>
                                              <p:pRg st="2" end="2"/>
                                            </p:txEl>
                                          </p:spTgt>
                                        </p:tgtEl>
                                        <p:attrNameLst>
                                          <p:attrName>style.visibility</p:attrName>
                                        </p:attrNameLst>
                                      </p:cBhvr>
                                      <p:to>
                                        <p:strVal val="visible"/>
                                      </p:to>
                                    </p:set>
                                    <p:animEffect transition="in" filter="fade">
                                      <p:cBhvr>
                                        <p:cTn id="17" dur="500"/>
                                        <p:tgtEl>
                                          <p:spTgt spid="63590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35907">
                                            <p:txEl>
                                              <p:pRg st="3" end="3"/>
                                            </p:txEl>
                                          </p:spTgt>
                                        </p:tgtEl>
                                        <p:attrNameLst>
                                          <p:attrName>style.visibility</p:attrName>
                                        </p:attrNameLst>
                                      </p:cBhvr>
                                      <p:to>
                                        <p:strVal val="visible"/>
                                      </p:to>
                                    </p:set>
                                    <p:animEffect transition="in" filter="fade">
                                      <p:cBhvr>
                                        <p:cTn id="22" dur="500"/>
                                        <p:tgtEl>
                                          <p:spTgt spid="63590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35907">
                                            <p:txEl>
                                              <p:pRg st="4" end="4"/>
                                            </p:txEl>
                                          </p:spTgt>
                                        </p:tgtEl>
                                        <p:attrNameLst>
                                          <p:attrName>style.visibility</p:attrName>
                                        </p:attrNameLst>
                                      </p:cBhvr>
                                      <p:to>
                                        <p:strVal val="visible"/>
                                      </p:to>
                                    </p:set>
                                    <p:animEffect transition="in" filter="fade">
                                      <p:cBhvr>
                                        <p:cTn id="27" dur="500"/>
                                        <p:tgtEl>
                                          <p:spTgt spid="63590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635909">
                                            <p:txEl>
                                              <p:pRg st="0" end="0"/>
                                            </p:txEl>
                                          </p:spTgt>
                                        </p:tgtEl>
                                        <p:attrNameLst>
                                          <p:attrName>style.visibility</p:attrName>
                                        </p:attrNameLst>
                                      </p:cBhvr>
                                      <p:to>
                                        <p:strVal val="visible"/>
                                      </p:to>
                                    </p:set>
                                    <p:animEffect transition="in" filter="fade">
                                      <p:cBhvr>
                                        <p:cTn id="32" dur="500"/>
                                        <p:tgtEl>
                                          <p:spTgt spid="63590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635909">
                                            <p:txEl>
                                              <p:pRg st="1" end="1"/>
                                            </p:txEl>
                                          </p:spTgt>
                                        </p:tgtEl>
                                        <p:attrNameLst>
                                          <p:attrName>style.visibility</p:attrName>
                                        </p:attrNameLst>
                                      </p:cBhvr>
                                      <p:to>
                                        <p:strVal val="visible"/>
                                      </p:to>
                                    </p:set>
                                    <p:animEffect transition="in" filter="fade">
                                      <p:cBhvr>
                                        <p:cTn id="37" dur="500"/>
                                        <p:tgtEl>
                                          <p:spTgt spid="63590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907" grpId="0" build="p"/>
      <p:bldP spid="635909" grpId="0" build="p"/>
    </p:bld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Rot="1" noChangeArrowheads="1"/>
          </p:cNvSpPr>
          <p:nvPr>
            <p:ph type="title"/>
          </p:nvPr>
        </p:nvSpPr>
        <p:spPr>
          <a:xfrm>
            <a:off x="303213" y="1206500"/>
            <a:ext cx="8540750" cy="850900"/>
          </a:xfrm>
        </p:spPr>
        <p:txBody>
          <a:bodyPr>
            <a:normAutofit/>
          </a:bodyPr>
          <a:lstStyle/>
          <a:p>
            <a:r>
              <a:rPr lang="en-US" b="1" dirty="0" smtClean="0"/>
              <a:t>Program Guidelines</a:t>
            </a:r>
          </a:p>
        </p:txBody>
      </p:sp>
      <p:sp>
        <p:nvSpPr>
          <p:cNvPr id="721923" name="Rectangle 3"/>
          <p:cNvSpPr>
            <a:spLocks noGrp="1" noRot="1" noChangeArrowheads="1"/>
          </p:cNvSpPr>
          <p:nvPr>
            <p:ph type="body" sz="half" idx="1"/>
          </p:nvPr>
        </p:nvSpPr>
        <p:spPr>
          <a:xfrm>
            <a:off x="285750" y="2362200"/>
            <a:ext cx="5124450" cy="3810000"/>
          </a:xfrm>
        </p:spPr>
        <p:txBody>
          <a:bodyPr>
            <a:normAutofit/>
          </a:bodyPr>
          <a:lstStyle/>
          <a:p>
            <a:pPr marL="396875" indent="-396875"/>
            <a:r>
              <a:rPr lang="en-US" sz="2800" dirty="0" smtClean="0">
                <a:latin typeface="+mj-lt"/>
              </a:rPr>
              <a:t>Each </a:t>
            </a:r>
            <a:r>
              <a:rPr lang="en-US" sz="2800" i="1" u="sng" dirty="0" smtClean="0">
                <a:latin typeface="+mj-lt"/>
              </a:rPr>
              <a:t>loan</a:t>
            </a:r>
            <a:r>
              <a:rPr lang="en-US" sz="2800" dirty="0" smtClean="0">
                <a:latin typeface="+mj-lt"/>
              </a:rPr>
              <a:t> is secured by a </a:t>
            </a:r>
            <a:r>
              <a:rPr lang="en-US" sz="2800" i="1" u="sng" dirty="0" smtClean="0">
                <a:latin typeface="+mj-lt"/>
              </a:rPr>
              <a:t>note</a:t>
            </a:r>
            <a:r>
              <a:rPr lang="en-US" sz="2800" dirty="0" smtClean="0">
                <a:latin typeface="+mj-lt"/>
              </a:rPr>
              <a:t>.</a:t>
            </a:r>
          </a:p>
          <a:p>
            <a:pPr marL="396875" indent="-396875"/>
            <a:r>
              <a:rPr lang="en-US" sz="2800" dirty="0" smtClean="0">
                <a:latin typeface="+mj-lt"/>
              </a:rPr>
              <a:t>A </a:t>
            </a:r>
            <a:r>
              <a:rPr lang="en-US" sz="2800" i="1" u="sng" dirty="0" smtClean="0">
                <a:latin typeface="+mj-lt"/>
              </a:rPr>
              <a:t>mortgage</a:t>
            </a:r>
            <a:r>
              <a:rPr lang="en-US" sz="2800" dirty="0" smtClean="0">
                <a:latin typeface="+mj-lt"/>
              </a:rPr>
              <a:t> is recorded in public record to secure the </a:t>
            </a:r>
            <a:r>
              <a:rPr lang="en-US" sz="2800" i="1" u="sng" dirty="0" smtClean="0">
                <a:latin typeface="+mj-lt"/>
              </a:rPr>
              <a:t>note</a:t>
            </a:r>
            <a:r>
              <a:rPr lang="en-US" sz="2800" dirty="0" smtClean="0">
                <a:latin typeface="+mj-lt"/>
              </a:rPr>
              <a:t>.</a:t>
            </a:r>
          </a:p>
          <a:p>
            <a:pPr marL="396875" indent="-396875"/>
            <a:r>
              <a:rPr lang="en-US" sz="2800" dirty="0" smtClean="0">
                <a:latin typeface="+mj-lt"/>
              </a:rPr>
              <a:t>We typically need $50,000 - $100,000 for quick-turn loans.</a:t>
            </a:r>
          </a:p>
        </p:txBody>
      </p:sp>
      <p:pic>
        <p:nvPicPr>
          <p:cNvPr id="10242" name="Picture 2" descr="C:\Users\Josh\Desktop\Houses and Properties\5219 W 52nd St\IMG_2800.JPG"/>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10200" y="2514600"/>
            <a:ext cx="3124200" cy="33575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1923">
                                            <p:txEl>
                                              <p:pRg st="0" end="0"/>
                                            </p:txEl>
                                          </p:spTgt>
                                        </p:tgtEl>
                                        <p:attrNameLst>
                                          <p:attrName>style.visibility</p:attrName>
                                        </p:attrNameLst>
                                      </p:cBhvr>
                                      <p:to>
                                        <p:strVal val="visible"/>
                                      </p:to>
                                    </p:set>
                                    <p:animEffect transition="in" filter="fade">
                                      <p:cBhvr>
                                        <p:cTn id="7" dur="500"/>
                                        <p:tgtEl>
                                          <p:spTgt spid="7219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1923">
                                            <p:txEl>
                                              <p:pRg st="1" end="1"/>
                                            </p:txEl>
                                          </p:spTgt>
                                        </p:tgtEl>
                                        <p:attrNameLst>
                                          <p:attrName>style.visibility</p:attrName>
                                        </p:attrNameLst>
                                      </p:cBhvr>
                                      <p:to>
                                        <p:strVal val="visible"/>
                                      </p:to>
                                    </p:set>
                                    <p:animEffect transition="in" filter="fade">
                                      <p:cBhvr>
                                        <p:cTn id="12" dur="500"/>
                                        <p:tgtEl>
                                          <p:spTgt spid="7219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21923">
                                            <p:txEl>
                                              <p:pRg st="2" end="2"/>
                                            </p:txEl>
                                          </p:spTgt>
                                        </p:tgtEl>
                                        <p:attrNameLst>
                                          <p:attrName>style.visibility</p:attrName>
                                        </p:attrNameLst>
                                      </p:cBhvr>
                                      <p:to>
                                        <p:strVal val="visible"/>
                                      </p:to>
                                    </p:set>
                                    <p:animEffect transition="in" filter="fade">
                                      <p:cBhvr>
                                        <p:cTn id="17" dur="500"/>
                                        <p:tgtEl>
                                          <p:spTgt spid="72192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1923" grpId="0" build="p"/>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2"/>
          <p:cNvSpPr>
            <a:spLocks noGrp="1" noRot="1" noChangeArrowheads="1"/>
          </p:cNvSpPr>
          <p:nvPr>
            <p:ph type="title"/>
          </p:nvPr>
        </p:nvSpPr>
        <p:spPr>
          <a:xfrm>
            <a:off x="457200" y="1304925"/>
            <a:ext cx="8229600" cy="828675"/>
          </a:xfrm>
        </p:spPr>
        <p:txBody>
          <a:bodyPr>
            <a:normAutofit/>
          </a:bodyPr>
          <a:lstStyle/>
          <a:p>
            <a:r>
              <a:rPr lang="en-US" b="1" dirty="0" smtClean="0"/>
              <a:t>Protection of Principal</a:t>
            </a:r>
          </a:p>
        </p:txBody>
      </p:sp>
      <p:sp>
        <p:nvSpPr>
          <p:cNvPr id="648195" name="Rectangle 3"/>
          <p:cNvSpPr>
            <a:spLocks noGrp="1" noRot="1" noChangeArrowheads="1"/>
          </p:cNvSpPr>
          <p:nvPr>
            <p:ph type="body" sz="half" idx="1"/>
          </p:nvPr>
        </p:nvSpPr>
        <p:spPr>
          <a:xfrm>
            <a:off x="301625" y="2411412"/>
            <a:ext cx="4292600" cy="3760788"/>
          </a:xfrm>
        </p:spPr>
        <p:txBody>
          <a:bodyPr>
            <a:noAutofit/>
          </a:bodyPr>
          <a:lstStyle/>
          <a:p>
            <a:pPr>
              <a:lnSpc>
                <a:spcPct val="90000"/>
              </a:lnSpc>
              <a:spcBef>
                <a:spcPct val="50000"/>
              </a:spcBef>
            </a:pPr>
            <a:r>
              <a:rPr lang="en-US" sz="2600" dirty="0" smtClean="0">
                <a:latin typeface="+mj-lt"/>
              </a:rPr>
              <a:t>#1 Rule: Money borrowed is no higher than 70% loan-to-value; after repair value.</a:t>
            </a:r>
          </a:p>
          <a:p>
            <a:pPr>
              <a:lnSpc>
                <a:spcPct val="90000"/>
              </a:lnSpc>
              <a:spcBef>
                <a:spcPct val="50000"/>
              </a:spcBef>
            </a:pPr>
            <a:r>
              <a:rPr lang="en-US" sz="2600" dirty="0" smtClean="0">
                <a:latin typeface="+mj-lt"/>
              </a:rPr>
              <a:t>We then build in more equity by renovating the property.</a:t>
            </a:r>
          </a:p>
          <a:p>
            <a:pPr>
              <a:lnSpc>
                <a:spcPct val="90000"/>
              </a:lnSpc>
              <a:spcBef>
                <a:spcPct val="50000"/>
              </a:spcBef>
            </a:pPr>
            <a:r>
              <a:rPr lang="en-US" sz="2600" dirty="0" smtClean="0">
                <a:latin typeface="+mj-lt"/>
              </a:rPr>
              <a:t>Independent appraisals done upon lender’s request.</a:t>
            </a:r>
          </a:p>
          <a:p>
            <a:pPr>
              <a:lnSpc>
                <a:spcPct val="80000"/>
              </a:lnSpc>
            </a:pPr>
            <a:endParaRPr lang="en-US" sz="2600" dirty="0" smtClean="0">
              <a:latin typeface="+mj-lt"/>
            </a:endParaRPr>
          </a:p>
        </p:txBody>
      </p:sp>
      <p:pic>
        <p:nvPicPr>
          <p:cNvPr id="648197" name="Picture 5" descr="6519 Briarstone Ln Spring TX 77379 UPDATE 1031_2005 004"/>
          <p:cNvPicPr>
            <a:picLocks noGrp="1" noChangeAspect="1" noChangeArrowheads="1"/>
          </p:cNvPicPr>
          <p:nvPr>
            <p:ph sz="half" idx="2"/>
          </p:nvPr>
        </p:nvPicPr>
        <p:blipFill>
          <a:blip r:embed="rId3" cstate="email">
            <a:extLst>
              <a:ext uri="{28A0092B-C50C-407E-A947-70E740481C1C}">
                <a14:useLocalDpi xmlns:a14="http://schemas.microsoft.com/office/drawing/2010/main" xmlns="" val="0"/>
              </a:ext>
            </a:extLst>
          </a:blip>
          <a:srcRect/>
          <a:stretch>
            <a:fillRect/>
          </a:stretch>
        </p:blipFill>
        <p:spPr>
          <a:xfrm>
            <a:off x="4773613" y="2398713"/>
            <a:ext cx="4038600" cy="2692400"/>
          </a:xfrm>
          <a:prstGeom prst="rect">
            <a:avLst/>
          </a:prstGeom>
          <a:ln>
            <a:noFill/>
          </a:ln>
          <a:effectLst>
            <a:outerShdw blurRad="292100" dist="139700" dir="2700000" algn="tl" rotWithShape="0">
              <a:srgbClr val="333333">
                <a:alpha val="65000"/>
              </a:srgbClr>
            </a:outerShdw>
          </a:effectLst>
        </p:spPr>
      </p:pic>
      <p:sp>
        <p:nvSpPr>
          <p:cNvPr id="648196" name="Text Box 4"/>
          <p:cNvSpPr txBox="1">
            <a:spLocks noChangeArrowheads="1"/>
          </p:cNvSpPr>
          <p:nvPr/>
        </p:nvSpPr>
        <p:spPr bwMode="auto">
          <a:xfrm>
            <a:off x="4789488" y="5292725"/>
            <a:ext cx="3990975" cy="1108075"/>
          </a:xfrm>
          <a:prstGeom prst="rect">
            <a:avLst/>
          </a:prstGeom>
          <a:solidFill>
            <a:schemeClr val="tx2">
              <a:alpha val="38823"/>
            </a:schemeClr>
          </a:solidFill>
          <a:ln w="12700" cap="sq">
            <a:noFill/>
            <a:miter lim="800000"/>
            <a:headEnd type="none" w="sm" len="sm"/>
            <a:tailEnd type="none" w="sm" len="sm"/>
          </a:ln>
        </p:spPr>
        <p:txBody>
          <a:bodyPr>
            <a:spAutoFit/>
          </a:bodyPr>
          <a:lstStyle/>
          <a:p>
            <a:pPr algn="ctr">
              <a:spcBef>
                <a:spcPct val="50000"/>
              </a:spcBef>
            </a:pPr>
            <a:r>
              <a:rPr lang="en-US" sz="2200" b="1" dirty="0">
                <a:solidFill>
                  <a:srgbClr val="000000"/>
                </a:solidFill>
                <a:latin typeface="+mj-lt"/>
              </a:rPr>
              <a:t>Because we don’t </a:t>
            </a:r>
            <a:r>
              <a:rPr lang="en-US" sz="2200" b="1" dirty="0" smtClean="0">
                <a:solidFill>
                  <a:srgbClr val="000000"/>
                </a:solidFill>
                <a:latin typeface="+mj-lt"/>
              </a:rPr>
              <a:t>over-leverage </a:t>
            </a:r>
            <a:r>
              <a:rPr lang="en-US" sz="2200" b="1" dirty="0">
                <a:solidFill>
                  <a:srgbClr val="000000"/>
                </a:solidFill>
                <a:latin typeface="+mj-lt"/>
              </a:rPr>
              <a:t>the property, you get additional </a:t>
            </a:r>
            <a:r>
              <a:rPr lang="en-US" sz="2200" b="1" dirty="0" smtClean="0">
                <a:solidFill>
                  <a:srgbClr val="000000"/>
                </a:solidFill>
                <a:latin typeface="+mj-lt"/>
              </a:rPr>
              <a:t>security.</a:t>
            </a:r>
            <a:endParaRPr lang="en-US" sz="2200" b="1" dirty="0">
              <a:solidFill>
                <a:srgbClr val="000000"/>
              </a:solidFill>
              <a:latin typeface="+mj-l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8195">
                                            <p:txEl>
                                              <p:pRg st="0" end="0"/>
                                            </p:txEl>
                                          </p:spTgt>
                                        </p:tgtEl>
                                        <p:attrNameLst>
                                          <p:attrName>style.visibility</p:attrName>
                                        </p:attrNameLst>
                                      </p:cBhvr>
                                      <p:to>
                                        <p:strVal val="visible"/>
                                      </p:to>
                                    </p:set>
                                    <p:anim calcmode="lin" valueType="num">
                                      <p:cBhvr additive="base">
                                        <p:cTn id="7" dur="500" fill="hold"/>
                                        <p:tgtEl>
                                          <p:spTgt spid="6481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481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8195">
                                            <p:txEl>
                                              <p:pRg st="1" end="1"/>
                                            </p:txEl>
                                          </p:spTgt>
                                        </p:tgtEl>
                                        <p:attrNameLst>
                                          <p:attrName>style.visibility</p:attrName>
                                        </p:attrNameLst>
                                      </p:cBhvr>
                                      <p:to>
                                        <p:strVal val="visible"/>
                                      </p:to>
                                    </p:set>
                                    <p:anim calcmode="lin" valueType="num">
                                      <p:cBhvr additive="base">
                                        <p:cTn id="13" dur="500" fill="hold"/>
                                        <p:tgtEl>
                                          <p:spTgt spid="6481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4819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8195">
                                            <p:txEl>
                                              <p:pRg st="2" end="2"/>
                                            </p:txEl>
                                          </p:spTgt>
                                        </p:tgtEl>
                                        <p:attrNameLst>
                                          <p:attrName>style.visibility</p:attrName>
                                        </p:attrNameLst>
                                      </p:cBhvr>
                                      <p:to>
                                        <p:strVal val="visible"/>
                                      </p:to>
                                    </p:set>
                                    <p:anim calcmode="lin" valueType="num">
                                      <p:cBhvr additive="base">
                                        <p:cTn id="19" dur="500" fill="hold"/>
                                        <p:tgtEl>
                                          <p:spTgt spid="64819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481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8196"/>
                                        </p:tgtEl>
                                        <p:attrNameLst>
                                          <p:attrName>style.visibility</p:attrName>
                                        </p:attrNameLst>
                                      </p:cBhvr>
                                      <p:to>
                                        <p:strVal val="visible"/>
                                      </p:to>
                                    </p:set>
                                    <p:anim calcmode="lin" valueType="num">
                                      <p:cBhvr additive="base">
                                        <p:cTn id="25" dur="500" fill="hold"/>
                                        <p:tgtEl>
                                          <p:spTgt spid="648196"/>
                                        </p:tgtEl>
                                        <p:attrNameLst>
                                          <p:attrName>ppt_x</p:attrName>
                                        </p:attrNameLst>
                                      </p:cBhvr>
                                      <p:tavLst>
                                        <p:tav tm="0">
                                          <p:val>
                                            <p:strVal val="#ppt_x"/>
                                          </p:val>
                                        </p:tav>
                                        <p:tav tm="100000">
                                          <p:val>
                                            <p:strVal val="#ppt_x"/>
                                          </p:val>
                                        </p:tav>
                                      </p:tavLst>
                                    </p:anim>
                                    <p:anim calcmode="lin" valueType="num">
                                      <p:cBhvr additive="base">
                                        <p:cTn id="26" dur="500" fill="hold"/>
                                        <p:tgtEl>
                                          <p:spTgt spid="6481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8195" grpId="0" build="p"/>
      <p:bldP spid="64819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Text Box 2"/>
          <p:cNvSpPr txBox="1">
            <a:spLocks noChangeArrowheads="1"/>
          </p:cNvSpPr>
          <p:nvPr/>
        </p:nvSpPr>
        <p:spPr bwMode="auto">
          <a:xfrm>
            <a:off x="3201988" y="2490787"/>
            <a:ext cx="4935537" cy="492125"/>
          </a:xfrm>
          <a:prstGeom prst="rect">
            <a:avLst/>
          </a:prstGeom>
          <a:noFill/>
          <a:ln w="28575" cap="sq">
            <a:solidFill>
              <a:schemeClr val="accent1">
                <a:lumMod val="75000"/>
              </a:schemeClr>
            </a:solidFill>
            <a:miter lim="800000"/>
            <a:headEnd type="none" w="sm" len="sm"/>
            <a:tailEnd type="none" w="sm" len="sm"/>
          </a:ln>
        </p:spPr>
        <p:txBody>
          <a:bodyPr>
            <a:spAutoFit/>
          </a:bodyPr>
          <a:lstStyle/>
          <a:p>
            <a:pPr algn="ctr">
              <a:spcBef>
                <a:spcPct val="50000"/>
              </a:spcBef>
            </a:pPr>
            <a:r>
              <a:rPr lang="en-US" sz="2600" b="1" dirty="0">
                <a:solidFill>
                  <a:schemeClr val="tx2">
                    <a:lumMod val="50000"/>
                  </a:schemeClr>
                </a:solidFill>
                <a:latin typeface="+mj-lt"/>
              </a:rPr>
              <a:t>We Don’t Break This </a:t>
            </a:r>
            <a:r>
              <a:rPr lang="en-US" sz="2600" b="1" dirty="0" smtClean="0">
                <a:solidFill>
                  <a:schemeClr val="tx2">
                    <a:lumMod val="50000"/>
                  </a:schemeClr>
                </a:solidFill>
                <a:latin typeface="+mj-lt"/>
              </a:rPr>
              <a:t>Rule!</a:t>
            </a:r>
            <a:endParaRPr lang="en-US" sz="2600" b="1" dirty="0">
              <a:solidFill>
                <a:schemeClr val="tx2">
                  <a:lumMod val="50000"/>
                </a:schemeClr>
              </a:solidFill>
              <a:latin typeface="+mj-lt"/>
            </a:endParaRPr>
          </a:p>
        </p:txBody>
      </p:sp>
      <p:sp>
        <p:nvSpPr>
          <p:cNvPr id="31747" name="Rectangle 3"/>
          <p:cNvSpPr>
            <a:spLocks noGrp="1" noRot="1" noChangeArrowheads="1"/>
          </p:cNvSpPr>
          <p:nvPr>
            <p:ph type="title"/>
          </p:nvPr>
        </p:nvSpPr>
        <p:spPr>
          <a:xfrm>
            <a:off x="298450" y="1408112"/>
            <a:ext cx="8540750" cy="877888"/>
          </a:xfrm>
        </p:spPr>
        <p:txBody>
          <a:bodyPr>
            <a:normAutofit/>
          </a:bodyPr>
          <a:lstStyle/>
          <a:p>
            <a:r>
              <a:rPr lang="en-US" b="1" dirty="0" smtClean="0"/>
              <a:t>65% Loan-To-Value (ARV) Rule</a:t>
            </a:r>
          </a:p>
        </p:txBody>
      </p:sp>
      <p:pic>
        <p:nvPicPr>
          <p:cNvPr id="650244" name="Picture 4" descr="BLDHM12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6063" y="2344737"/>
            <a:ext cx="3240087" cy="4132263"/>
          </a:xfrm>
          <a:prstGeom prst="rect">
            <a:avLst/>
          </a:prstGeom>
          <a:noFill/>
          <a:ln w="9525">
            <a:noFill/>
            <a:miter lim="800000"/>
            <a:headEnd/>
            <a:tailEnd/>
          </a:ln>
        </p:spPr>
      </p:pic>
      <p:sp>
        <p:nvSpPr>
          <p:cNvPr id="650245" name="Rectangle 5"/>
          <p:cNvSpPr>
            <a:spLocks noChangeArrowheads="1"/>
          </p:cNvSpPr>
          <p:nvPr/>
        </p:nvSpPr>
        <p:spPr bwMode="auto">
          <a:xfrm>
            <a:off x="796925" y="4048125"/>
            <a:ext cx="2133600" cy="1990725"/>
          </a:xfrm>
          <a:prstGeom prst="rect">
            <a:avLst/>
          </a:prstGeom>
          <a:solidFill>
            <a:schemeClr val="accent1">
              <a:lumMod val="75000"/>
            </a:schemeClr>
          </a:solidFill>
          <a:ln w="9525">
            <a:solidFill>
              <a:schemeClr val="tx1"/>
            </a:solidFill>
            <a:miter lim="800000"/>
            <a:headEnd/>
            <a:tailEnd/>
          </a:ln>
        </p:spPr>
        <p:txBody>
          <a:bodyPr wrap="none" anchor="ctr"/>
          <a:lstStyle/>
          <a:p>
            <a:pPr algn="ctr"/>
            <a:endParaRPr lang="en-US">
              <a:solidFill>
                <a:srgbClr val="99CCFF"/>
              </a:solidFill>
              <a:latin typeface="Calibri" pitchFamily="34" charset="0"/>
            </a:endParaRPr>
          </a:p>
        </p:txBody>
      </p:sp>
      <p:sp>
        <p:nvSpPr>
          <p:cNvPr id="650246" name="Text Box 6"/>
          <p:cNvSpPr txBox="1">
            <a:spLocks noChangeArrowheads="1"/>
          </p:cNvSpPr>
          <p:nvPr/>
        </p:nvSpPr>
        <p:spPr bwMode="auto">
          <a:xfrm>
            <a:off x="3332163" y="4757737"/>
            <a:ext cx="1538287" cy="646113"/>
          </a:xfrm>
          <a:prstGeom prst="rect">
            <a:avLst/>
          </a:prstGeom>
          <a:noFill/>
          <a:ln w="9525">
            <a:noFill/>
            <a:miter lim="800000"/>
            <a:headEnd/>
            <a:tailEnd/>
          </a:ln>
        </p:spPr>
        <p:txBody>
          <a:bodyPr>
            <a:spAutoFit/>
          </a:bodyPr>
          <a:lstStyle/>
          <a:p>
            <a:pPr>
              <a:spcBef>
                <a:spcPct val="50000"/>
              </a:spcBef>
            </a:pPr>
            <a:r>
              <a:rPr lang="en-US" b="1" dirty="0" smtClean="0">
                <a:solidFill>
                  <a:schemeClr val="accent1">
                    <a:lumMod val="75000"/>
                  </a:schemeClr>
                </a:solidFill>
                <a:effectLst>
                  <a:outerShdw blurRad="38100" dist="38100" dir="2700000" algn="tl">
                    <a:srgbClr val="000000">
                      <a:alpha val="43137"/>
                    </a:srgbClr>
                  </a:outerShdw>
                </a:effectLst>
                <a:latin typeface="+mj-lt"/>
              </a:rPr>
              <a:t>65% </a:t>
            </a:r>
            <a:r>
              <a:rPr lang="en-US" b="1" dirty="0">
                <a:solidFill>
                  <a:schemeClr val="accent1">
                    <a:lumMod val="75000"/>
                  </a:schemeClr>
                </a:solidFill>
                <a:effectLst>
                  <a:outerShdw blurRad="38100" dist="38100" dir="2700000" algn="tl">
                    <a:srgbClr val="000000">
                      <a:alpha val="43137"/>
                    </a:srgbClr>
                  </a:outerShdw>
                </a:effectLst>
                <a:latin typeface="+mj-lt"/>
              </a:rPr>
              <a:t>loan to value</a:t>
            </a:r>
          </a:p>
        </p:txBody>
      </p:sp>
      <p:sp>
        <p:nvSpPr>
          <p:cNvPr id="650247" name="AutoShape 7"/>
          <p:cNvSpPr>
            <a:spLocks noChangeArrowheads="1"/>
          </p:cNvSpPr>
          <p:nvPr/>
        </p:nvSpPr>
        <p:spPr bwMode="auto">
          <a:xfrm>
            <a:off x="560387" y="2876550"/>
            <a:ext cx="2563813" cy="1147762"/>
          </a:xfrm>
          <a:prstGeom prst="triangle">
            <a:avLst>
              <a:gd name="adj" fmla="val 50000"/>
            </a:avLst>
          </a:prstGeom>
          <a:solidFill>
            <a:srgbClr val="FFCC00"/>
          </a:solidFill>
          <a:ln w="9525">
            <a:solidFill>
              <a:schemeClr val="tx1"/>
            </a:solidFill>
            <a:miter lim="800000"/>
            <a:headEnd/>
            <a:tailEnd/>
          </a:ln>
        </p:spPr>
        <p:txBody>
          <a:bodyPr wrap="none" anchor="ctr"/>
          <a:lstStyle/>
          <a:p>
            <a:pPr algn="ctr"/>
            <a:endParaRPr lang="en-US">
              <a:solidFill>
                <a:srgbClr val="FFCC00"/>
              </a:solidFill>
              <a:latin typeface="Calibri" pitchFamily="34" charset="0"/>
            </a:endParaRPr>
          </a:p>
        </p:txBody>
      </p:sp>
      <p:sp>
        <p:nvSpPr>
          <p:cNvPr id="650248" name="Text Box 8"/>
          <p:cNvSpPr txBox="1">
            <a:spLocks noChangeArrowheads="1"/>
          </p:cNvSpPr>
          <p:nvPr/>
        </p:nvSpPr>
        <p:spPr bwMode="auto">
          <a:xfrm>
            <a:off x="3330575" y="3311525"/>
            <a:ext cx="1349375" cy="923925"/>
          </a:xfrm>
          <a:prstGeom prst="rect">
            <a:avLst/>
          </a:prstGeom>
          <a:noFill/>
          <a:ln w="9525">
            <a:noFill/>
            <a:miter lim="800000"/>
            <a:headEnd/>
            <a:tailEnd/>
          </a:ln>
        </p:spPr>
        <p:txBody>
          <a:bodyPr>
            <a:spAutoFit/>
          </a:bodyPr>
          <a:lstStyle/>
          <a:p>
            <a:pPr>
              <a:spcBef>
                <a:spcPct val="50000"/>
              </a:spcBef>
            </a:pPr>
            <a:r>
              <a:rPr lang="en-US" b="1" dirty="0">
                <a:solidFill>
                  <a:srgbClr val="FFCC00"/>
                </a:solidFill>
                <a:effectLst>
                  <a:outerShdw blurRad="38100" dist="38100" dir="2700000" algn="tl">
                    <a:srgbClr val="000000">
                      <a:alpha val="43137"/>
                    </a:srgbClr>
                  </a:outerShdw>
                </a:effectLst>
                <a:latin typeface="+mj-lt"/>
              </a:rPr>
              <a:t>100% appraised value</a:t>
            </a:r>
          </a:p>
        </p:txBody>
      </p:sp>
      <p:pic>
        <p:nvPicPr>
          <p:cNvPr id="650249" name="Picture 9" descr="house4x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70450" y="3529012"/>
            <a:ext cx="3570288" cy="2678113"/>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0248"/>
                                        </p:tgtEl>
                                        <p:attrNameLst>
                                          <p:attrName>style.visibility</p:attrName>
                                        </p:attrNameLst>
                                      </p:cBhvr>
                                      <p:to>
                                        <p:strVal val="visible"/>
                                      </p:to>
                                    </p:set>
                                    <p:anim calcmode="lin" valueType="num">
                                      <p:cBhvr additive="base">
                                        <p:cTn id="7" dur="500" fill="hold"/>
                                        <p:tgtEl>
                                          <p:spTgt spid="650248"/>
                                        </p:tgtEl>
                                        <p:attrNameLst>
                                          <p:attrName>ppt_x</p:attrName>
                                        </p:attrNameLst>
                                      </p:cBhvr>
                                      <p:tavLst>
                                        <p:tav tm="0">
                                          <p:val>
                                            <p:strVal val="#ppt_x"/>
                                          </p:val>
                                        </p:tav>
                                        <p:tav tm="100000">
                                          <p:val>
                                            <p:strVal val="#ppt_x"/>
                                          </p:val>
                                        </p:tav>
                                      </p:tavLst>
                                    </p:anim>
                                    <p:anim calcmode="lin" valueType="num">
                                      <p:cBhvr additive="base">
                                        <p:cTn id="8" dur="500" fill="hold"/>
                                        <p:tgtEl>
                                          <p:spTgt spid="65024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50247"/>
                                        </p:tgtEl>
                                        <p:attrNameLst>
                                          <p:attrName>style.visibility</p:attrName>
                                        </p:attrNameLst>
                                      </p:cBhvr>
                                      <p:to>
                                        <p:strVal val="visible"/>
                                      </p:to>
                                    </p:set>
                                    <p:anim calcmode="lin" valueType="num">
                                      <p:cBhvr additive="base">
                                        <p:cTn id="11" dur="500" fill="hold"/>
                                        <p:tgtEl>
                                          <p:spTgt spid="650247"/>
                                        </p:tgtEl>
                                        <p:attrNameLst>
                                          <p:attrName>ppt_x</p:attrName>
                                        </p:attrNameLst>
                                      </p:cBhvr>
                                      <p:tavLst>
                                        <p:tav tm="0">
                                          <p:val>
                                            <p:strVal val="#ppt_x"/>
                                          </p:val>
                                        </p:tav>
                                        <p:tav tm="100000">
                                          <p:val>
                                            <p:strVal val="#ppt_x"/>
                                          </p:val>
                                        </p:tav>
                                      </p:tavLst>
                                    </p:anim>
                                    <p:anim calcmode="lin" valueType="num">
                                      <p:cBhvr additive="base">
                                        <p:cTn id="12" dur="500" fill="hold"/>
                                        <p:tgtEl>
                                          <p:spTgt spid="6502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50246"/>
                                        </p:tgtEl>
                                        <p:attrNameLst>
                                          <p:attrName>style.visibility</p:attrName>
                                        </p:attrNameLst>
                                      </p:cBhvr>
                                      <p:to>
                                        <p:strVal val="visible"/>
                                      </p:to>
                                    </p:set>
                                    <p:anim calcmode="lin" valueType="num">
                                      <p:cBhvr additive="base">
                                        <p:cTn id="17" dur="500" fill="hold"/>
                                        <p:tgtEl>
                                          <p:spTgt spid="650246"/>
                                        </p:tgtEl>
                                        <p:attrNameLst>
                                          <p:attrName>ppt_x</p:attrName>
                                        </p:attrNameLst>
                                      </p:cBhvr>
                                      <p:tavLst>
                                        <p:tav tm="0">
                                          <p:val>
                                            <p:strVal val="#ppt_x"/>
                                          </p:val>
                                        </p:tav>
                                        <p:tav tm="100000">
                                          <p:val>
                                            <p:strVal val="#ppt_x"/>
                                          </p:val>
                                        </p:tav>
                                      </p:tavLst>
                                    </p:anim>
                                    <p:anim calcmode="lin" valueType="num">
                                      <p:cBhvr additive="base">
                                        <p:cTn id="18" dur="500" fill="hold"/>
                                        <p:tgtEl>
                                          <p:spTgt spid="65024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50245"/>
                                        </p:tgtEl>
                                        <p:attrNameLst>
                                          <p:attrName>style.visibility</p:attrName>
                                        </p:attrNameLst>
                                      </p:cBhvr>
                                      <p:to>
                                        <p:strVal val="visible"/>
                                      </p:to>
                                    </p:set>
                                    <p:anim calcmode="lin" valueType="num">
                                      <p:cBhvr additive="base">
                                        <p:cTn id="21" dur="500" fill="hold"/>
                                        <p:tgtEl>
                                          <p:spTgt spid="650245"/>
                                        </p:tgtEl>
                                        <p:attrNameLst>
                                          <p:attrName>ppt_x</p:attrName>
                                        </p:attrNameLst>
                                      </p:cBhvr>
                                      <p:tavLst>
                                        <p:tav tm="0">
                                          <p:val>
                                            <p:strVal val="#ppt_x"/>
                                          </p:val>
                                        </p:tav>
                                        <p:tav tm="100000">
                                          <p:val>
                                            <p:strVal val="#ppt_x"/>
                                          </p:val>
                                        </p:tav>
                                      </p:tavLst>
                                    </p:anim>
                                    <p:anim calcmode="lin" valueType="num">
                                      <p:cBhvr additive="base">
                                        <p:cTn id="22" dur="500" fill="hold"/>
                                        <p:tgtEl>
                                          <p:spTgt spid="65024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650242"/>
                                        </p:tgtEl>
                                        <p:attrNameLst>
                                          <p:attrName>style.visibility</p:attrName>
                                        </p:attrNameLst>
                                      </p:cBhvr>
                                      <p:to>
                                        <p:strVal val="visible"/>
                                      </p:to>
                                    </p:set>
                                    <p:anim calcmode="lin" valueType="num">
                                      <p:cBhvr additive="base">
                                        <p:cTn id="27" dur="500" fill="hold"/>
                                        <p:tgtEl>
                                          <p:spTgt spid="650242"/>
                                        </p:tgtEl>
                                        <p:attrNameLst>
                                          <p:attrName>ppt_x</p:attrName>
                                        </p:attrNameLst>
                                      </p:cBhvr>
                                      <p:tavLst>
                                        <p:tav tm="0">
                                          <p:val>
                                            <p:strVal val="#ppt_x"/>
                                          </p:val>
                                        </p:tav>
                                        <p:tav tm="100000">
                                          <p:val>
                                            <p:strVal val="#ppt_x"/>
                                          </p:val>
                                        </p:tav>
                                      </p:tavLst>
                                    </p:anim>
                                    <p:anim calcmode="lin" valueType="num">
                                      <p:cBhvr additive="base">
                                        <p:cTn id="28" dur="500" fill="hold"/>
                                        <p:tgtEl>
                                          <p:spTgt spid="6502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0242" grpId="0" animBg="1"/>
      <p:bldP spid="650245" grpId="0" animBg="1"/>
      <p:bldP spid="650246" grpId="0"/>
      <p:bldP spid="650247" grpId="0" animBg="1"/>
      <p:bldP spid="650248" grpId="0"/>
    </p:bld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0482" name="Rectangle 2"/>
          <p:cNvSpPr>
            <a:spLocks noGrp="1" noRot="1" noChangeArrowheads="1"/>
          </p:cNvSpPr>
          <p:nvPr>
            <p:ph type="title"/>
          </p:nvPr>
        </p:nvSpPr>
        <p:spPr>
          <a:xfrm>
            <a:off x="303217" y="1447800"/>
            <a:ext cx="8540751" cy="1143000"/>
          </a:xfrm>
        </p:spPr>
        <p:txBody>
          <a:bodyPr rtlCol="0">
            <a:noAutofit/>
          </a:bodyPr>
          <a:lstStyle/>
          <a:p>
            <a:pPr fontAlgn="auto">
              <a:spcAft>
                <a:spcPts val="0"/>
              </a:spcAft>
              <a:defRPr/>
            </a:pPr>
            <a:r>
              <a:rPr lang="en-US" b="1" dirty="0"/>
              <a:t> In the Event Something Happens </a:t>
            </a:r>
            <a:r>
              <a:rPr lang="en-US" b="1" dirty="0" smtClean="0"/>
              <a:t/>
            </a:r>
            <a:br>
              <a:rPr lang="en-US" b="1" dirty="0" smtClean="0"/>
            </a:br>
            <a:r>
              <a:rPr lang="en-US" b="1" dirty="0" smtClean="0"/>
              <a:t>to </a:t>
            </a:r>
            <a:r>
              <a:rPr lang="en-US" b="1" dirty="0"/>
              <a:t>a Key Owner</a:t>
            </a:r>
          </a:p>
        </p:txBody>
      </p:sp>
      <p:sp>
        <p:nvSpPr>
          <p:cNvPr id="660483" name="Rectangle 3"/>
          <p:cNvSpPr>
            <a:spLocks noGrp="1" noRot="1" noChangeArrowheads="1"/>
          </p:cNvSpPr>
          <p:nvPr>
            <p:ph type="body" sz="half" idx="1"/>
          </p:nvPr>
        </p:nvSpPr>
        <p:spPr>
          <a:xfrm>
            <a:off x="352425" y="2667000"/>
            <a:ext cx="8537575" cy="2133600"/>
          </a:xfrm>
        </p:spPr>
        <p:txBody>
          <a:bodyPr/>
          <a:lstStyle/>
          <a:p>
            <a:pPr>
              <a:spcBef>
                <a:spcPct val="50000"/>
              </a:spcBef>
            </a:pPr>
            <a:r>
              <a:rPr lang="en-US" sz="2400" dirty="0" smtClean="0"/>
              <a:t>Millennium Capital Investments will continue on in business.</a:t>
            </a:r>
          </a:p>
          <a:p>
            <a:pPr>
              <a:spcBef>
                <a:spcPct val="50000"/>
              </a:spcBef>
            </a:pPr>
            <a:r>
              <a:rPr lang="en-US" sz="2400" dirty="0" smtClean="0"/>
              <a:t>Single family homes are easier to sell/liquidate.</a:t>
            </a:r>
          </a:p>
          <a:p>
            <a:pPr>
              <a:spcBef>
                <a:spcPct val="50000"/>
              </a:spcBef>
            </a:pPr>
            <a:r>
              <a:rPr lang="en-US" sz="2400" dirty="0" smtClean="0"/>
              <a:t>Properties can be sold if necessary, and your principal and interest will be paid</a:t>
            </a:r>
            <a:r>
              <a:rPr lang="en-US" sz="2400" dirty="0"/>
              <a:t>.</a:t>
            </a:r>
            <a:endParaRPr lang="en-US" sz="2400" dirty="0" smtClean="0"/>
          </a:p>
        </p:txBody>
      </p:sp>
      <p:pic>
        <p:nvPicPr>
          <p:cNvPr id="36868" name="Picture 4" descr="1519 Roy Street TownHomes"/>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a:xfrm>
            <a:off x="4160837" y="4266400"/>
            <a:ext cx="4144964" cy="2216162"/>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60483">
                                            <p:txEl>
                                              <p:pRg st="0" end="0"/>
                                            </p:txEl>
                                          </p:spTgt>
                                        </p:tgtEl>
                                        <p:attrNameLst>
                                          <p:attrName>style.visibility</p:attrName>
                                        </p:attrNameLst>
                                      </p:cBhvr>
                                      <p:to>
                                        <p:strVal val="visible"/>
                                      </p:to>
                                    </p:set>
                                    <p:animEffect transition="in" filter="fade">
                                      <p:cBhvr>
                                        <p:cTn id="7" dur="500"/>
                                        <p:tgtEl>
                                          <p:spTgt spid="6604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60483">
                                            <p:txEl>
                                              <p:pRg st="1" end="1"/>
                                            </p:txEl>
                                          </p:spTgt>
                                        </p:tgtEl>
                                        <p:attrNameLst>
                                          <p:attrName>style.visibility</p:attrName>
                                        </p:attrNameLst>
                                      </p:cBhvr>
                                      <p:to>
                                        <p:strVal val="visible"/>
                                      </p:to>
                                    </p:set>
                                    <p:animEffect transition="in" filter="fade">
                                      <p:cBhvr>
                                        <p:cTn id="12" dur="500"/>
                                        <p:tgtEl>
                                          <p:spTgt spid="6604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60483">
                                            <p:txEl>
                                              <p:pRg st="2" end="2"/>
                                            </p:txEl>
                                          </p:spTgt>
                                        </p:tgtEl>
                                        <p:attrNameLst>
                                          <p:attrName>style.visibility</p:attrName>
                                        </p:attrNameLst>
                                      </p:cBhvr>
                                      <p:to>
                                        <p:strVal val="visible"/>
                                      </p:to>
                                    </p:set>
                                    <p:animEffect transition="in" filter="fade">
                                      <p:cBhvr>
                                        <p:cTn id="17" dur="500"/>
                                        <p:tgtEl>
                                          <p:spTgt spid="6604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048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lstStyle/>
          <a:p>
            <a:r>
              <a:rPr lang="en-US" b="1" i="1" u="sng" dirty="0" smtClean="0">
                <a:cs typeface="Times New Roman" pitchFamily="18" charset="0"/>
              </a:rPr>
              <a:t>S&amp;P 500: Last 5 Years:</a:t>
            </a:r>
            <a:endParaRPr lang="en-US" b="1" i="1" u="sng" dirty="0">
              <a:cs typeface="Times New Roman" pitchFamily="18" charset="0"/>
            </a:endParaRPr>
          </a:p>
        </p:txBody>
      </p:sp>
      <p:pic>
        <p:nvPicPr>
          <p:cNvPr id="162819" name="Picture 3" descr="C:\Users\Josh\Desktop\S&amp;P 500 5 years 4.25.13.png"/>
          <p:cNvPicPr>
            <a:picLocks noChangeAspect="1" noChangeArrowheads="1"/>
          </p:cNvPicPr>
          <p:nvPr/>
        </p:nvPicPr>
        <p:blipFill>
          <a:blip r:embed="rId2" cstate="print"/>
          <a:srcRect/>
          <a:stretch>
            <a:fillRect/>
          </a:stretch>
        </p:blipFill>
        <p:spPr bwMode="auto">
          <a:xfrm>
            <a:off x="626528" y="2057400"/>
            <a:ext cx="8195692" cy="3714750"/>
          </a:xfrm>
          <a:prstGeom prst="rect">
            <a:avLst/>
          </a:prstGeom>
          <a:noFill/>
        </p:spPr>
      </p:pic>
    </p:spTree>
  </p:cSld>
  <p:clrMapOvr>
    <a:masterClrMapping/>
  </p:clrMapOvr>
  <p:transition spd="slow">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Rot="1" noChangeArrowheads="1"/>
          </p:cNvSpPr>
          <p:nvPr>
            <p:ph type="title"/>
          </p:nvPr>
        </p:nvSpPr>
        <p:spPr>
          <a:xfrm>
            <a:off x="303213" y="1112837"/>
            <a:ext cx="8540750" cy="944563"/>
          </a:xfrm>
        </p:spPr>
        <p:txBody>
          <a:bodyPr>
            <a:normAutofit/>
          </a:bodyPr>
          <a:lstStyle/>
          <a:p>
            <a:r>
              <a:rPr lang="en-US" b="1" dirty="0" smtClean="0"/>
              <a:t>Give Yourself the Gift of Time</a:t>
            </a:r>
          </a:p>
        </p:txBody>
      </p:sp>
      <p:pic>
        <p:nvPicPr>
          <p:cNvPr id="689155" name="Picture 3" descr="scan"/>
          <p:cNvPicPr>
            <a:picLocks noGrp="1" noChangeAspect="1" noChangeArrowheads="1"/>
          </p:cNvPicPr>
          <p:nvPr>
            <p:ph sz="half" idx="1"/>
          </p:nvPr>
        </p:nvPicPr>
        <p:blipFill>
          <a:blip r:embed="rId3" cstate="print">
            <a:lum contrast="12000"/>
            <a:extLst>
              <a:ext uri="{28A0092B-C50C-407E-A947-70E740481C1C}">
                <a14:useLocalDpi xmlns:a14="http://schemas.microsoft.com/office/drawing/2010/main" xmlns="" val="0"/>
              </a:ext>
            </a:extLst>
          </a:blip>
          <a:srcRect t="2597" r="7951" b="52516"/>
          <a:stretch>
            <a:fillRect/>
          </a:stretch>
        </p:blipFill>
        <p:spPr>
          <a:xfrm>
            <a:off x="304800" y="2133600"/>
            <a:ext cx="3694112" cy="3511550"/>
          </a:xfrm>
          <a:ln>
            <a:solidFill>
              <a:srgbClr val="000000"/>
            </a:solidFill>
          </a:ln>
        </p:spPr>
      </p:pic>
      <p:grpSp>
        <p:nvGrpSpPr>
          <p:cNvPr id="2" name="Group 4"/>
          <p:cNvGrpSpPr>
            <a:grpSpLocks/>
          </p:cNvGrpSpPr>
          <p:nvPr/>
        </p:nvGrpSpPr>
        <p:grpSpPr bwMode="auto">
          <a:xfrm>
            <a:off x="4929870" y="2057400"/>
            <a:ext cx="3700864" cy="3733800"/>
            <a:chOff x="2880" y="864"/>
            <a:chExt cx="2650" cy="3120"/>
          </a:xfrm>
        </p:grpSpPr>
        <p:pic>
          <p:nvPicPr>
            <p:cNvPr id="53254" name="Picture 5" descr="scan"/>
            <p:cNvPicPr>
              <a:picLocks noChangeAspect="1" noChangeArrowheads="1"/>
            </p:cNvPicPr>
            <p:nvPr/>
          </p:nvPicPr>
          <p:blipFill>
            <a:blip r:embed="rId3" cstate="print">
              <a:extLst>
                <a:ext uri="{28A0092B-C50C-407E-A947-70E740481C1C}">
                  <a14:useLocalDpi xmlns:a14="http://schemas.microsoft.com/office/drawing/2010/main" xmlns="" val="0"/>
                </a:ext>
              </a:extLst>
            </a:blip>
            <a:srcRect t="52592"/>
            <a:stretch>
              <a:fillRect/>
            </a:stretch>
          </p:blipFill>
          <p:spPr bwMode="auto">
            <a:xfrm>
              <a:off x="2918" y="864"/>
              <a:ext cx="2612" cy="3120"/>
            </a:xfrm>
            <a:prstGeom prst="rect">
              <a:avLst/>
            </a:prstGeom>
            <a:noFill/>
            <a:ln w="9525">
              <a:solidFill>
                <a:srgbClr val="000000"/>
              </a:solidFill>
              <a:miter lim="800000"/>
              <a:headEnd/>
              <a:tailEnd/>
            </a:ln>
          </p:spPr>
        </p:pic>
        <p:sp>
          <p:nvSpPr>
            <p:cNvPr id="53255" name="Rectangle 6"/>
            <p:cNvSpPr>
              <a:spLocks noChangeArrowheads="1"/>
            </p:cNvSpPr>
            <p:nvPr/>
          </p:nvSpPr>
          <p:spPr bwMode="auto">
            <a:xfrm>
              <a:off x="2880" y="2597"/>
              <a:ext cx="1262" cy="182"/>
            </a:xfrm>
            <a:prstGeom prst="rect">
              <a:avLst/>
            </a:prstGeom>
            <a:solidFill>
              <a:srgbClr val="FFFF00">
                <a:alpha val="20000"/>
              </a:srgbClr>
            </a:solidFill>
            <a:ln w="9525">
              <a:solidFill>
                <a:srgbClr val="000000"/>
              </a:solidFill>
              <a:miter lim="800000"/>
              <a:headEnd/>
              <a:tailEnd/>
            </a:ln>
          </p:spPr>
          <p:txBody>
            <a:bodyPr wrap="none" anchor="ctr"/>
            <a:lstStyle/>
            <a:p>
              <a:endParaRPr lang="en-US">
                <a:latin typeface="Calibri" pitchFamily="34" charset="0"/>
              </a:endParaRPr>
            </a:p>
          </p:txBody>
        </p:sp>
      </p:grpSp>
      <p:pic>
        <p:nvPicPr>
          <p:cNvPr id="689159" name="Picture 7" descr="PPLGP018"/>
          <p:cNvPicPr>
            <a:picLocks noGrp="1" noChangeAspect="1" noChangeArrowheads="1"/>
          </p:cNvPicPr>
          <p:nvPr>
            <p:ph sz="quarter" idx="2"/>
          </p:nvPr>
        </p:nvPicPr>
        <p:blipFill>
          <a:blip r:embed="rId4" cstate="email">
            <a:extLst>
              <a:ext uri="{28A0092B-C50C-407E-A947-70E740481C1C}">
                <a14:useLocalDpi xmlns:a14="http://schemas.microsoft.com/office/drawing/2010/main" xmlns="" val="0"/>
              </a:ext>
            </a:extLst>
          </a:blip>
          <a:srcRect/>
          <a:stretch>
            <a:fillRect/>
          </a:stretch>
        </p:blipFill>
        <p:spPr>
          <a:xfrm>
            <a:off x="2771194" y="3657600"/>
            <a:ext cx="3921125" cy="3046412"/>
          </a:xfrm>
          <a:ln>
            <a:solidFill>
              <a:srgbClr val="000000"/>
            </a:solid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89155"/>
                                        </p:tgtEl>
                                        <p:attrNameLst>
                                          <p:attrName>style.visibility</p:attrName>
                                        </p:attrNameLst>
                                      </p:cBhvr>
                                      <p:to>
                                        <p:strVal val="visible"/>
                                      </p:to>
                                    </p:set>
                                    <p:animEffect transition="in" filter="wipe(down)">
                                      <p:cBhvr>
                                        <p:cTn id="7" dur="500"/>
                                        <p:tgtEl>
                                          <p:spTgt spid="68915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89159"/>
                                        </p:tgtEl>
                                        <p:attrNameLst>
                                          <p:attrName>style.visibility</p:attrName>
                                        </p:attrNameLst>
                                      </p:cBhvr>
                                      <p:to>
                                        <p:strVal val="visible"/>
                                      </p:to>
                                    </p:set>
                                    <p:animEffect transition="in" filter="wipe(down)">
                                      <p:cBhvr>
                                        <p:cTn id="11" dur="500"/>
                                        <p:tgtEl>
                                          <p:spTgt spid="68915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Rot="1" noChangeArrowheads="1"/>
          </p:cNvSpPr>
          <p:nvPr>
            <p:ph type="title"/>
          </p:nvPr>
        </p:nvSpPr>
        <p:spPr>
          <a:xfrm>
            <a:off x="303213" y="1179512"/>
            <a:ext cx="8540750" cy="877888"/>
          </a:xfrm>
        </p:spPr>
        <p:txBody>
          <a:bodyPr>
            <a:normAutofit/>
          </a:bodyPr>
          <a:lstStyle/>
          <a:p>
            <a:r>
              <a:rPr lang="en-US" b="1" dirty="0" smtClean="0"/>
              <a:t>Your Quality of Life Is Important</a:t>
            </a:r>
          </a:p>
        </p:txBody>
      </p:sp>
      <p:grpSp>
        <p:nvGrpSpPr>
          <p:cNvPr id="2" name="Group 3"/>
          <p:cNvGrpSpPr>
            <a:grpSpLocks/>
          </p:cNvGrpSpPr>
          <p:nvPr/>
        </p:nvGrpSpPr>
        <p:grpSpPr bwMode="auto">
          <a:xfrm>
            <a:off x="279400" y="2225675"/>
            <a:ext cx="3175000" cy="2193925"/>
            <a:chOff x="48" y="1099"/>
            <a:chExt cx="2307" cy="1614"/>
          </a:xfrm>
        </p:grpSpPr>
        <p:pic>
          <p:nvPicPr>
            <p:cNvPr id="54281" name="Picture 4" descr="Graduate-male"/>
            <p:cNvPicPr>
              <a:picLocks noChangeAspect="1" noChangeArrowheads="1"/>
            </p:cNvPicPr>
            <p:nvPr/>
          </p:nvPicPr>
          <p:blipFill>
            <a:blip r:embed="rId3" cstate="email">
              <a:extLst>
                <a:ext uri="{28A0092B-C50C-407E-A947-70E740481C1C}">
                  <a14:useLocalDpi xmlns:a14="http://schemas.microsoft.com/office/drawing/2010/main" xmlns="" val="0"/>
                </a:ext>
              </a:extLst>
            </a:blip>
            <a:srcRect/>
            <a:stretch>
              <a:fillRect/>
            </a:stretch>
          </p:blipFill>
          <p:spPr bwMode="auto">
            <a:xfrm>
              <a:off x="48" y="1344"/>
              <a:ext cx="1090" cy="1369"/>
            </a:xfrm>
            <a:prstGeom prst="rect">
              <a:avLst/>
            </a:prstGeom>
            <a:ln>
              <a:noFill/>
            </a:ln>
            <a:effectLst>
              <a:outerShdw blurRad="292100" dist="139700" dir="2700000" algn="tl" rotWithShape="0">
                <a:srgbClr val="333333">
                  <a:alpha val="65000"/>
                </a:srgbClr>
              </a:outerShdw>
            </a:effectLst>
          </p:spPr>
        </p:pic>
        <p:pic>
          <p:nvPicPr>
            <p:cNvPr id="54282" name="Picture 5" descr="grad female"/>
            <p:cNvPicPr>
              <a:picLocks noChangeAspect="1" noChangeArrowheads="1"/>
            </p:cNvPicPr>
            <p:nvPr/>
          </p:nvPicPr>
          <p:blipFill>
            <a:blip r:embed="rId4" cstate="email">
              <a:extLst>
                <a:ext uri="{28A0092B-C50C-407E-A947-70E740481C1C}">
                  <a14:useLocalDpi xmlns:a14="http://schemas.microsoft.com/office/drawing/2010/main" xmlns="" val="0"/>
                </a:ext>
              </a:extLst>
            </a:blip>
            <a:srcRect/>
            <a:stretch>
              <a:fillRect/>
            </a:stretch>
          </p:blipFill>
          <p:spPr bwMode="auto">
            <a:xfrm>
              <a:off x="1325" y="1099"/>
              <a:ext cx="1030" cy="1496"/>
            </a:xfrm>
            <a:prstGeom prst="rect">
              <a:avLst/>
            </a:prstGeom>
            <a:ln>
              <a:noFill/>
            </a:ln>
            <a:effectLst>
              <a:outerShdw blurRad="292100" dist="139700" dir="2700000" algn="tl" rotWithShape="0">
                <a:srgbClr val="333333">
                  <a:alpha val="65000"/>
                </a:srgbClr>
              </a:outerShdw>
            </a:effectLst>
          </p:spPr>
        </p:pic>
      </p:grpSp>
      <p:pic>
        <p:nvPicPr>
          <p:cNvPr id="691206" name="Picture 6" descr="senior couple"/>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462713" y="2012950"/>
            <a:ext cx="2438400" cy="2438400"/>
          </a:xfrm>
          <a:prstGeom prst="rect">
            <a:avLst/>
          </a:prstGeom>
          <a:ln>
            <a:noFill/>
          </a:ln>
          <a:effectLst>
            <a:outerShdw blurRad="292100" dist="139700" dir="2700000" algn="tl" rotWithShape="0">
              <a:srgbClr val="333333">
                <a:alpha val="65000"/>
              </a:srgbClr>
            </a:outerShdw>
          </a:effectLst>
        </p:spPr>
      </p:pic>
      <p:pic>
        <p:nvPicPr>
          <p:cNvPr id="691207" name="Picture 7" descr="beach couple"/>
          <p:cNvPicPr>
            <a:picLocks noChangeAspect="1" noChangeArrowheads="1"/>
          </p:cNvPicPr>
          <p:nvPr/>
        </p:nvPicPr>
        <p:blipFill>
          <a:blip r:embed="rId6" cstate="email">
            <a:extLst>
              <a:ext uri="{28A0092B-C50C-407E-A947-70E740481C1C}">
                <a14:useLocalDpi xmlns:a14="http://schemas.microsoft.com/office/drawing/2010/main" xmlns="" val="0"/>
              </a:ext>
            </a:extLst>
          </a:blip>
          <a:srcRect/>
          <a:stretch>
            <a:fillRect/>
          </a:stretch>
        </p:blipFill>
        <p:spPr bwMode="auto">
          <a:xfrm>
            <a:off x="3962400" y="3581400"/>
            <a:ext cx="2112962" cy="3124200"/>
          </a:xfrm>
          <a:prstGeom prst="rect">
            <a:avLst/>
          </a:prstGeom>
          <a:ln>
            <a:noFill/>
          </a:ln>
          <a:effectLst>
            <a:outerShdw blurRad="292100" dist="139700" dir="2700000" algn="tl" rotWithShape="0">
              <a:srgbClr val="333333">
                <a:alpha val="65000"/>
              </a:srgbClr>
            </a:outerShdw>
          </a:effectLst>
        </p:spPr>
      </p:pic>
      <p:sp>
        <p:nvSpPr>
          <p:cNvPr id="691208" name="Text Box 8"/>
          <p:cNvSpPr txBox="1">
            <a:spLocks noChangeArrowheads="1"/>
          </p:cNvSpPr>
          <p:nvPr/>
        </p:nvSpPr>
        <p:spPr bwMode="auto">
          <a:xfrm>
            <a:off x="6075362" y="5143500"/>
            <a:ext cx="2362200" cy="1054100"/>
          </a:xfrm>
          <a:prstGeom prst="rect">
            <a:avLst/>
          </a:prstGeom>
          <a:noFill/>
          <a:ln w="9525">
            <a:noFill/>
            <a:miter lim="800000"/>
            <a:headEnd/>
            <a:tailEnd/>
          </a:ln>
        </p:spPr>
        <p:txBody>
          <a:bodyPr>
            <a:spAutoFit/>
          </a:bodyPr>
          <a:lstStyle/>
          <a:p>
            <a:pPr>
              <a:spcBef>
                <a:spcPct val="50000"/>
              </a:spcBef>
            </a:pPr>
            <a:r>
              <a:rPr lang="en-US" sz="2100" b="1" dirty="0">
                <a:latin typeface="+mj-lt"/>
              </a:rPr>
              <a:t>We now enjoy a more relaxed lifestyle.</a:t>
            </a:r>
          </a:p>
        </p:txBody>
      </p:sp>
      <p:sp>
        <p:nvSpPr>
          <p:cNvPr id="691209" name="Text Box 9"/>
          <p:cNvSpPr txBox="1">
            <a:spLocks noChangeArrowheads="1"/>
          </p:cNvSpPr>
          <p:nvPr/>
        </p:nvSpPr>
        <p:spPr bwMode="auto">
          <a:xfrm>
            <a:off x="490538" y="4665663"/>
            <a:ext cx="2787650" cy="1062037"/>
          </a:xfrm>
          <a:prstGeom prst="rect">
            <a:avLst/>
          </a:prstGeom>
          <a:noFill/>
          <a:ln w="9525">
            <a:noFill/>
            <a:miter lim="800000"/>
            <a:headEnd/>
            <a:tailEnd/>
          </a:ln>
        </p:spPr>
        <p:txBody>
          <a:bodyPr>
            <a:spAutoFit/>
          </a:bodyPr>
          <a:lstStyle/>
          <a:p>
            <a:pPr>
              <a:spcBef>
                <a:spcPct val="50000"/>
              </a:spcBef>
            </a:pPr>
            <a:r>
              <a:rPr lang="en-US" sz="2100" b="1" dirty="0">
                <a:latin typeface="+mj-lt"/>
              </a:rPr>
              <a:t>Thanks, Mom and Dad, for the gift of education.</a:t>
            </a:r>
          </a:p>
        </p:txBody>
      </p:sp>
      <p:sp>
        <p:nvSpPr>
          <p:cNvPr id="691210" name="Text Box 10"/>
          <p:cNvSpPr txBox="1">
            <a:spLocks noChangeArrowheads="1"/>
          </p:cNvSpPr>
          <p:nvPr/>
        </p:nvSpPr>
        <p:spPr bwMode="auto">
          <a:xfrm>
            <a:off x="3657600" y="2241100"/>
            <a:ext cx="2870200" cy="738187"/>
          </a:xfrm>
          <a:prstGeom prst="rect">
            <a:avLst/>
          </a:prstGeom>
          <a:noFill/>
          <a:ln w="9525">
            <a:noFill/>
            <a:miter lim="800000"/>
            <a:headEnd/>
            <a:tailEnd/>
          </a:ln>
        </p:spPr>
        <p:txBody>
          <a:bodyPr>
            <a:spAutoFit/>
          </a:bodyPr>
          <a:lstStyle/>
          <a:p>
            <a:pPr algn="r">
              <a:spcBef>
                <a:spcPct val="50000"/>
              </a:spcBef>
            </a:pPr>
            <a:r>
              <a:rPr lang="en-US" sz="2100" b="1" dirty="0">
                <a:latin typeface="+mj-lt"/>
              </a:rPr>
              <a:t>Peace of mind for us in retirement is priceless.</a:t>
            </a: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91206"/>
                                        </p:tgtEl>
                                        <p:attrNameLst>
                                          <p:attrName>style.visibility</p:attrName>
                                        </p:attrNameLst>
                                      </p:cBhvr>
                                      <p:to>
                                        <p:strVal val="visible"/>
                                      </p:to>
                                    </p:set>
                                    <p:animEffect transition="in" filter="fade">
                                      <p:cBhvr>
                                        <p:cTn id="7" dur="1000"/>
                                        <p:tgtEl>
                                          <p:spTgt spid="691206"/>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1210"/>
                                        </p:tgtEl>
                                        <p:attrNameLst>
                                          <p:attrName>style.visibility</p:attrName>
                                        </p:attrNameLst>
                                      </p:cBhvr>
                                      <p:to>
                                        <p:strVal val="visible"/>
                                      </p:to>
                                    </p:set>
                                    <p:animEffect transition="in" filter="wipe(left)">
                                      <p:cBhvr>
                                        <p:cTn id="11" dur="1000"/>
                                        <p:tgtEl>
                                          <p:spTgt spid="691210"/>
                                        </p:tgtEl>
                                      </p:cBhvr>
                                    </p:animEffect>
                                  </p:childTnLst>
                                </p:cTn>
                              </p:par>
                            </p:childTnLst>
                          </p:cTn>
                        </p:par>
                        <p:par>
                          <p:cTn id="12" fill="hold">
                            <p:stCondLst>
                              <p:cond delay="2000"/>
                            </p:stCondLst>
                            <p:childTnLst>
                              <p:par>
                                <p:cTn id="13" presetID="10" presetClass="entr" presetSubtype="0" fill="hold" nodeType="afterEffect">
                                  <p:stCondLst>
                                    <p:cond delay="100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par>
                          <p:cTn id="16" fill="hold">
                            <p:stCondLst>
                              <p:cond delay="4000"/>
                            </p:stCondLst>
                            <p:childTnLst>
                              <p:par>
                                <p:cTn id="17" presetID="22" presetClass="entr" presetSubtype="8" fill="hold" grpId="0" nodeType="afterEffect">
                                  <p:stCondLst>
                                    <p:cond delay="500"/>
                                  </p:stCondLst>
                                  <p:childTnLst>
                                    <p:set>
                                      <p:cBhvr>
                                        <p:cTn id="18" dur="1" fill="hold">
                                          <p:stCondLst>
                                            <p:cond delay="0"/>
                                          </p:stCondLst>
                                        </p:cTn>
                                        <p:tgtEl>
                                          <p:spTgt spid="691209"/>
                                        </p:tgtEl>
                                        <p:attrNameLst>
                                          <p:attrName>style.visibility</p:attrName>
                                        </p:attrNameLst>
                                      </p:cBhvr>
                                      <p:to>
                                        <p:strVal val="visible"/>
                                      </p:to>
                                    </p:set>
                                    <p:animEffect transition="in" filter="wipe(left)">
                                      <p:cBhvr>
                                        <p:cTn id="19" dur="1000"/>
                                        <p:tgtEl>
                                          <p:spTgt spid="691209"/>
                                        </p:tgtEl>
                                      </p:cBhvr>
                                    </p:animEffect>
                                  </p:childTnLst>
                                </p:cTn>
                              </p:par>
                            </p:childTnLst>
                          </p:cTn>
                        </p:par>
                        <p:par>
                          <p:cTn id="20" fill="hold">
                            <p:stCondLst>
                              <p:cond delay="5500"/>
                            </p:stCondLst>
                            <p:childTnLst>
                              <p:par>
                                <p:cTn id="21" presetID="10" presetClass="entr" presetSubtype="0" fill="hold" nodeType="afterEffect">
                                  <p:stCondLst>
                                    <p:cond delay="1000"/>
                                  </p:stCondLst>
                                  <p:childTnLst>
                                    <p:set>
                                      <p:cBhvr>
                                        <p:cTn id="22" dur="1" fill="hold">
                                          <p:stCondLst>
                                            <p:cond delay="0"/>
                                          </p:stCondLst>
                                        </p:cTn>
                                        <p:tgtEl>
                                          <p:spTgt spid="691207"/>
                                        </p:tgtEl>
                                        <p:attrNameLst>
                                          <p:attrName>style.visibility</p:attrName>
                                        </p:attrNameLst>
                                      </p:cBhvr>
                                      <p:to>
                                        <p:strVal val="visible"/>
                                      </p:to>
                                    </p:set>
                                    <p:animEffect transition="in" filter="fade">
                                      <p:cBhvr>
                                        <p:cTn id="23" dur="1000"/>
                                        <p:tgtEl>
                                          <p:spTgt spid="691207"/>
                                        </p:tgtEl>
                                      </p:cBhvr>
                                    </p:animEffect>
                                  </p:childTnLst>
                                </p:cTn>
                              </p:par>
                            </p:childTnLst>
                          </p:cTn>
                        </p:par>
                        <p:par>
                          <p:cTn id="24" fill="hold">
                            <p:stCondLst>
                              <p:cond delay="7500"/>
                            </p:stCondLst>
                            <p:childTnLst>
                              <p:par>
                                <p:cTn id="25" presetID="22" presetClass="entr" presetSubtype="8" fill="hold" grpId="0" nodeType="afterEffect">
                                  <p:stCondLst>
                                    <p:cond delay="500"/>
                                  </p:stCondLst>
                                  <p:childTnLst>
                                    <p:set>
                                      <p:cBhvr>
                                        <p:cTn id="26" dur="1" fill="hold">
                                          <p:stCondLst>
                                            <p:cond delay="0"/>
                                          </p:stCondLst>
                                        </p:cTn>
                                        <p:tgtEl>
                                          <p:spTgt spid="691208"/>
                                        </p:tgtEl>
                                        <p:attrNameLst>
                                          <p:attrName>style.visibility</p:attrName>
                                        </p:attrNameLst>
                                      </p:cBhvr>
                                      <p:to>
                                        <p:strVal val="visible"/>
                                      </p:to>
                                    </p:set>
                                    <p:animEffect transition="in" filter="wipe(left)">
                                      <p:cBhvr>
                                        <p:cTn id="27" dur="1000"/>
                                        <p:tgtEl>
                                          <p:spTgt spid="69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1208" grpId="0"/>
      <p:bldP spid="691209" grpId="0"/>
      <p:bldP spid="691210" grpId="0"/>
    </p:bldLst>
  </p:timing>
</p:sld>
</file>

<file path=ppt/slides/slide7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5298" name="Rectangle 2"/>
          <p:cNvSpPr>
            <a:spLocks noGrp="1" noRot="1" noChangeArrowheads="1"/>
          </p:cNvSpPr>
          <p:nvPr>
            <p:ph type="title"/>
          </p:nvPr>
        </p:nvSpPr>
        <p:spPr>
          <a:xfrm>
            <a:off x="303213" y="1127125"/>
            <a:ext cx="8540750" cy="930275"/>
          </a:xfrm>
        </p:spPr>
        <p:txBody>
          <a:bodyPr>
            <a:normAutofit/>
          </a:bodyPr>
          <a:lstStyle/>
          <a:p>
            <a:r>
              <a:rPr lang="en-US" b="1" dirty="0" smtClean="0"/>
              <a:t>The Next Step?</a:t>
            </a:r>
          </a:p>
        </p:txBody>
      </p:sp>
      <p:sp>
        <p:nvSpPr>
          <p:cNvPr id="693251" name="Rectangle 3"/>
          <p:cNvSpPr>
            <a:spLocks noGrp="1" noRot="1" noChangeArrowheads="1"/>
          </p:cNvSpPr>
          <p:nvPr>
            <p:ph idx="1"/>
          </p:nvPr>
        </p:nvSpPr>
        <p:spPr>
          <a:xfrm>
            <a:off x="533400" y="2133600"/>
            <a:ext cx="8077200" cy="3505200"/>
          </a:xfrm>
        </p:spPr>
        <p:txBody>
          <a:bodyPr/>
          <a:lstStyle/>
          <a:p>
            <a:pPr marL="396875" indent="-396875">
              <a:lnSpc>
                <a:spcPct val="90000"/>
              </a:lnSpc>
              <a:spcBef>
                <a:spcPct val="50000"/>
              </a:spcBef>
            </a:pPr>
            <a:r>
              <a:rPr lang="en-US" sz="2800" dirty="0" smtClean="0">
                <a:latin typeface="+mj-lt"/>
              </a:rPr>
              <a:t>We will answer any questions you have.</a:t>
            </a:r>
          </a:p>
          <a:p>
            <a:pPr marL="396875" indent="-396875">
              <a:lnSpc>
                <a:spcPct val="90000"/>
              </a:lnSpc>
              <a:spcBef>
                <a:spcPct val="50000"/>
              </a:spcBef>
            </a:pPr>
            <a:r>
              <a:rPr lang="en-US" sz="2800" dirty="0" smtClean="0">
                <a:latin typeface="+mj-lt"/>
              </a:rPr>
              <a:t>Now that you know how you can earn double-digit returns on your investments…</a:t>
            </a:r>
          </a:p>
          <a:p>
            <a:pPr marL="796925" lvl="1">
              <a:lnSpc>
                <a:spcPct val="90000"/>
              </a:lnSpc>
              <a:spcBef>
                <a:spcPct val="50000"/>
              </a:spcBef>
            </a:pPr>
            <a:r>
              <a:rPr lang="en-US" dirty="0" smtClean="0">
                <a:latin typeface="+mj-lt"/>
              </a:rPr>
              <a:t>Sign up today for a private meeting.</a:t>
            </a:r>
          </a:p>
          <a:p>
            <a:pPr marL="396875" indent="-396875">
              <a:lnSpc>
                <a:spcPct val="90000"/>
              </a:lnSpc>
              <a:spcBef>
                <a:spcPct val="50000"/>
              </a:spcBef>
            </a:pPr>
            <a:r>
              <a:rPr lang="en-US" sz="2800" dirty="0" smtClean="0">
                <a:latin typeface="+mj-lt"/>
              </a:rPr>
              <a:t>Also, do you know someone else who may want to earn double-digit returns? </a:t>
            </a:r>
          </a:p>
        </p:txBody>
      </p:sp>
      <p:sp>
        <p:nvSpPr>
          <p:cNvPr id="693252" name="Text Box 4"/>
          <p:cNvSpPr txBox="1">
            <a:spLocks noChangeArrowheads="1"/>
          </p:cNvSpPr>
          <p:nvPr/>
        </p:nvSpPr>
        <p:spPr bwMode="auto">
          <a:xfrm>
            <a:off x="0" y="6029325"/>
            <a:ext cx="9144000" cy="523875"/>
          </a:xfrm>
          <a:prstGeom prst="rect">
            <a:avLst/>
          </a:prstGeom>
          <a:solidFill>
            <a:schemeClr val="tx2">
              <a:alpha val="47058"/>
            </a:schemeClr>
          </a:solidFill>
          <a:ln w="12700" cap="sq">
            <a:noFill/>
            <a:miter lim="800000"/>
            <a:headEnd type="none" w="sm" len="sm"/>
            <a:tailEnd type="none" w="sm" len="sm"/>
          </a:ln>
        </p:spPr>
        <p:txBody>
          <a:bodyPr>
            <a:spAutoFit/>
          </a:bodyPr>
          <a:lstStyle/>
          <a:p>
            <a:pPr algn="ctr">
              <a:spcBef>
                <a:spcPct val="50000"/>
              </a:spcBef>
            </a:pPr>
            <a:r>
              <a:rPr kumimoji="1" lang="en-US" sz="2800" b="1" dirty="0">
                <a:solidFill>
                  <a:srgbClr val="000000"/>
                </a:solidFill>
                <a:latin typeface="+mj-lt"/>
              </a:rPr>
              <a:t>Join our team of Private Lenders</a:t>
            </a:r>
          </a:p>
        </p:txBody>
      </p:sp>
    </p:spTree>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3251">
                                            <p:txEl>
                                              <p:pRg st="0" end="0"/>
                                            </p:txEl>
                                          </p:spTgt>
                                        </p:tgtEl>
                                        <p:attrNameLst>
                                          <p:attrName>style.visibility</p:attrName>
                                        </p:attrNameLst>
                                      </p:cBhvr>
                                      <p:to>
                                        <p:strVal val="visible"/>
                                      </p:to>
                                    </p:set>
                                    <p:anim calcmode="lin" valueType="num">
                                      <p:cBhvr additive="base">
                                        <p:cTn id="7" dur="500" fill="hold"/>
                                        <p:tgtEl>
                                          <p:spTgt spid="69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93251">
                                            <p:txEl>
                                              <p:pRg st="1" end="1"/>
                                            </p:txEl>
                                          </p:spTgt>
                                        </p:tgtEl>
                                        <p:attrNameLst>
                                          <p:attrName>style.visibility</p:attrName>
                                        </p:attrNameLst>
                                      </p:cBhvr>
                                      <p:to>
                                        <p:strVal val="visible"/>
                                      </p:to>
                                    </p:set>
                                    <p:anim calcmode="lin" valueType="num">
                                      <p:cBhvr additive="base">
                                        <p:cTn id="13" dur="500" fill="hold"/>
                                        <p:tgtEl>
                                          <p:spTgt spid="69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3251">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693251">
                                            <p:txEl>
                                              <p:pRg st="2" end="2"/>
                                            </p:txEl>
                                          </p:spTgt>
                                        </p:tgtEl>
                                        <p:attrNameLst>
                                          <p:attrName>style.visibility</p:attrName>
                                        </p:attrNameLst>
                                      </p:cBhvr>
                                      <p:to>
                                        <p:strVal val="visible"/>
                                      </p:to>
                                    </p:set>
                                    <p:anim calcmode="lin" valueType="num">
                                      <p:cBhvr additive="base">
                                        <p:cTn id="17" dur="500" fill="hold"/>
                                        <p:tgtEl>
                                          <p:spTgt spid="69325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932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93251">
                                            <p:txEl>
                                              <p:pRg st="3" end="3"/>
                                            </p:txEl>
                                          </p:spTgt>
                                        </p:tgtEl>
                                        <p:attrNameLst>
                                          <p:attrName>style.visibility</p:attrName>
                                        </p:attrNameLst>
                                      </p:cBhvr>
                                      <p:to>
                                        <p:strVal val="visible"/>
                                      </p:to>
                                    </p:set>
                                    <p:anim calcmode="lin" valueType="num">
                                      <p:cBhvr additive="base">
                                        <p:cTn id="23" dur="500" fill="hold"/>
                                        <p:tgtEl>
                                          <p:spTgt spid="693251">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93251">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4" presetClass="entr" presetSubtype="32" fill="hold" grpId="0" nodeType="afterEffect">
                                  <p:stCondLst>
                                    <p:cond delay="0"/>
                                  </p:stCondLst>
                                  <p:childTnLst>
                                    <p:set>
                                      <p:cBhvr>
                                        <p:cTn id="27" dur="1" fill="hold">
                                          <p:stCondLst>
                                            <p:cond delay="0"/>
                                          </p:stCondLst>
                                        </p:cTn>
                                        <p:tgtEl>
                                          <p:spTgt spid="693252"/>
                                        </p:tgtEl>
                                        <p:attrNameLst>
                                          <p:attrName>style.visibility</p:attrName>
                                        </p:attrNameLst>
                                      </p:cBhvr>
                                      <p:to>
                                        <p:strVal val="visible"/>
                                      </p:to>
                                    </p:set>
                                    <p:animEffect transition="in" filter="box(out)">
                                      <p:cBhvr>
                                        <p:cTn id="28" dur="1000"/>
                                        <p:tgtEl>
                                          <p:spTgt spid="69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3251" grpId="0" build="p"/>
      <p:bldP spid="693252" grpId="0" animBg="1"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ctrTitle"/>
          </p:nvPr>
        </p:nvSpPr>
        <p:spPr>
          <a:xfrm>
            <a:off x="671513" y="1219201"/>
            <a:ext cx="7772400" cy="990599"/>
          </a:xfrm>
        </p:spPr>
        <p:txBody>
          <a:bodyPr>
            <a:normAutofit/>
          </a:bodyPr>
          <a:lstStyle/>
          <a:p>
            <a:r>
              <a:rPr lang="en-US" b="1" dirty="0" smtClean="0"/>
              <a:t>Millennium Capital Investments </a:t>
            </a:r>
          </a:p>
        </p:txBody>
      </p:sp>
      <p:sp>
        <p:nvSpPr>
          <p:cNvPr id="711683" name="Rectangle 3"/>
          <p:cNvSpPr>
            <a:spLocks noGrp="1" noChangeArrowheads="1"/>
          </p:cNvSpPr>
          <p:nvPr>
            <p:ph type="subTitle" idx="1"/>
          </p:nvPr>
        </p:nvSpPr>
        <p:spPr>
          <a:xfrm>
            <a:off x="774700" y="2286000"/>
            <a:ext cx="7489825" cy="2743200"/>
          </a:xfrm>
        </p:spPr>
        <p:txBody>
          <a:bodyPr rtlCol="0" anchor="ctr">
            <a:noAutofit/>
          </a:bodyPr>
          <a:lstStyle/>
          <a:p>
            <a:pPr fontAlgn="auto">
              <a:spcAft>
                <a:spcPts val="0"/>
              </a:spcAft>
              <a:buFont typeface="Arial" pitchFamily="34" charset="0"/>
              <a:buNone/>
              <a:defRPr/>
            </a:pPr>
            <a:r>
              <a:rPr lang="en-US" sz="2800" b="1" i="1" dirty="0">
                <a:solidFill>
                  <a:schemeClr val="tx2">
                    <a:lumMod val="75000"/>
                  </a:schemeClr>
                </a:solidFill>
                <a:latin typeface="+mj-lt"/>
              </a:rPr>
              <a:t>Private </a:t>
            </a:r>
            <a:r>
              <a:rPr lang="en-US" sz="2800" b="1" i="1" dirty="0" smtClean="0">
                <a:solidFill>
                  <a:schemeClr val="tx2">
                    <a:lumMod val="75000"/>
                  </a:schemeClr>
                </a:solidFill>
                <a:latin typeface="+mj-lt"/>
              </a:rPr>
              <a:t>Investing</a:t>
            </a:r>
          </a:p>
          <a:p>
            <a:pPr fontAlgn="auto">
              <a:spcAft>
                <a:spcPts val="0"/>
              </a:spcAft>
              <a:buFont typeface="Arial" pitchFamily="34" charset="0"/>
              <a:buNone/>
              <a:defRPr/>
            </a:pPr>
            <a:r>
              <a:rPr lang="en-US" sz="2800" b="1" i="1" dirty="0" smtClean="0">
                <a:solidFill>
                  <a:schemeClr val="tx2">
                    <a:lumMod val="75000"/>
                  </a:schemeClr>
                </a:solidFill>
                <a:latin typeface="+mj-lt"/>
              </a:rPr>
              <a:t>216-233-5448</a:t>
            </a:r>
          </a:p>
          <a:p>
            <a:pPr fontAlgn="auto">
              <a:spcAft>
                <a:spcPts val="0"/>
              </a:spcAft>
              <a:buFont typeface="Arial" pitchFamily="34" charset="0"/>
              <a:buNone/>
              <a:defRPr/>
            </a:pPr>
            <a:r>
              <a:rPr lang="en-US" sz="2800" b="1" i="1" dirty="0" smtClean="0">
                <a:solidFill>
                  <a:schemeClr val="tx2">
                    <a:lumMod val="75000"/>
                  </a:schemeClr>
                </a:solidFill>
                <a:latin typeface="+mj-lt"/>
                <a:hlinkClick r:id="rId3"/>
              </a:rPr>
              <a:t>jcantwell@srecnow.com</a:t>
            </a:r>
            <a:endParaRPr lang="en-US" sz="2800" b="1" i="1" dirty="0" smtClean="0">
              <a:solidFill>
                <a:schemeClr val="tx2">
                  <a:lumMod val="75000"/>
                </a:schemeClr>
              </a:solidFill>
              <a:latin typeface="+mj-lt"/>
            </a:endParaRPr>
          </a:p>
          <a:p>
            <a:pPr fontAlgn="auto">
              <a:spcAft>
                <a:spcPts val="0"/>
              </a:spcAft>
              <a:buFont typeface="Arial" pitchFamily="34" charset="0"/>
              <a:buNone/>
              <a:defRPr/>
            </a:pPr>
            <a:r>
              <a:rPr lang="en-US" sz="2800" b="1" i="1" dirty="0" smtClean="0">
                <a:solidFill>
                  <a:schemeClr val="tx2">
                    <a:lumMod val="75000"/>
                  </a:schemeClr>
                </a:solidFill>
                <a:latin typeface="+mj-lt"/>
              </a:rPr>
              <a:t>www.millenniumcapitalinvestments.net</a:t>
            </a:r>
            <a:endParaRPr lang="en-US" sz="2800" b="1" i="1" dirty="0">
              <a:solidFill>
                <a:schemeClr val="tx2">
                  <a:lumMod val="75000"/>
                </a:schemeClr>
              </a:solidFill>
              <a:latin typeface="+mj-lt"/>
            </a:endParaRPr>
          </a:p>
        </p:txBody>
      </p:sp>
      <p:sp>
        <p:nvSpPr>
          <p:cNvPr id="711684" name="Text Box 4"/>
          <p:cNvSpPr txBox="1">
            <a:spLocks noChangeArrowheads="1"/>
          </p:cNvSpPr>
          <p:nvPr/>
        </p:nvSpPr>
        <p:spPr bwMode="auto">
          <a:xfrm>
            <a:off x="381000" y="5562599"/>
            <a:ext cx="8305800" cy="523220"/>
          </a:xfrm>
          <a:prstGeom prst="rect">
            <a:avLst/>
          </a:prstGeom>
          <a:solidFill>
            <a:schemeClr val="tx2"/>
          </a:solidFill>
          <a:ln w="9525">
            <a:noFill/>
            <a:miter lim="800000"/>
            <a:headEnd/>
            <a:tailEnd/>
          </a:ln>
        </p:spPr>
        <p:txBody>
          <a:bodyPr wrap="square">
            <a:spAutoFit/>
          </a:bodyPr>
          <a:lstStyle/>
          <a:p>
            <a:pPr algn="ctr">
              <a:spcBef>
                <a:spcPct val="50000"/>
              </a:spcBef>
            </a:pPr>
            <a:r>
              <a:rPr lang="en-US" sz="2800" b="1" i="1" dirty="0" smtClean="0">
                <a:solidFill>
                  <a:schemeClr val="bg1"/>
                </a:solidFill>
                <a:latin typeface="+mj-lt"/>
              </a:rPr>
              <a:t>Investing </a:t>
            </a:r>
            <a:r>
              <a:rPr lang="en-US" sz="2800" b="1" i="1" dirty="0">
                <a:solidFill>
                  <a:schemeClr val="bg1"/>
                </a:solidFill>
                <a:latin typeface="+mj-lt"/>
              </a:rPr>
              <a:t>Solutions</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11683">
                                            <p:txEl>
                                              <p:pRg st="0" end="0"/>
                                            </p:txEl>
                                          </p:spTgt>
                                        </p:tgtEl>
                                        <p:attrNameLst>
                                          <p:attrName>style.visibility</p:attrName>
                                        </p:attrNameLst>
                                      </p:cBhvr>
                                      <p:to>
                                        <p:strVal val="visible"/>
                                      </p:to>
                                    </p:set>
                                    <p:animEffect transition="in" filter="wipe(down)">
                                      <p:cBhvr>
                                        <p:cTn id="7" dur="500"/>
                                        <p:tgtEl>
                                          <p:spTgt spid="711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11683">
                                            <p:txEl>
                                              <p:pRg st="1" end="1"/>
                                            </p:txEl>
                                          </p:spTgt>
                                        </p:tgtEl>
                                        <p:attrNameLst>
                                          <p:attrName>style.visibility</p:attrName>
                                        </p:attrNameLst>
                                      </p:cBhvr>
                                      <p:to>
                                        <p:strVal val="visible"/>
                                      </p:to>
                                    </p:set>
                                    <p:animEffect transition="in" filter="wipe(down)">
                                      <p:cBhvr>
                                        <p:cTn id="12" dur="500"/>
                                        <p:tgtEl>
                                          <p:spTgt spid="7116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11683">
                                            <p:txEl>
                                              <p:pRg st="2" end="2"/>
                                            </p:txEl>
                                          </p:spTgt>
                                        </p:tgtEl>
                                        <p:attrNameLst>
                                          <p:attrName>style.visibility</p:attrName>
                                        </p:attrNameLst>
                                      </p:cBhvr>
                                      <p:to>
                                        <p:strVal val="visible"/>
                                      </p:to>
                                    </p:set>
                                    <p:animEffect transition="in" filter="wipe(down)">
                                      <p:cBhvr>
                                        <p:cTn id="17" dur="500"/>
                                        <p:tgtEl>
                                          <p:spTgt spid="71168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11683">
                                            <p:txEl>
                                              <p:pRg st="3" end="3"/>
                                            </p:txEl>
                                          </p:spTgt>
                                        </p:tgtEl>
                                        <p:attrNameLst>
                                          <p:attrName>style.visibility</p:attrName>
                                        </p:attrNameLst>
                                      </p:cBhvr>
                                      <p:to>
                                        <p:strVal val="visible"/>
                                      </p:to>
                                    </p:set>
                                    <p:animEffect transition="in" filter="wipe(down)">
                                      <p:cBhvr>
                                        <p:cTn id="22" dur="500"/>
                                        <p:tgtEl>
                                          <p:spTgt spid="71168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11684"/>
                                        </p:tgtEl>
                                        <p:attrNameLst>
                                          <p:attrName>style.visibility</p:attrName>
                                        </p:attrNameLst>
                                      </p:cBhvr>
                                      <p:to>
                                        <p:strVal val="visible"/>
                                      </p:to>
                                    </p:set>
                                    <p:animEffect transition="in" filter="wipe(down)">
                                      <p:cBhvr>
                                        <p:cTn id="27" dur="500"/>
                                        <p:tgtEl>
                                          <p:spTgt spid="711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1683" grpId="0" build="p"/>
      <p:bldP spid="71168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143000"/>
          </a:xfrm>
        </p:spPr>
        <p:txBody>
          <a:bodyPr/>
          <a:lstStyle/>
          <a:p>
            <a:r>
              <a:rPr lang="en-US" b="1" i="1" u="sng" dirty="0" smtClean="0">
                <a:cs typeface="Times New Roman" pitchFamily="18" charset="0"/>
              </a:rPr>
              <a:t>S&amp;P 500: Last 10 Years:</a:t>
            </a:r>
            <a:endParaRPr lang="en-US" b="1" i="1" u="sng" dirty="0">
              <a:cs typeface="Times New Roman" pitchFamily="18" charset="0"/>
            </a:endParaRPr>
          </a:p>
        </p:txBody>
      </p:sp>
      <p:pic>
        <p:nvPicPr>
          <p:cNvPr id="5" name="Picture 2" descr="C:\Users\Josh\Desktop\S&amp;P500 10 yr 4.25.13.png"/>
          <p:cNvPicPr>
            <a:picLocks noChangeAspect="1" noChangeArrowheads="1"/>
          </p:cNvPicPr>
          <p:nvPr/>
        </p:nvPicPr>
        <p:blipFill>
          <a:blip r:embed="rId2" cstate="print"/>
          <a:srcRect/>
          <a:stretch>
            <a:fillRect/>
          </a:stretch>
        </p:blipFill>
        <p:spPr bwMode="auto">
          <a:xfrm>
            <a:off x="633659" y="1908312"/>
            <a:ext cx="7985637" cy="3780183"/>
          </a:xfrm>
          <a:prstGeom prst="rect">
            <a:avLst/>
          </a:prstGeom>
          <a:noFill/>
        </p:spPr>
      </p:pic>
    </p:spTree>
  </p:cSld>
  <p:clrMapOvr>
    <a:masterClrMapping/>
  </p:clrMapOvr>
  <p:transition spd="slow">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1295400"/>
            <a:ext cx="8229600" cy="762000"/>
          </a:xfrm>
        </p:spPr>
        <p:txBody>
          <a:bodyPr>
            <a:normAutofit/>
          </a:bodyPr>
          <a:lstStyle/>
          <a:p>
            <a:r>
              <a:rPr lang="en-US" sz="3600" dirty="0" smtClean="0"/>
              <a:t>Precious Metals April 2011 – April 2013 </a:t>
            </a:r>
            <a:endParaRPr lang="en-US" sz="3600" dirty="0"/>
          </a:p>
        </p:txBody>
      </p:sp>
      <p:pic>
        <p:nvPicPr>
          <p:cNvPr id="163842" name="Picture 2" descr="C:\Users\Josh\Desktop\Silver down.png"/>
          <p:cNvPicPr>
            <a:picLocks noChangeAspect="1" noChangeArrowheads="1"/>
          </p:cNvPicPr>
          <p:nvPr/>
        </p:nvPicPr>
        <p:blipFill>
          <a:blip r:embed="rId2" cstate="print"/>
          <a:srcRect/>
          <a:stretch>
            <a:fillRect/>
          </a:stretch>
        </p:blipFill>
        <p:spPr bwMode="auto">
          <a:xfrm>
            <a:off x="228600" y="1981200"/>
            <a:ext cx="3795625" cy="3568148"/>
          </a:xfrm>
          <a:prstGeom prst="rect">
            <a:avLst/>
          </a:prstGeom>
          <a:noFill/>
        </p:spPr>
      </p:pic>
      <p:pic>
        <p:nvPicPr>
          <p:cNvPr id="163843" name="Picture 3" descr="C:\Users\Josh\Desktop\Gold 1 year.png"/>
          <p:cNvPicPr>
            <a:picLocks noChangeAspect="1" noChangeArrowheads="1"/>
          </p:cNvPicPr>
          <p:nvPr/>
        </p:nvPicPr>
        <p:blipFill>
          <a:blip r:embed="rId3" cstate="print"/>
          <a:srcRect/>
          <a:stretch>
            <a:fillRect/>
          </a:stretch>
        </p:blipFill>
        <p:spPr bwMode="auto">
          <a:xfrm>
            <a:off x="4717774" y="2213113"/>
            <a:ext cx="3950598" cy="3530462"/>
          </a:xfrm>
          <a:prstGeom prst="rect">
            <a:avLst/>
          </a:prstGeom>
          <a:noFill/>
        </p:spPr>
      </p:pic>
      <p:sp>
        <p:nvSpPr>
          <p:cNvPr id="11" name="Down Arrow 10"/>
          <p:cNvSpPr/>
          <p:nvPr/>
        </p:nvSpPr>
        <p:spPr bwMode="auto">
          <a:xfrm>
            <a:off x="8468139" y="1603512"/>
            <a:ext cx="278296" cy="2478157"/>
          </a:xfrm>
          <a:prstGeom prst="downArrow">
            <a:avLst/>
          </a:prstGeom>
          <a:solidFill>
            <a:schemeClr val="accent1"/>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illennium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1186</TotalTime>
  <Words>2730</Words>
  <Application>Microsoft Office PowerPoint</Application>
  <PresentationFormat>On-screen Show (4:3)</PresentationFormat>
  <Paragraphs>487</Paragraphs>
  <Slides>73</Slides>
  <Notes>50</Notes>
  <HiddenSlides>0</HiddenSlides>
  <MMClips>0</MMClips>
  <ScaleCrop>false</ScaleCrop>
  <HeadingPairs>
    <vt:vector size="4" baseType="variant">
      <vt:variant>
        <vt:lpstr>Theme</vt:lpstr>
      </vt:variant>
      <vt:variant>
        <vt:i4>2</vt:i4>
      </vt:variant>
      <vt:variant>
        <vt:lpstr>Slide Titles</vt:lpstr>
      </vt:variant>
      <vt:variant>
        <vt:i4>73</vt:i4>
      </vt:variant>
    </vt:vector>
  </HeadingPairs>
  <TitlesOfParts>
    <vt:vector size="75" baseType="lpstr">
      <vt:lpstr>Custom Design</vt:lpstr>
      <vt:lpstr>Millennium Template</vt:lpstr>
      <vt:lpstr>Build Wealth Today </vt:lpstr>
      <vt:lpstr>Investment Marketplace</vt:lpstr>
      <vt:lpstr>What Are Your Investment Objectives? </vt:lpstr>
      <vt:lpstr>Bank Of America: CD Rates:</vt:lpstr>
      <vt:lpstr>Annuity Rates:</vt:lpstr>
      <vt:lpstr>Bond Rates:</vt:lpstr>
      <vt:lpstr>S&amp;P 500: Last 5 Years:</vt:lpstr>
      <vt:lpstr>S&amp;P 500: Last 10 Years:</vt:lpstr>
      <vt:lpstr>Precious Metals April 2011 – April 2013 </vt:lpstr>
      <vt:lpstr>What is a Self Directed I.R.A?  </vt:lpstr>
      <vt:lpstr>$500,000 Mutual Fund Investment  </vt:lpstr>
      <vt:lpstr>Share Classes </vt:lpstr>
      <vt:lpstr>“LOAD” / “NO LOAD” </vt:lpstr>
      <vt:lpstr>Variable Annuities </vt:lpstr>
      <vt:lpstr> Our Mission Statement</vt:lpstr>
      <vt:lpstr>Company Overview</vt:lpstr>
      <vt:lpstr>One and Only Goal </vt:lpstr>
      <vt:lpstr> How We Acquire Properties</vt:lpstr>
      <vt:lpstr>Testimonial</vt:lpstr>
      <vt:lpstr>Testimonial</vt:lpstr>
      <vt:lpstr>Testimonial</vt:lpstr>
      <vt:lpstr>Fall 2012 Current Projects </vt:lpstr>
      <vt:lpstr>Fall 2012 Current Projects </vt:lpstr>
      <vt:lpstr>Fall 2012 Current Projects </vt:lpstr>
      <vt:lpstr>Fall 2012 Current Projects </vt:lpstr>
      <vt:lpstr>Fall 2012 Current Projects </vt:lpstr>
      <vt:lpstr>Fall 2012 Current Projects </vt:lpstr>
      <vt:lpstr>August 2011, Case Study #17:  4259 Tapper Trail, $24,500 Profit </vt:lpstr>
      <vt:lpstr>December 2011, Case Study #21:  2093 Conwill, $31,000 Profit </vt:lpstr>
      <vt:lpstr>November 2011, Case Study #19:  1496 Milan, $41,300 Profit </vt:lpstr>
      <vt:lpstr>Before and After</vt:lpstr>
      <vt:lpstr>Invest in Northeast Ohio </vt:lpstr>
      <vt:lpstr>IRA Eligible</vt:lpstr>
      <vt:lpstr>Security </vt:lpstr>
      <vt:lpstr>November 2011, Case Study #19:  1496 Milan, $40,000 Profit </vt:lpstr>
      <vt:lpstr>Private Lender Program Overview</vt:lpstr>
      <vt:lpstr>$50,000 Investment Example</vt:lpstr>
      <vt:lpstr>Investment Documents</vt:lpstr>
      <vt:lpstr>Actual Investment Example</vt:lpstr>
      <vt:lpstr>Investor Benefits</vt:lpstr>
      <vt:lpstr>Actual Investment Example</vt:lpstr>
      <vt:lpstr>Slide 42</vt:lpstr>
      <vt:lpstr>Security </vt:lpstr>
      <vt:lpstr>Investor Benefits</vt:lpstr>
      <vt:lpstr>*Current Investment Opportunity*</vt:lpstr>
      <vt:lpstr>*Bonus*</vt:lpstr>
      <vt:lpstr>Rent To Own Homes</vt:lpstr>
      <vt:lpstr>Actual Investment 2011</vt:lpstr>
      <vt:lpstr>3 Step Process  </vt:lpstr>
      <vt:lpstr>R.O.I. OFFER </vt:lpstr>
      <vt:lpstr>Millennium Capital Investments  Works Hard So You Can Relax</vt:lpstr>
      <vt:lpstr>Slide 52</vt:lpstr>
      <vt:lpstr>Program Guidelines</vt:lpstr>
      <vt:lpstr>Investor Payments</vt:lpstr>
      <vt:lpstr>Early CD Withdrawal</vt:lpstr>
      <vt:lpstr>IRA Eligible</vt:lpstr>
      <vt:lpstr>Alternate Investment Opportunities</vt:lpstr>
      <vt:lpstr>Passive Investor Profile</vt:lpstr>
      <vt:lpstr>Investment Alternatives</vt:lpstr>
      <vt:lpstr>What Do Smart Banks Know  About Investing?  Plenty!</vt:lpstr>
      <vt:lpstr>What Does Arbitrage Mean?  The simultaneous purchase and sale of an asset in order to profit from a difference in the price. It is a trade that profits by exploiting price differences of identical or similar financial instruments, on different markets or in different forms.   Arbitrage exists as a result of market inefficiencies.   Read more: http://www.investopedia.com/terms/a/arbitrage.asp#ixzz1bjRmwFX4</vt:lpstr>
      <vt:lpstr>Building Wealth  By Becoming “The Bank” </vt:lpstr>
      <vt:lpstr>Scenario #1:  “Short Term Double-Digit Interest”</vt:lpstr>
      <vt:lpstr>Private Lender Quick-Turn Program Overview</vt:lpstr>
      <vt:lpstr>Scenario #2: “Long Term Interest”</vt:lpstr>
      <vt:lpstr>Program Guidelines</vt:lpstr>
      <vt:lpstr>Protection of Principal</vt:lpstr>
      <vt:lpstr>65% Loan-To-Value (ARV) Rule</vt:lpstr>
      <vt:lpstr> In the Event Something Happens  to a Key Owner</vt:lpstr>
      <vt:lpstr>Give Yourself the Gift of Time</vt:lpstr>
      <vt:lpstr>Your Quality of Life Is Important</vt:lpstr>
      <vt:lpstr>The Next Step?</vt:lpstr>
      <vt:lpstr>Millennium Capital Investments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Sample “R. E. INVESTOR LTD”</dc:title>
  <dc:creator>Jeff Wastson</dc:creator>
  <cp:lastModifiedBy>Josh Cantwell</cp:lastModifiedBy>
  <cp:revision>49</cp:revision>
  <dcterms:created xsi:type="dcterms:W3CDTF">2010-01-22T14:38:06Z</dcterms:created>
  <dcterms:modified xsi:type="dcterms:W3CDTF">2013-05-02T17:04:33Z</dcterms:modified>
</cp:coreProperties>
</file>